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268" r:id="rId2"/>
    <p:sldId id="270" r:id="rId3"/>
  </p:sldIdLst>
  <p:sldSz cx="11879263" cy="7772400"/>
  <p:notesSz cx="7010400" cy="92964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/>
    <p:restoredTop sz="95405" autoAdjust="0"/>
  </p:normalViewPr>
  <p:slideViewPr>
    <p:cSldViewPr snapToGrid="0" snapToObjects="1">
      <p:cViewPr>
        <p:scale>
          <a:sx n="68" d="100"/>
          <a:sy n="68" d="100"/>
        </p:scale>
        <p:origin x="-834" y="-60"/>
      </p:cViewPr>
      <p:guideLst>
        <p:guide orient="horz" pos="2448"/>
        <p:guide pos="37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281552-49BD-4144-B480-1FA72894C986}" type="datetimeFigureOut">
              <a:rPr lang="es-CO" smtClean="0"/>
              <a:t>05/06/2020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1162050"/>
            <a:ext cx="479425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3853509-800E-4813-9020-3D380C64BD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1468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53509-800E-4813-9020-3D380C64BDB9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5272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945" y="1272011"/>
            <a:ext cx="10097374" cy="2705947"/>
          </a:xfrm>
        </p:spPr>
        <p:txBody>
          <a:bodyPr anchor="b"/>
          <a:lstStyle>
            <a:lvl1pPr algn="ctr">
              <a:defRPr sz="680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4908" y="4082310"/>
            <a:ext cx="8909447" cy="1876530"/>
          </a:xfrm>
        </p:spPr>
        <p:txBody>
          <a:bodyPr/>
          <a:lstStyle>
            <a:lvl1pPr marL="0" indent="0" algn="ctr">
              <a:buNone/>
              <a:defRPr sz="2720"/>
            </a:lvl1pPr>
            <a:lvl2pPr marL="518145" indent="0" algn="ctr">
              <a:buNone/>
              <a:defRPr sz="2267"/>
            </a:lvl2pPr>
            <a:lvl3pPr marL="1036290" indent="0" algn="ctr">
              <a:buNone/>
              <a:defRPr sz="2040"/>
            </a:lvl3pPr>
            <a:lvl4pPr marL="1554434" indent="0" algn="ctr">
              <a:buNone/>
              <a:defRPr sz="1813"/>
            </a:lvl4pPr>
            <a:lvl5pPr marL="2072579" indent="0" algn="ctr">
              <a:buNone/>
              <a:defRPr sz="1813"/>
            </a:lvl5pPr>
            <a:lvl6pPr marL="2590724" indent="0" algn="ctr">
              <a:buNone/>
              <a:defRPr sz="1813"/>
            </a:lvl6pPr>
            <a:lvl7pPr marL="3108869" indent="0" algn="ctr">
              <a:buNone/>
              <a:defRPr sz="1813"/>
            </a:lvl7pPr>
            <a:lvl8pPr marL="3627013" indent="0" algn="ctr">
              <a:buNone/>
              <a:defRPr sz="1813"/>
            </a:lvl8pPr>
            <a:lvl9pPr marL="4145158" indent="0" algn="ctr">
              <a:buNone/>
              <a:defRPr sz="181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569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31364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1098" y="413808"/>
            <a:ext cx="2561466" cy="6586750"/>
          </a:xfrm>
        </p:spPr>
        <p:txBody>
          <a:bodyPr vert="eaVert"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6700" y="413808"/>
            <a:ext cx="7535907" cy="65867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3090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40594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513" y="1937705"/>
            <a:ext cx="10245864" cy="3233102"/>
          </a:xfrm>
        </p:spPr>
        <p:txBody>
          <a:bodyPr anchor="b"/>
          <a:lstStyle>
            <a:lvl1pPr>
              <a:defRPr sz="680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513" y="5201393"/>
            <a:ext cx="10245864" cy="1700212"/>
          </a:xfrm>
        </p:spPr>
        <p:txBody>
          <a:bodyPr/>
          <a:lstStyle>
            <a:lvl1pPr marL="0" indent="0">
              <a:buNone/>
              <a:defRPr sz="2720">
                <a:solidFill>
                  <a:schemeClr val="tx1"/>
                </a:solidFill>
              </a:defRPr>
            </a:lvl1pPr>
            <a:lvl2pPr marL="518145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4562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6699" y="2069042"/>
            <a:ext cx="5048687" cy="493151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3877" y="2069042"/>
            <a:ext cx="5048687" cy="493151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74185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7" y="413810"/>
            <a:ext cx="10245864" cy="1502305"/>
          </a:xfrm>
        </p:spPr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248" y="1905318"/>
            <a:ext cx="5025484" cy="93376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248" y="2839085"/>
            <a:ext cx="5025484" cy="41758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3878" y="1905318"/>
            <a:ext cx="5050234" cy="93376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3878" y="2839085"/>
            <a:ext cx="5050234" cy="41758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94496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15393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3647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6" y="518160"/>
            <a:ext cx="3831372" cy="1813560"/>
          </a:xfrm>
        </p:spPr>
        <p:txBody>
          <a:bodyPr anchor="b"/>
          <a:lstStyle>
            <a:lvl1pPr>
              <a:defRPr sz="3627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0234" y="1119083"/>
            <a:ext cx="6013877" cy="5523442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6" y="2331720"/>
            <a:ext cx="3831372" cy="4319800"/>
          </a:xfrm>
        </p:spPr>
        <p:txBody>
          <a:bodyPr/>
          <a:lstStyle>
            <a:lvl1pPr marL="0" indent="0">
              <a:buNone/>
              <a:defRPr sz="1813"/>
            </a:lvl1pPr>
            <a:lvl2pPr marL="518145" indent="0">
              <a:buNone/>
              <a:defRPr sz="1587"/>
            </a:lvl2pPr>
            <a:lvl3pPr marL="1036290" indent="0">
              <a:buNone/>
              <a:defRPr sz="1360"/>
            </a:lvl3pPr>
            <a:lvl4pPr marL="1554434" indent="0">
              <a:buNone/>
              <a:defRPr sz="1133"/>
            </a:lvl4pPr>
            <a:lvl5pPr marL="2072579" indent="0">
              <a:buNone/>
              <a:defRPr sz="1133"/>
            </a:lvl5pPr>
            <a:lvl6pPr marL="2590724" indent="0">
              <a:buNone/>
              <a:defRPr sz="1133"/>
            </a:lvl6pPr>
            <a:lvl7pPr marL="3108869" indent="0">
              <a:buNone/>
              <a:defRPr sz="1133"/>
            </a:lvl7pPr>
            <a:lvl8pPr marL="3627013" indent="0">
              <a:buNone/>
              <a:defRPr sz="1133"/>
            </a:lvl8pPr>
            <a:lvl9pPr marL="4145158" indent="0">
              <a:buNone/>
              <a:defRPr sz="113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09072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6" y="518160"/>
            <a:ext cx="3831372" cy="1813560"/>
          </a:xfrm>
        </p:spPr>
        <p:txBody>
          <a:bodyPr anchor="b"/>
          <a:lstStyle>
            <a:lvl1pPr>
              <a:defRPr sz="3627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50234" y="1119083"/>
            <a:ext cx="6013877" cy="5523442"/>
          </a:xfrm>
        </p:spPr>
        <p:txBody>
          <a:bodyPr anchor="t"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r>
              <a:rPr lang="es-ES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6" y="2331720"/>
            <a:ext cx="3831372" cy="4319800"/>
          </a:xfrm>
        </p:spPr>
        <p:txBody>
          <a:bodyPr/>
          <a:lstStyle>
            <a:lvl1pPr marL="0" indent="0">
              <a:buNone/>
              <a:defRPr sz="1813"/>
            </a:lvl1pPr>
            <a:lvl2pPr marL="518145" indent="0">
              <a:buNone/>
              <a:defRPr sz="1587"/>
            </a:lvl2pPr>
            <a:lvl3pPr marL="1036290" indent="0">
              <a:buNone/>
              <a:defRPr sz="1360"/>
            </a:lvl3pPr>
            <a:lvl4pPr marL="1554434" indent="0">
              <a:buNone/>
              <a:defRPr sz="1133"/>
            </a:lvl4pPr>
            <a:lvl5pPr marL="2072579" indent="0">
              <a:buNone/>
              <a:defRPr sz="1133"/>
            </a:lvl5pPr>
            <a:lvl6pPr marL="2590724" indent="0">
              <a:buNone/>
              <a:defRPr sz="1133"/>
            </a:lvl6pPr>
            <a:lvl7pPr marL="3108869" indent="0">
              <a:buNone/>
              <a:defRPr sz="1133"/>
            </a:lvl7pPr>
            <a:lvl8pPr marL="3627013" indent="0">
              <a:buNone/>
              <a:defRPr sz="1133"/>
            </a:lvl8pPr>
            <a:lvl9pPr marL="4145158" indent="0">
              <a:buNone/>
              <a:defRPr sz="113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908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6700" y="413810"/>
            <a:ext cx="10245864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700" y="2069042"/>
            <a:ext cx="10245864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6699" y="7203865"/>
            <a:ext cx="2672834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3CC6-C933-E141-99DD-B86754EBD68B}" type="datetimeFigureOut">
              <a:rPr lang="es-ES_tradnl" smtClean="0"/>
              <a:t>05/06/2020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5006" y="7203865"/>
            <a:ext cx="4009251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9730" y="7203865"/>
            <a:ext cx="2672834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8D796-FCEE-7342-A636-FE9CA26D960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6798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36290" rtl="0" eaLnBrk="1" latinLnBrk="0" hangingPunct="1">
        <a:lnSpc>
          <a:spcPct val="90000"/>
        </a:lnSpc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072" indent="-259072" algn="l" defTabSz="103629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3173" kern="1200">
          <a:solidFill>
            <a:schemeClr val="tx1"/>
          </a:solidFill>
          <a:latin typeface="+mn-lt"/>
          <a:ea typeface="+mn-ea"/>
          <a:cs typeface="+mn-cs"/>
        </a:defRPr>
      </a:lvl1pPr>
      <a:lvl2pPr marL="77721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842000" y="365393"/>
            <a:ext cx="55560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CALENDARIO DE CARGA ACADÉMICA Y PAGO DE MATR</a:t>
            </a:r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Í</a:t>
            </a:r>
            <a:r>
              <a:rPr lang="es-ES_tradnl" b="1" dirty="0">
                <a:solidFill>
                  <a:schemeClr val="accent5">
                    <a:lumMod val="50000"/>
                  </a:schemeClr>
                </a:solidFill>
              </a:rPr>
              <a:t>CULAS PROGRAMAS DE PREGRADO MODALIDAD  DISTANCIA PERIODO 2020 II</a:t>
            </a:r>
          </a:p>
          <a:p>
            <a:pPr algn="r"/>
            <a:endParaRPr lang="es-ES_tradnl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446581"/>
              </p:ext>
            </p:extLst>
          </p:nvPr>
        </p:nvGraphicFramePr>
        <p:xfrm>
          <a:off x="993530" y="1434786"/>
          <a:ext cx="10168457" cy="531285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0850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10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10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119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04592">
                <a:tc>
                  <a:txBody>
                    <a:bodyPr/>
                    <a:lstStyle/>
                    <a:p>
                      <a:pPr algn="ctr"/>
                      <a:r>
                        <a:rPr lang="es-CO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FACULTAD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PROGRAMA</a:t>
                      </a: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FECHA CARGA</a:t>
                      </a: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PAGO REGULAR</a:t>
                      </a: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6973">
                <a:tc rowSpan="7">
                  <a:txBody>
                    <a:bodyPr/>
                    <a:lstStyle/>
                    <a:p>
                      <a:pPr algn="ctr"/>
                      <a:r>
                        <a:rPr lang="es-CO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ESTUDIOS</a:t>
                      </a:r>
                    </a:p>
                    <a:p>
                      <a:pPr algn="ctr"/>
                      <a:r>
                        <a:rPr lang="es-CO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A</a:t>
                      </a:r>
                    </a:p>
                    <a:p>
                      <a:pPr algn="ctr"/>
                      <a:r>
                        <a:rPr lang="es-CO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DISTANCIA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Administración de Empresas</a:t>
                      </a: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11 al 16 de Junio de 2020</a:t>
                      </a: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18 de Junio al </a:t>
                      </a:r>
                      <a:r>
                        <a:rPr lang="es-CO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17 </a:t>
                      </a:r>
                      <a:r>
                        <a:rPr lang="es-CO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de Julio de 2020</a:t>
                      </a: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40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Administración de Riesgos, Seguridad y Salud en el  Trabajo</a:t>
                      </a:r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697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Contaduría Pública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6973">
                <a:tc v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Ingeniería</a:t>
                      </a:r>
                      <a:r>
                        <a:rPr lang="es-CO" sz="14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Civil</a:t>
                      </a:r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697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Ingeniería</a:t>
                      </a:r>
                      <a:r>
                        <a:rPr lang="es-CO" sz="14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Industrial</a:t>
                      </a:r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0697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Ingeniería</a:t>
                      </a:r>
                      <a:r>
                        <a:rPr lang="es-CO" sz="14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en Informática</a:t>
                      </a:r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89392">
                <a:tc vMerge="1">
                  <a:txBody>
                    <a:bodyPr/>
                    <a:lstStyle/>
                    <a:p>
                      <a:pPr algn="ctr"/>
                      <a:endParaRPr lang="es-CO" sz="1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Relaciones</a:t>
                      </a:r>
                      <a:r>
                        <a:rPr lang="es-CO" sz="14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Internacionales y Estudios Políticos</a:t>
                      </a:r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O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946536" y="6899563"/>
            <a:ext cx="9096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_trad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Nota:  El sistema estará habilitado desde las 00:00 horas del día asignado para cada programa.</a:t>
            </a:r>
          </a:p>
        </p:txBody>
      </p:sp>
    </p:spTree>
    <p:extLst>
      <p:ext uri="{BB962C8B-B14F-4D97-AF65-F5344CB8AC3E}">
        <p14:creationId xmlns:p14="http://schemas.microsoft.com/office/powerpoint/2010/main" val="300259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223692" y="774111"/>
            <a:ext cx="58710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chemeClr val="accent5">
                    <a:lumMod val="50000"/>
                  </a:schemeClr>
                </a:solidFill>
              </a:rPr>
              <a:t>TRANSFERENCIAS INTERNAS</a:t>
            </a:r>
            <a:endParaRPr lang="es-ES_tradnl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448346"/>
              </p:ext>
            </p:extLst>
          </p:nvPr>
        </p:nvGraphicFramePr>
        <p:xfrm>
          <a:off x="731519" y="1720248"/>
          <a:ext cx="10607040" cy="207195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562151">
                  <a:extLst>
                    <a:ext uri="{9D8B030D-6E8A-4147-A177-3AD203B41FA5}">
                      <a16:colId xmlns:a16="http://schemas.microsoft.com/office/drawing/2014/main" xmlns="" val="2672571696"/>
                    </a:ext>
                  </a:extLst>
                </a:gridCol>
                <a:gridCol w="1771850">
                  <a:extLst>
                    <a:ext uri="{9D8B030D-6E8A-4147-A177-3AD203B41FA5}">
                      <a16:colId xmlns:a16="http://schemas.microsoft.com/office/drawing/2014/main" xmlns="" val="714597697"/>
                    </a:ext>
                  </a:extLst>
                </a:gridCol>
                <a:gridCol w="1586100">
                  <a:extLst>
                    <a:ext uri="{9D8B030D-6E8A-4147-A177-3AD203B41FA5}">
                      <a16:colId xmlns:a16="http://schemas.microsoft.com/office/drawing/2014/main" xmlns="" val="1720567400"/>
                    </a:ext>
                  </a:extLst>
                </a:gridCol>
                <a:gridCol w="1803764">
                  <a:extLst>
                    <a:ext uri="{9D8B030D-6E8A-4147-A177-3AD203B41FA5}">
                      <a16:colId xmlns:a16="http://schemas.microsoft.com/office/drawing/2014/main" xmlns="" val="1686573672"/>
                    </a:ext>
                  </a:extLst>
                </a:gridCol>
                <a:gridCol w="1883175">
                  <a:extLst>
                    <a:ext uri="{9D8B030D-6E8A-4147-A177-3AD203B41FA5}">
                      <a16:colId xmlns:a16="http://schemas.microsoft.com/office/drawing/2014/main" xmlns="" val="3824139149"/>
                    </a:ext>
                  </a:extLst>
                </a:gridCol>
              </a:tblGrid>
              <a:tr h="583595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PROGRAMA</a:t>
                      </a: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INSCRIPCIÓN</a:t>
                      </a: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RESULTADOS DE HOMOLOGACIÓN</a:t>
                      </a: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CARGA ACADÉMICA</a:t>
                      </a: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GENERACIÓN DE RECIBOS 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Y  </a:t>
                      </a:r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PAGO</a:t>
                      </a:r>
                    </a:p>
                    <a:p>
                      <a:pPr algn="ctr"/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0475217"/>
                  </a:ext>
                </a:extLst>
              </a:tr>
              <a:tr h="693016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Transferencia entre programas de la modalidad distancia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23 al 30 de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junio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8 de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13 de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al 16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de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01676346"/>
                  </a:ext>
                </a:extLst>
              </a:tr>
              <a:tr h="647423">
                <a:tc>
                  <a:txBody>
                    <a:bodyPr/>
                    <a:lstStyle/>
                    <a:p>
                      <a:pPr marL="0" marR="0" lvl="0" indent="0" algn="ctr" defTabSz="1036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Transferencia de programas de</a:t>
                      </a:r>
                      <a:r>
                        <a:rPr lang="es-CO" sz="1400" baseline="0" dirty="0">
                          <a:solidFill>
                            <a:srgbClr val="002060"/>
                          </a:solidFill>
                        </a:rPr>
                        <a:t> la modalidad distancia a la modalidad presencial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23 al 30 de junio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13 de julio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16 de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julio de 2020 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21 al</a:t>
                      </a:r>
                      <a:r>
                        <a:rPr lang="es-CO" sz="1400" baseline="0" dirty="0" smtClean="0">
                          <a:solidFill>
                            <a:srgbClr val="002060"/>
                          </a:solidFill>
                        </a:rPr>
                        <a:t> 24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CO" sz="1400" dirty="0">
                          <a:solidFill>
                            <a:srgbClr val="002060"/>
                          </a:solidFill>
                        </a:rPr>
                        <a:t>de </a:t>
                      </a:r>
                      <a:r>
                        <a:rPr lang="es-CO" sz="1400" dirty="0" smtClean="0">
                          <a:solidFill>
                            <a:srgbClr val="002060"/>
                          </a:solidFill>
                        </a:rPr>
                        <a:t>julio de 2020</a:t>
                      </a:r>
                      <a:endParaRPr lang="es-CO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56102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232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339</TotalTime>
  <Words>170</Words>
  <Application>Microsoft Office PowerPoint</Application>
  <PresentationFormat>Personalizado</PresentationFormat>
  <Paragraphs>35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carlos frasser</cp:lastModifiedBy>
  <cp:revision>69</cp:revision>
  <cp:lastPrinted>2019-06-05T20:37:44Z</cp:lastPrinted>
  <dcterms:created xsi:type="dcterms:W3CDTF">2016-11-23T20:26:38Z</dcterms:created>
  <dcterms:modified xsi:type="dcterms:W3CDTF">2020-06-05T14:31:55Z</dcterms:modified>
</cp:coreProperties>
</file>