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65" r:id="rId2"/>
    <p:sldId id="266" r:id="rId3"/>
    <p:sldId id="270" r:id="rId4"/>
    <p:sldId id="271" r:id="rId5"/>
    <p:sldId id="268" r:id="rId6"/>
    <p:sldId id="269" r:id="rId7"/>
  </p:sldIdLst>
  <p:sldSz cx="13679488" cy="79200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447"/>
    <a:srgbClr val="00245E"/>
    <a:srgbClr val="122244"/>
    <a:srgbClr val="000000"/>
    <a:srgbClr val="272E3A"/>
    <a:srgbClr val="8A2639"/>
    <a:srgbClr val="B41E29"/>
    <a:srgbClr val="253F49"/>
    <a:srgbClr val="8BC145"/>
    <a:srgbClr val="00B4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251" autoAdjust="0"/>
    <p:restoredTop sz="96418"/>
  </p:normalViewPr>
  <p:slideViewPr>
    <p:cSldViewPr snapToGrid="0">
      <p:cViewPr varScale="1">
        <p:scale>
          <a:sx n="93" d="100"/>
          <a:sy n="93" d="100"/>
        </p:scale>
        <p:origin x="13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099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76F7EC-67C0-47D9-92B0-76BAE0AA0F5B}" type="datetimeFigureOut">
              <a:rPr lang="es-ES" smtClean="0"/>
              <a:t>26/05/2020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63588" y="1143000"/>
            <a:ext cx="53308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A05372-E7AA-4313-B818-A0696B80E54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38629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09936" y="1296173"/>
            <a:ext cx="10259616" cy="2757347"/>
          </a:xfrm>
        </p:spPr>
        <p:txBody>
          <a:bodyPr anchor="b"/>
          <a:lstStyle>
            <a:lvl1pPr algn="ctr">
              <a:defRPr sz="6732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936" y="4159854"/>
            <a:ext cx="10259616" cy="1912175"/>
          </a:xfrm>
        </p:spPr>
        <p:txBody>
          <a:bodyPr/>
          <a:lstStyle>
            <a:lvl1pPr marL="0" indent="0" algn="ctr">
              <a:buNone/>
              <a:defRPr sz="2693"/>
            </a:lvl1pPr>
            <a:lvl2pPr marL="512978" indent="0" algn="ctr">
              <a:buNone/>
              <a:defRPr sz="2244"/>
            </a:lvl2pPr>
            <a:lvl3pPr marL="1025957" indent="0" algn="ctr">
              <a:buNone/>
              <a:defRPr sz="2020"/>
            </a:lvl3pPr>
            <a:lvl4pPr marL="1538935" indent="0" algn="ctr">
              <a:buNone/>
              <a:defRPr sz="1795"/>
            </a:lvl4pPr>
            <a:lvl5pPr marL="2051914" indent="0" algn="ctr">
              <a:buNone/>
              <a:defRPr sz="1795"/>
            </a:lvl5pPr>
            <a:lvl6pPr marL="2564892" indent="0" algn="ctr">
              <a:buNone/>
              <a:defRPr sz="1795"/>
            </a:lvl6pPr>
            <a:lvl7pPr marL="3077870" indent="0" algn="ctr">
              <a:buNone/>
              <a:defRPr sz="1795"/>
            </a:lvl7pPr>
            <a:lvl8pPr marL="3590849" indent="0" algn="ctr">
              <a:buNone/>
              <a:defRPr sz="1795"/>
            </a:lvl8pPr>
            <a:lvl9pPr marL="4103827" indent="0" algn="ctr">
              <a:buNone/>
              <a:defRPr sz="1795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97201-DF28-472B-AC2C-B547E4B2347E}" type="datetimeFigureOut">
              <a:rPr lang="es-CO" smtClean="0"/>
              <a:t>26/05/2020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02C6E-4C56-463D-B6A0-2D7E39029AF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16024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89383" y="421669"/>
            <a:ext cx="2949640" cy="6711866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0465" y="421669"/>
            <a:ext cx="8677925" cy="6711866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97201-DF28-472B-AC2C-B547E4B2347E}" type="datetimeFigureOut">
              <a:rPr lang="es-CO" smtClean="0"/>
              <a:t>26/05/2020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02C6E-4C56-463D-B6A0-2D7E39029AF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89441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E34B69C7-53A8-4505-A7B7-8BE9755FA56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3510"/>
            <a:ext cx="13679486" cy="7916528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EFC11FBD-6E14-48A6-BCB0-58BAF666AC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4067" y="537552"/>
            <a:ext cx="11235349" cy="415498"/>
          </a:xfrm>
        </p:spPr>
        <p:txBody>
          <a:bodyPr wrap="square" lIns="0" tIns="0" rIns="0" bIns="0">
            <a:spAutoFit/>
          </a:bodyPr>
          <a:lstStyle>
            <a:lvl1pPr algn="r">
              <a:lnSpc>
                <a:spcPts val="3200"/>
              </a:lnSpc>
              <a:defRPr sz="2800" b="0" i="0" spc="0" baseline="0">
                <a:solidFill>
                  <a:srgbClr val="000447"/>
                </a:solidFill>
                <a:latin typeface="Helvetica" pitchFamily="2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5164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542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97201-DF28-472B-AC2C-B547E4B2347E}" type="datetimeFigureOut">
              <a:rPr lang="es-CO" smtClean="0"/>
              <a:t>26/05/2020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02C6E-4C56-463D-B6A0-2D7E39029AF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08675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3340" y="1974511"/>
            <a:ext cx="11798558" cy="3294515"/>
          </a:xfrm>
        </p:spPr>
        <p:txBody>
          <a:bodyPr anchor="b"/>
          <a:lstStyle>
            <a:lvl1pPr>
              <a:defRPr sz="6732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3340" y="5300193"/>
            <a:ext cx="11798558" cy="1732508"/>
          </a:xfrm>
        </p:spPr>
        <p:txBody>
          <a:bodyPr/>
          <a:lstStyle>
            <a:lvl1pPr marL="0" indent="0">
              <a:buNone/>
              <a:defRPr sz="2693">
                <a:solidFill>
                  <a:schemeClr val="tx1">
                    <a:tint val="75000"/>
                  </a:schemeClr>
                </a:solidFill>
              </a:defRPr>
            </a:lvl1pPr>
            <a:lvl2pPr marL="512978" indent="0">
              <a:buNone/>
              <a:defRPr sz="2244">
                <a:solidFill>
                  <a:schemeClr val="tx1">
                    <a:tint val="75000"/>
                  </a:schemeClr>
                </a:solidFill>
              </a:defRPr>
            </a:lvl2pPr>
            <a:lvl3pPr marL="1025957" indent="0">
              <a:buNone/>
              <a:defRPr sz="2020">
                <a:solidFill>
                  <a:schemeClr val="tx1">
                    <a:tint val="75000"/>
                  </a:schemeClr>
                </a:solidFill>
              </a:defRPr>
            </a:lvl3pPr>
            <a:lvl4pPr marL="1538935" indent="0">
              <a:buNone/>
              <a:defRPr sz="1795">
                <a:solidFill>
                  <a:schemeClr val="tx1">
                    <a:tint val="75000"/>
                  </a:schemeClr>
                </a:solidFill>
              </a:defRPr>
            </a:lvl4pPr>
            <a:lvl5pPr marL="2051914" indent="0">
              <a:buNone/>
              <a:defRPr sz="1795">
                <a:solidFill>
                  <a:schemeClr val="tx1">
                    <a:tint val="75000"/>
                  </a:schemeClr>
                </a:solidFill>
              </a:defRPr>
            </a:lvl5pPr>
            <a:lvl6pPr marL="2564892" indent="0">
              <a:buNone/>
              <a:defRPr sz="1795">
                <a:solidFill>
                  <a:schemeClr val="tx1">
                    <a:tint val="75000"/>
                  </a:schemeClr>
                </a:solidFill>
              </a:defRPr>
            </a:lvl6pPr>
            <a:lvl7pPr marL="3077870" indent="0">
              <a:buNone/>
              <a:defRPr sz="1795">
                <a:solidFill>
                  <a:schemeClr val="tx1">
                    <a:tint val="75000"/>
                  </a:schemeClr>
                </a:solidFill>
              </a:defRPr>
            </a:lvl7pPr>
            <a:lvl8pPr marL="3590849" indent="0">
              <a:buNone/>
              <a:defRPr sz="1795">
                <a:solidFill>
                  <a:schemeClr val="tx1">
                    <a:tint val="75000"/>
                  </a:schemeClr>
                </a:solidFill>
              </a:defRPr>
            </a:lvl8pPr>
            <a:lvl9pPr marL="4103827" indent="0">
              <a:buNone/>
              <a:defRPr sz="179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97201-DF28-472B-AC2C-B547E4B2347E}" type="datetimeFigureOut">
              <a:rPr lang="es-CO" smtClean="0"/>
              <a:t>26/05/2020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02C6E-4C56-463D-B6A0-2D7E39029AF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94758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0465" y="2108344"/>
            <a:ext cx="5813782" cy="5025191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5241" y="2108344"/>
            <a:ext cx="5813782" cy="5025191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97201-DF28-472B-AC2C-B547E4B2347E}" type="datetimeFigureOut">
              <a:rPr lang="es-CO" smtClean="0"/>
              <a:t>26/05/2020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02C6E-4C56-463D-B6A0-2D7E39029AF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53305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247" y="421669"/>
            <a:ext cx="11798558" cy="1530841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247" y="1941510"/>
            <a:ext cx="5787064" cy="951504"/>
          </a:xfrm>
        </p:spPr>
        <p:txBody>
          <a:bodyPr anchor="b"/>
          <a:lstStyle>
            <a:lvl1pPr marL="0" indent="0">
              <a:buNone/>
              <a:defRPr sz="2693" b="1"/>
            </a:lvl1pPr>
            <a:lvl2pPr marL="512978" indent="0">
              <a:buNone/>
              <a:defRPr sz="2244" b="1"/>
            </a:lvl2pPr>
            <a:lvl3pPr marL="1025957" indent="0">
              <a:buNone/>
              <a:defRPr sz="2020" b="1"/>
            </a:lvl3pPr>
            <a:lvl4pPr marL="1538935" indent="0">
              <a:buNone/>
              <a:defRPr sz="1795" b="1"/>
            </a:lvl4pPr>
            <a:lvl5pPr marL="2051914" indent="0">
              <a:buNone/>
              <a:defRPr sz="1795" b="1"/>
            </a:lvl5pPr>
            <a:lvl6pPr marL="2564892" indent="0">
              <a:buNone/>
              <a:defRPr sz="1795" b="1"/>
            </a:lvl6pPr>
            <a:lvl7pPr marL="3077870" indent="0">
              <a:buNone/>
              <a:defRPr sz="1795" b="1"/>
            </a:lvl7pPr>
            <a:lvl8pPr marL="3590849" indent="0">
              <a:buNone/>
              <a:defRPr sz="1795" b="1"/>
            </a:lvl8pPr>
            <a:lvl9pPr marL="4103827" indent="0">
              <a:buNone/>
              <a:defRPr sz="1795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2247" y="2893014"/>
            <a:ext cx="5787064" cy="42551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25241" y="1941510"/>
            <a:ext cx="5815564" cy="951504"/>
          </a:xfrm>
        </p:spPr>
        <p:txBody>
          <a:bodyPr anchor="b"/>
          <a:lstStyle>
            <a:lvl1pPr marL="0" indent="0">
              <a:buNone/>
              <a:defRPr sz="2693" b="1"/>
            </a:lvl1pPr>
            <a:lvl2pPr marL="512978" indent="0">
              <a:buNone/>
              <a:defRPr sz="2244" b="1"/>
            </a:lvl2pPr>
            <a:lvl3pPr marL="1025957" indent="0">
              <a:buNone/>
              <a:defRPr sz="2020" b="1"/>
            </a:lvl3pPr>
            <a:lvl4pPr marL="1538935" indent="0">
              <a:buNone/>
              <a:defRPr sz="1795" b="1"/>
            </a:lvl4pPr>
            <a:lvl5pPr marL="2051914" indent="0">
              <a:buNone/>
              <a:defRPr sz="1795" b="1"/>
            </a:lvl5pPr>
            <a:lvl6pPr marL="2564892" indent="0">
              <a:buNone/>
              <a:defRPr sz="1795" b="1"/>
            </a:lvl6pPr>
            <a:lvl7pPr marL="3077870" indent="0">
              <a:buNone/>
              <a:defRPr sz="1795" b="1"/>
            </a:lvl7pPr>
            <a:lvl8pPr marL="3590849" indent="0">
              <a:buNone/>
              <a:defRPr sz="1795" b="1"/>
            </a:lvl8pPr>
            <a:lvl9pPr marL="4103827" indent="0">
              <a:buNone/>
              <a:defRPr sz="1795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25241" y="2893014"/>
            <a:ext cx="5815564" cy="42551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97201-DF28-472B-AC2C-B547E4B2347E}" type="datetimeFigureOut">
              <a:rPr lang="es-CO" smtClean="0"/>
              <a:t>26/05/2020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02C6E-4C56-463D-B6A0-2D7E39029AF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78956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4170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247" y="528002"/>
            <a:ext cx="4411991" cy="1848009"/>
          </a:xfrm>
        </p:spPr>
        <p:txBody>
          <a:bodyPr anchor="b"/>
          <a:lstStyle>
            <a:lvl1pPr>
              <a:defRPr sz="359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5564" y="1140340"/>
            <a:ext cx="6925241" cy="5628360"/>
          </a:xfrm>
        </p:spPr>
        <p:txBody>
          <a:bodyPr/>
          <a:lstStyle>
            <a:lvl1pPr>
              <a:defRPr sz="3590"/>
            </a:lvl1pPr>
            <a:lvl2pPr>
              <a:defRPr sz="3142"/>
            </a:lvl2pPr>
            <a:lvl3pPr>
              <a:defRPr sz="2693"/>
            </a:lvl3pPr>
            <a:lvl4pPr>
              <a:defRPr sz="2244"/>
            </a:lvl4pPr>
            <a:lvl5pPr>
              <a:defRPr sz="2244"/>
            </a:lvl5pPr>
            <a:lvl6pPr>
              <a:defRPr sz="2244"/>
            </a:lvl6pPr>
            <a:lvl7pPr>
              <a:defRPr sz="2244"/>
            </a:lvl7pPr>
            <a:lvl8pPr>
              <a:defRPr sz="2244"/>
            </a:lvl8pPr>
            <a:lvl9pPr>
              <a:defRPr sz="2244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2247" y="2376011"/>
            <a:ext cx="4411991" cy="4401855"/>
          </a:xfrm>
        </p:spPr>
        <p:txBody>
          <a:bodyPr/>
          <a:lstStyle>
            <a:lvl1pPr marL="0" indent="0">
              <a:buNone/>
              <a:defRPr sz="1795"/>
            </a:lvl1pPr>
            <a:lvl2pPr marL="512978" indent="0">
              <a:buNone/>
              <a:defRPr sz="1571"/>
            </a:lvl2pPr>
            <a:lvl3pPr marL="1025957" indent="0">
              <a:buNone/>
              <a:defRPr sz="1346"/>
            </a:lvl3pPr>
            <a:lvl4pPr marL="1538935" indent="0">
              <a:buNone/>
              <a:defRPr sz="1122"/>
            </a:lvl4pPr>
            <a:lvl5pPr marL="2051914" indent="0">
              <a:buNone/>
              <a:defRPr sz="1122"/>
            </a:lvl5pPr>
            <a:lvl6pPr marL="2564892" indent="0">
              <a:buNone/>
              <a:defRPr sz="1122"/>
            </a:lvl6pPr>
            <a:lvl7pPr marL="3077870" indent="0">
              <a:buNone/>
              <a:defRPr sz="1122"/>
            </a:lvl7pPr>
            <a:lvl8pPr marL="3590849" indent="0">
              <a:buNone/>
              <a:defRPr sz="1122"/>
            </a:lvl8pPr>
            <a:lvl9pPr marL="4103827" indent="0">
              <a:buNone/>
              <a:defRPr sz="1122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97201-DF28-472B-AC2C-B547E4B2347E}" type="datetimeFigureOut">
              <a:rPr lang="es-CO" smtClean="0"/>
              <a:t>26/05/2020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02C6E-4C56-463D-B6A0-2D7E39029AF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89265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247" y="528002"/>
            <a:ext cx="4411991" cy="1848009"/>
          </a:xfrm>
        </p:spPr>
        <p:txBody>
          <a:bodyPr anchor="b"/>
          <a:lstStyle>
            <a:lvl1pPr>
              <a:defRPr sz="359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815564" y="1140340"/>
            <a:ext cx="6925241" cy="5628360"/>
          </a:xfrm>
        </p:spPr>
        <p:txBody>
          <a:bodyPr anchor="t"/>
          <a:lstStyle>
            <a:lvl1pPr marL="0" indent="0">
              <a:buNone/>
              <a:defRPr sz="3590"/>
            </a:lvl1pPr>
            <a:lvl2pPr marL="512978" indent="0">
              <a:buNone/>
              <a:defRPr sz="3142"/>
            </a:lvl2pPr>
            <a:lvl3pPr marL="1025957" indent="0">
              <a:buNone/>
              <a:defRPr sz="2693"/>
            </a:lvl3pPr>
            <a:lvl4pPr marL="1538935" indent="0">
              <a:buNone/>
              <a:defRPr sz="2244"/>
            </a:lvl4pPr>
            <a:lvl5pPr marL="2051914" indent="0">
              <a:buNone/>
              <a:defRPr sz="2244"/>
            </a:lvl5pPr>
            <a:lvl6pPr marL="2564892" indent="0">
              <a:buNone/>
              <a:defRPr sz="2244"/>
            </a:lvl6pPr>
            <a:lvl7pPr marL="3077870" indent="0">
              <a:buNone/>
              <a:defRPr sz="2244"/>
            </a:lvl7pPr>
            <a:lvl8pPr marL="3590849" indent="0">
              <a:buNone/>
              <a:defRPr sz="2244"/>
            </a:lvl8pPr>
            <a:lvl9pPr marL="4103827" indent="0">
              <a:buNone/>
              <a:defRPr sz="2244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2247" y="2376011"/>
            <a:ext cx="4411991" cy="4401855"/>
          </a:xfrm>
        </p:spPr>
        <p:txBody>
          <a:bodyPr/>
          <a:lstStyle>
            <a:lvl1pPr marL="0" indent="0">
              <a:buNone/>
              <a:defRPr sz="1795"/>
            </a:lvl1pPr>
            <a:lvl2pPr marL="512978" indent="0">
              <a:buNone/>
              <a:defRPr sz="1571"/>
            </a:lvl2pPr>
            <a:lvl3pPr marL="1025957" indent="0">
              <a:buNone/>
              <a:defRPr sz="1346"/>
            </a:lvl3pPr>
            <a:lvl4pPr marL="1538935" indent="0">
              <a:buNone/>
              <a:defRPr sz="1122"/>
            </a:lvl4pPr>
            <a:lvl5pPr marL="2051914" indent="0">
              <a:buNone/>
              <a:defRPr sz="1122"/>
            </a:lvl5pPr>
            <a:lvl6pPr marL="2564892" indent="0">
              <a:buNone/>
              <a:defRPr sz="1122"/>
            </a:lvl6pPr>
            <a:lvl7pPr marL="3077870" indent="0">
              <a:buNone/>
              <a:defRPr sz="1122"/>
            </a:lvl7pPr>
            <a:lvl8pPr marL="3590849" indent="0">
              <a:buNone/>
              <a:defRPr sz="1122"/>
            </a:lvl8pPr>
            <a:lvl9pPr marL="4103827" indent="0">
              <a:buNone/>
              <a:defRPr sz="1122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97201-DF28-472B-AC2C-B547E4B2347E}" type="datetimeFigureOut">
              <a:rPr lang="es-CO" smtClean="0"/>
              <a:t>26/05/2020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02C6E-4C56-463D-B6A0-2D7E39029AF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87462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97201-DF28-472B-AC2C-B547E4B2347E}" type="datetimeFigureOut">
              <a:rPr lang="es-CO" smtClean="0"/>
              <a:t>26/05/2020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02C6E-4C56-463D-B6A0-2D7E39029AF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97276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0465" y="421669"/>
            <a:ext cx="11798558" cy="15308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0465" y="2108344"/>
            <a:ext cx="11798558" cy="50251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40465" y="7340702"/>
            <a:ext cx="3077885" cy="4216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4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B97201-DF28-472B-AC2C-B547E4B2347E}" type="datetimeFigureOut">
              <a:rPr lang="es-CO" smtClean="0"/>
              <a:t>26/05/2020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31331" y="7340702"/>
            <a:ext cx="4616827" cy="4216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4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661138" y="7340702"/>
            <a:ext cx="3077885" cy="4216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4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02C6E-4C56-463D-B6A0-2D7E39029AF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132894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8" r:id="rId7"/>
    <p:sldLayoutId id="2147483669" r:id="rId8"/>
    <p:sldLayoutId id="2147483670" r:id="rId9"/>
    <p:sldLayoutId id="2147483671" r:id="rId10"/>
    <p:sldLayoutId id="2147483667" r:id="rId11"/>
    <p:sldLayoutId id="2147483672" r:id="rId12"/>
  </p:sldLayoutIdLst>
  <p:txStyles>
    <p:titleStyle>
      <a:lvl1pPr algn="l" defTabSz="1025957" rtl="0" eaLnBrk="1" latinLnBrk="0" hangingPunct="1">
        <a:lnSpc>
          <a:spcPct val="90000"/>
        </a:lnSpc>
        <a:spcBef>
          <a:spcPct val="0"/>
        </a:spcBef>
        <a:buNone/>
        <a:defRPr sz="49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6489" indent="-256489" algn="l" defTabSz="1025957" rtl="0" eaLnBrk="1" latinLnBrk="0" hangingPunct="1">
        <a:lnSpc>
          <a:spcPct val="90000"/>
        </a:lnSpc>
        <a:spcBef>
          <a:spcPts val="1122"/>
        </a:spcBef>
        <a:buFont typeface="Arial" panose="020B0604020202020204" pitchFamily="34" charset="0"/>
        <a:buChar char="•"/>
        <a:defRPr sz="3142" kern="1200">
          <a:solidFill>
            <a:schemeClr val="tx1"/>
          </a:solidFill>
          <a:latin typeface="+mn-lt"/>
          <a:ea typeface="+mn-ea"/>
          <a:cs typeface="+mn-cs"/>
        </a:defRPr>
      </a:lvl1pPr>
      <a:lvl2pPr marL="769468" indent="-256489" algn="l" defTabSz="1025957" rtl="0" eaLnBrk="1" latinLnBrk="0" hangingPunct="1">
        <a:lnSpc>
          <a:spcPct val="90000"/>
        </a:lnSpc>
        <a:spcBef>
          <a:spcPts val="561"/>
        </a:spcBef>
        <a:buFont typeface="Arial" panose="020B0604020202020204" pitchFamily="34" charset="0"/>
        <a:buChar char="•"/>
        <a:defRPr sz="2693" kern="1200">
          <a:solidFill>
            <a:schemeClr val="tx1"/>
          </a:solidFill>
          <a:latin typeface="+mn-lt"/>
          <a:ea typeface="+mn-ea"/>
          <a:cs typeface="+mn-cs"/>
        </a:defRPr>
      </a:lvl2pPr>
      <a:lvl3pPr marL="1282446" indent="-256489" algn="l" defTabSz="1025957" rtl="0" eaLnBrk="1" latinLnBrk="0" hangingPunct="1">
        <a:lnSpc>
          <a:spcPct val="90000"/>
        </a:lnSpc>
        <a:spcBef>
          <a:spcPts val="561"/>
        </a:spcBef>
        <a:buFont typeface="Arial" panose="020B0604020202020204" pitchFamily="34" charset="0"/>
        <a:buChar char="•"/>
        <a:defRPr sz="2244" kern="1200">
          <a:solidFill>
            <a:schemeClr val="tx1"/>
          </a:solidFill>
          <a:latin typeface="+mn-lt"/>
          <a:ea typeface="+mn-ea"/>
          <a:cs typeface="+mn-cs"/>
        </a:defRPr>
      </a:lvl3pPr>
      <a:lvl4pPr marL="1795424" indent="-256489" algn="l" defTabSz="1025957" rtl="0" eaLnBrk="1" latinLnBrk="0" hangingPunct="1">
        <a:lnSpc>
          <a:spcPct val="90000"/>
        </a:lnSpc>
        <a:spcBef>
          <a:spcPts val="561"/>
        </a:spcBef>
        <a:buFont typeface="Arial" panose="020B0604020202020204" pitchFamily="34" charset="0"/>
        <a:buChar char="•"/>
        <a:defRPr sz="2020" kern="1200">
          <a:solidFill>
            <a:schemeClr val="tx1"/>
          </a:solidFill>
          <a:latin typeface="+mn-lt"/>
          <a:ea typeface="+mn-ea"/>
          <a:cs typeface="+mn-cs"/>
        </a:defRPr>
      </a:lvl4pPr>
      <a:lvl5pPr marL="2308403" indent="-256489" algn="l" defTabSz="1025957" rtl="0" eaLnBrk="1" latinLnBrk="0" hangingPunct="1">
        <a:lnSpc>
          <a:spcPct val="90000"/>
        </a:lnSpc>
        <a:spcBef>
          <a:spcPts val="561"/>
        </a:spcBef>
        <a:buFont typeface="Arial" panose="020B0604020202020204" pitchFamily="34" charset="0"/>
        <a:buChar char="•"/>
        <a:defRPr sz="2020" kern="1200">
          <a:solidFill>
            <a:schemeClr val="tx1"/>
          </a:solidFill>
          <a:latin typeface="+mn-lt"/>
          <a:ea typeface="+mn-ea"/>
          <a:cs typeface="+mn-cs"/>
        </a:defRPr>
      </a:lvl5pPr>
      <a:lvl6pPr marL="2821381" indent="-256489" algn="l" defTabSz="1025957" rtl="0" eaLnBrk="1" latinLnBrk="0" hangingPunct="1">
        <a:lnSpc>
          <a:spcPct val="90000"/>
        </a:lnSpc>
        <a:spcBef>
          <a:spcPts val="561"/>
        </a:spcBef>
        <a:buFont typeface="Arial" panose="020B0604020202020204" pitchFamily="34" charset="0"/>
        <a:buChar char="•"/>
        <a:defRPr sz="2020" kern="1200">
          <a:solidFill>
            <a:schemeClr val="tx1"/>
          </a:solidFill>
          <a:latin typeface="+mn-lt"/>
          <a:ea typeface="+mn-ea"/>
          <a:cs typeface="+mn-cs"/>
        </a:defRPr>
      </a:lvl6pPr>
      <a:lvl7pPr marL="3334360" indent="-256489" algn="l" defTabSz="1025957" rtl="0" eaLnBrk="1" latinLnBrk="0" hangingPunct="1">
        <a:lnSpc>
          <a:spcPct val="90000"/>
        </a:lnSpc>
        <a:spcBef>
          <a:spcPts val="561"/>
        </a:spcBef>
        <a:buFont typeface="Arial" panose="020B0604020202020204" pitchFamily="34" charset="0"/>
        <a:buChar char="•"/>
        <a:defRPr sz="2020" kern="1200">
          <a:solidFill>
            <a:schemeClr val="tx1"/>
          </a:solidFill>
          <a:latin typeface="+mn-lt"/>
          <a:ea typeface="+mn-ea"/>
          <a:cs typeface="+mn-cs"/>
        </a:defRPr>
      </a:lvl7pPr>
      <a:lvl8pPr marL="3847338" indent="-256489" algn="l" defTabSz="1025957" rtl="0" eaLnBrk="1" latinLnBrk="0" hangingPunct="1">
        <a:lnSpc>
          <a:spcPct val="90000"/>
        </a:lnSpc>
        <a:spcBef>
          <a:spcPts val="561"/>
        </a:spcBef>
        <a:buFont typeface="Arial" panose="020B0604020202020204" pitchFamily="34" charset="0"/>
        <a:buChar char="•"/>
        <a:defRPr sz="2020" kern="1200">
          <a:solidFill>
            <a:schemeClr val="tx1"/>
          </a:solidFill>
          <a:latin typeface="+mn-lt"/>
          <a:ea typeface="+mn-ea"/>
          <a:cs typeface="+mn-cs"/>
        </a:defRPr>
      </a:lvl8pPr>
      <a:lvl9pPr marL="4360316" indent="-256489" algn="l" defTabSz="1025957" rtl="0" eaLnBrk="1" latinLnBrk="0" hangingPunct="1">
        <a:lnSpc>
          <a:spcPct val="90000"/>
        </a:lnSpc>
        <a:spcBef>
          <a:spcPts val="561"/>
        </a:spcBef>
        <a:buFont typeface="Arial" panose="020B0604020202020204" pitchFamily="34" charset="0"/>
        <a:buChar char="•"/>
        <a:defRPr sz="20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5957" rtl="0" eaLnBrk="1" latinLnBrk="0" hangingPunct="1">
        <a:defRPr sz="2020" kern="1200">
          <a:solidFill>
            <a:schemeClr val="tx1"/>
          </a:solidFill>
          <a:latin typeface="+mn-lt"/>
          <a:ea typeface="+mn-ea"/>
          <a:cs typeface="+mn-cs"/>
        </a:defRPr>
      </a:lvl1pPr>
      <a:lvl2pPr marL="512978" algn="l" defTabSz="1025957" rtl="0" eaLnBrk="1" latinLnBrk="0" hangingPunct="1">
        <a:defRPr sz="2020" kern="1200">
          <a:solidFill>
            <a:schemeClr val="tx1"/>
          </a:solidFill>
          <a:latin typeface="+mn-lt"/>
          <a:ea typeface="+mn-ea"/>
          <a:cs typeface="+mn-cs"/>
        </a:defRPr>
      </a:lvl2pPr>
      <a:lvl3pPr marL="1025957" algn="l" defTabSz="1025957" rtl="0" eaLnBrk="1" latinLnBrk="0" hangingPunct="1">
        <a:defRPr sz="2020" kern="1200">
          <a:solidFill>
            <a:schemeClr val="tx1"/>
          </a:solidFill>
          <a:latin typeface="+mn-lt"/>
          <a:ea typeface="+mn-ea"/>
          <a:cs typeface="+mn-cs"/>
        </a:defRPr>
      </a:lvl3pPr>
      <a:lvl4pPr marL="1538935" algn="l" defTabSz="1025957" rtl="0" eaLnBrk="1" latinLnBrk="0" hangingPunct="1">
        <a:defRPr sz="2020" kern="1200">
          <a:solidFill>
            <a:schemeClr val="tx1"/>
          </a:solidFill>
          <a:latin typeface="+mn-lt"/>
          <a:ea typeface="+mn-ea"/>
          <a:cs typeface="+mn-cs"/>
        </a:defRPr>
      </a:lvl4pPr>
      <a:lvl5pPr marL="2051914" algn="l" defTabSz="1025957" rtl="0" eaLnBrk="1" latinLnBrk="0" hangingPunct="1">
        <a:defRPr sz="2020" kern="1200">
          <a:solidFill>
            <a:schemeClr val="tx1"/>
          </a:solidFill>
          <a:latin typeface="+mn-lt"/>
          <a:ea typeface="+mn-ea"/>
          <a:cs typeface="+mn-cs"/>
        </a:defRPr>
      </a:lvl5pPr>
      <a:lvl6pPr marL="2564892" algn="l" defTabSz="1025957" rtl="0" eaLnBrk="1" latinLnBrk="0" hangingPunct="1">
        <a:defRPr sz="2020" kern="1200">
          <a:solidFill>
            <a:schemeClr val="tx1"/>
          </a:solidFill>
          <a:latin typeface="+mn-lt"/>
          <a:ea typeface="+mn-ea"/>
          <a:cs typeface="+mn-cs"/>
        </a:defRPr>
      </a:lvl6pPr>
      <a:lvl7pPr marL="3077870" algn="l" defTabSz="1025957" rtl="0" eaLnBrk="1" latinLnBrk="0" hangingPunct="1">
        <a:defRPr sz="2020" kern="1200">
          <a:solidFill>
            <a:schemeClr val="tx1"/>
          </a:solidFill>
          <a:latin typeface="+mn-lt"/>
          <a:ea typeface="+mn-ea"/>
          <a:cs typeface="+mn-cs"/>
        </a:defRPr>
      </a:lvl7pPr>
      <a:lvl8pPr marL="3590849" algn="l" defTabSz="1025957" rtl="0" eaLnBrk="1" latinLnBrk="0" hangingPunct="1">
        <a:defRPr sz="2020" kern="1200">
          <a:solidFill>
            <a:schemeClr val="tx1"/>
          </a:solidFill>
          <a:latin typeface="+mn-lt"/>
          <a:ea typeface="+mn-ea"/>
          <a:cs typeface="+mn-cs"/>
        </a:defRPr>
      </a:lvl8pPr>
      <a:lvl9pPr marL="4103827" algn="l" defTabSz="1025957" rtl="0" eaLnBrk="1" latinLnBrk="0" hangingPunct="1">
        <a:defRPr sz="20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forms.gle/ENVTws9hB5e7Mjup6" TargetMode="Externa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mailto:registro.acad&#233;mico@unimilitar.edu.co" TargetMode="Externa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52C719-0BD3-E644-BB5F-730C2C2690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4067" y="540117"/>
            <a:ext cx="11235349" cy="410369"/>
          </a:xfrm>
        </p:spPr>
        <p:txBody>
          <a:bodyPr/>
          <a:lstStyle/>
          <a:p>
            <a:pPr algn="ctr"/>
            <a:r>
              <a:rPr lang="es-MX" b="1" dirty="0">
                <a:latin typeface="georgia" panose="02040502050405020303" pitchFamily="18" charset="0"/>
              </a:rPr>
              <a:t>TRÁMITE DE EXCUSAS E INCAPACIDADES</a:t>
            </a:r>
            <a:endParaRPr lang="es-CO" dirty="0"/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255999"/>
              </p:ext>
            </p:extLst>
          </p:nvPr>
        </p:nvGraphicFramePr>
        <p:xfrm>
          <a:off x="2589088" y="1623317"/>
          <a:ext cx="8352890" cy="5291191"/>
        </p:xfrm>
        <a:graphic>
          <a:graphicData uri="http://schemas.openxmlformats.org/drawingml/2006/table">
            <a:tbl>
              <a:tblPr/>
              <a:tblGrid>
                <a:gridCol w="8352890">
                  <a:extLst>
                    <a:ext uri="{9D8B030D-6E8A-4147-A177-3AD203B41FA5}">
                      <a16:colId xmlns:a16="http://schemas.microsoft.com/office/drawing/2014/main" val="1581892887"/>
                    </a:ext>
                  </a:extLst>
                </a:gridCol>
              </a:tblGrid>
              <a:tr h="5291191">
                <a:tc>
                  <a:txBody>
                    <a:bodyPr/>
                    <a:lstStyle/>
                    <a:p>
                      <a:pPr marL="283464" algn="ctr" rtl="0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dirty="0" smtClean="0">
                          <a:effectLst/>
                          <a:latin typeface="Arial" panose="020B0604020202020204" pitchFamily="34" charset="0"/>
                        </a:rPr>
                        <a:t>•</a:t>
                      </a:r>
                      <a:r>
                        <a:rPr lang="es-MX" dirty="0">
                          <a:solidFill>
                            <a:srgbClr val="0F235A"/>
                          </a:solidFill>
                          <a:effectLst/>
                          <a:latin typeface="Calibri" panose="020F0502020204030204" pitchFamily="34" charset="0"/>
                        </a:rPr>
                        <a:t>SOLO INGRESE DESDE SU CORREO INSTITUCIONAL</a:t>
                      </a:r>
                      <a:endParaRPr lang="es-MX" dirty="0">
                        <a:effectLst/>
                        <a:latin typeface="Roboto"/>
                      </a:endParaRPr>
                    </a:p>
                    <a:p>
                      <a:pPr marL="283464" algn="ctr" rtl="0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dirty="0">
                          <a:effectLst/>
                          <a:latin typeface="Arial" panose="020B0604020202020204" pitchFamily="34" charset="0"/>
                        </a:rPr>
                        <a:t>•</a:t>
                      </a:r>
                      <a:r>
                        <a:rPr lang="es-MX" dirty="0">
                          <a:solidFill>
                            <a:srgbClr val="0F235A"/>
                          </a:solidFill>
                          <a:effectLst/>
                          <a:latin typeface="Calibri" panose="020F0502020204030204" pitchFamily="34" charset="0"/>
                        </a:rPr>
                        <a:t>RECUERDE LEER CON ATENCIÓN CADA ÍTEM </a:t>
                      </a:r>
                      <a:endParaRPr lang="es-MX" dirty="0">
                        <a:effectLst/>
                        <a:latin typeface="Roboto"/>
                      </a:endParaRPr>
                    </a:p>
                    <a:p>
                      <a:pPr marL="283464" algn="ctr" rtl="0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3600" dirty="0">
                          <a:solidFill>
                            <a:srgbClr val="0F235A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s-MX" sz="3600" dirty="0">
                          <a:solidFill>
                            <a:srgbClr val="0F235A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es-MX" dirty="0">
                        <a:effectLst/>
                        <a:latin typeface="Roboto"/>
                      </a:endParaRPr>
                    </a:p>
                    <a:p>
                      <a:pPr marL="283464" algn="ctr" rtl="0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3600" dirty="0">
                          <a:solidFill>
                            <a:srgbClr val="0F235A"/>
                          </a:solidFill>
                          <a:effectLst/>
                          <a:latin typeface="Calibri" panose="020F0502020204030204" pitchFamily="34" charset="0"/>
                        </a:rPr>
                        <a:t>LINK FORMULARIO</a:t>
                      </a:r>
                      <a:r>
                        <a:rPr lang="es-MX" sz="3600" dirty="0" smtClean="0">
                          <a:solidFill>
                            <a:srgbClr val="0F235A"/>
                          </a:solidFill>
                          <a:effectLst/>
                          <a:latin typeface="Calibri" panose="020F0502020204030204" pitchFamily="34" charset="0"/>
                        </a:rPr>
                        <a:t>:</a:t>
                      </a:r>
                    </a:p>
                    <a:p>
                      <a:pPr marL="283464" algn="ctr" rtl="0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MX" sz="3600" dirty="0" smtClean="0">
                        <a:solidFill>
                          <a:srgbClr val="0F235A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283464" algn="ctr" rtl="0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MX" sz="4400" dirty="0" smtClean="0">
                        <a:solidFill>
                          <a:srgbClr val="0F235A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283464" marR="0" indent="0" algn="ctr" defTabSz="102595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solidFill>
                            <a:srgbClr val="1155CC"/>
                          </a:solidFill>
                          <a:effectLst/>
                          <a:latin typeface="georgia, palatino, serif"/>
                          <a:hlinkClick r:id="rId2"/>
                        </a:rPr>
                        <a:t>https://forms.gle/ENVTws9hB5e7Mjup6</a:t>
                      </a:r>
                      <a:endParaRPr lang="en-US" sz="2800" dirty="0" smtClean="0">
                        <a:effectLst/>
                        <a:latin typeface="Roboto"/>
                      </a:endParaRPr>
                    </a:p>
                    <a:p>
                      <a:pPr marL="283464" algn="ctr" rtl="0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MX" dirty="0">
                        <a:effectLst/>
                        <a:latin typeface="Roboto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99196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2602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52C719-0BD3-E644-BB5F-730C2C2690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4067" y="540117"/>
            <a:ext cx="11235349" cy="410369"/>
          </a:xfrm>
        </p:spPr>
        <p:txBody>
          <a:bodyPr/>
          <a:lstStyle/>
          <a:p>
            <a:pPr algn="ctr"/>
            <a:r>
              <a:rPr lang="es-MX" b="1" dirty="0" smtClean="0">
                <a:latin typeface="georgia" panose="02040502050405020303" pitchFamily="18" charset="0"/>
              </a:rPr>
              <a:t>Cronograma de exámenes preparatorios 2020-1</a:t>
            </a:r>
            <a:endParaRPr lang="es-CO" dirty="0"/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56870" y="1140432"/>
            <a:ext cx="8835824" cy="6368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293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52C719-0BD3-E644-BB5F-730C2C2690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4067" y="540117"/>
            <a:ext cx="11235349" cy="410369"/>
          </a:xfrm>
        </p:spPr>
        <p:txBody>
          <a:bodyPr/>
          <a:lstStyle/>
          <a:p>
            <a:pPr algn="ctr"/>
            <a:r>
              <a:rPr lang="es-MX" b="1" dirty="0" smtClean="0">
                <a:latin typeface="georgia" panose="02040502050405020303" pitchFamily="18" charset="0"/>
              </a:rPr>
              <a:t>GUIAS PARA EXAMENES PREPARATORIOS</a:t>
            </a:r>
            <a:endParaRPr lang="es-CO" dirty="0"/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8109303"/>
              </p:ext>
            </p:extLst>
          </p:nvPr>
        </p:nvGraphicFramePr>
        <p:xfrm>
          <a:off x="2589088" y="1623317"/>
          <a:ext cx="8352890" cy="5291191"/>
        </p:xfrm>
        <a:graphic>
          <a:graphicData uri="http://schemas.openxmlformats.org/drawingml/2006/table">
            <a:tbl>
              <a:tblPr/>
              <a:tblGrid>
                <a:gridCol w="8352890">
                  <a:extLst>
                    <a:ext uri="{9D8B030D-6E8A-4147-A177-3AD203B41FA5}">
                      <a16:colId xmlns:a16="http://schemas.microsoft.com/office/drawing/2014/main" val="1581892887"/>
                    </a:ext>
                  </a:extLst>
                </a:gridCol>
              </a:tblGrid>
              <a:tr h="5291191">
                <a:tc>
                  <a:txBody>
                    <a:bodyPr/>
                    <a:lstStyle/>
                    <a:p>
                      <a:pPr marL="283464" algn="ctr" rtl="0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dirty="0" smtClean="0">
                          <a:effectLst/>
                          <a:latin typeface="Arial" panose="020B0604020202020204" pitchFamily="34" charset="0"/>
                        </a:rPr>
                        <a:t>•</a:t>
                      </a:r>
                      <a:r>
                        <a:rPr lang="es-MX" sz="2800" dirty="0">
                          <a:solidFill>
                            <a:srgbClr val="0F235A"/>
                          </a:solidFill>
                          <a:effectLst/>
                          <a:latin typeface="Calibri" panose="020F0502020204030204" pitchFamily="34" charset="0"/>
                        </a:rPr>
                        <a:t>SOLO INGRESE DESDE SU CORREO INSTITUCIONAL</a:t>
                      </a:r>
                      <a:endParaRPr lang="es-MX" dirty="0">
                        <a:effectLst/>
                        <a:latin typeface="Roboto"/>
                      </a:endParaRPr>
                    </a:p>
                    <a:p>
                      <a:pPr marL="283464" algn="ctr" rtl="0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3600" dirty="0">
                          <a:solidFill>
                            <a:srgbClr val="0F235A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s-MX" sz="3600" dirty="0">
                          <a:solidFill>
                            <a:srgbClr val="0F235A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es-MX" dirty="0">
                        <a:effectLst/>
                        <a:latin typeface="Roboto"/>
                      </a:endParaRPr>
                    </a:p>
                    <a:p>
                      <a:pPr marL="283464" algn="ctr" rtl="0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3600" dirty="0">
                          <a:solidFill>
                            <a:srgbClr val="0F235A"/>
                          </a:solidFill>
                          <a:effectLst/>
                          <a:latin typeface="Calibri" panose="020F0502020204030204" pitchFamily="34" charset="0"/>
                        </a:rPr>
                        <a:t>LINK </a:t>
                      </a:r>
                      <a:r>
                        <a:rPr lang="es-MX" sz="3600" dirty="0" smtClean="0">
                          <a:solidFill>
                            <a:srgbClr val="0F235A"/>
                          </a:solidFill>
                          <a:effectLst/>
                          <a:latin typeface="Calibri" panose="020F0502020204030204" pitchFamily="34" charset="0"/>
                        </a:rPr>
                        <a:t>:</a:t>
                      </a:r>
                    </a:p>
                    <a:p>
                      <a:pPr marL="283464" algn="ctr" rtl="0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MX" sz="4400" dirty="0" smtClean="0">
                        <a:solidFill>
                          <a:srgbClr val="0F235A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283464" marR="0" indent="0" algn="ctr" defTabSz="102595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solidFill>
                            <a:srgbClr val="1155CC"/>
                          </a:solidFill>
                          <a:effectLst/>
                          <a:latin typeface="georgia, palatino, serif"/>
                        </a:rPr>
                        <a:t>https://drive.google.com/drive/folders/1QkoNDwkg8tMNy7EpCM5bRdY-oM82Ek3h?usp=sharing</a:t>
                      </a:r>
                      <a:endParaRPr lang="es-MX" dirty="0">
                        <a:effectLst/>
                        <a:latin typeface="Roboto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99196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1470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TRAMITE PARA EXONERACION PREPARATORIOS</a:t>
            </a:r>
            <a:endParaRPr lang="en-US" dirty="0"/>
          </a:p>
        </p:txBody>
      </p:sp>
      <p:sp>
        <p:nvSpPr>
          <p:cNvPr id="3" name="Rectángulo 2"/>
          <p:cNvSpPr/>
          <p:nvPr/>
        </p:nvSpPr>
        <p:spPr>
          <a:xfrm>
            <a:off x="688368" y="1407558"/>
            <a:ext cx="12154330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es-MX" sz="1600" dirty="0">
                <a:solidFill>
                  <a:srgbClr val="222222"/>
                </a:solidFill>
                <a:latin typeface="Calibri" panose="020F0502020204030204" pitchFamily="34" charset="0"/>
              </a:rPr>
              <a:t>Estimado estudiante, si Ud., cumple con los requisitos para obtener la exención de exámenes preparatorios conforme a la reglamentación vigente*, debe avanzar en el siguiente procedimiento.</a:t>
            </a:r>
          </a:p>
          <a:p>
            <a:pPr algn="just">
              <a:spcAft>
                <a:spcPts val="800"/>
              </a:spcAft>
            </a:pPr>
            <a:r>
              <a:rPr lang="es-MX" sz="1600" b="1" dirty="0">
                <a:solidFill>
                  <a:srgbClr val="222222"/>
                </a:solidFill>
                <a:latin typeface="Calibri" panose="020F0502020204030204" pitchFamily="34" charset="0"/>
              </a:rPr>
              <a:t>RECUERDE QUE SÓLO PRODRÁ REALIZAR ESTE PROCEDIMIENTO UNA VEZ CULMINE EL 100% DEL PLAN DE ESTUDIOS, TODA VEZ QUE SOLO EN ESE MOMENTO SE CONSOLIDA LA INFORMACIÓN DE SU PGA.</a:t>
            </a:r>
            <a:endParaRPr lang="es-MX" sz="1600" dirty="0">
              <a:solidFill>
                <a:srgbClr val="222222"/>
              </a:solidFill>
              <a:latin typeface="Calibri" panose="020F0502020204030204" pitchFamily="34" charset="0"/>
            </a:endParaRPr>
          </a:p>
          <a:p>
            <a:pPr marL="457200" algn="just">
              <a:spcAft>
                <a:spcPts val="0"/>
              </a:spcAft>
            </a:pPr>
            <a:r>
              <a:rPr lang="es-MX" sz="1600" b="1" dirty="0">
                <a:solidFill>
                  <a:srgbClr val="222222"/>
                </a:solidFill>
                <a:latin typeface="Calibri" panose="020F0502020204030204" pitchFamily="34" charset="0"/>
              </a:rPr>
              <a:t>1.</a:t>
            </a:r>
            <a:r>
              <a:rPr lang="es-MX" sz="700" dirty="0">
                <a:solidFill>
                  <a:srgbClr val="222222"/>
                </a:solidFill>
                <a:latin typeface="Times New Roman" panose="02020603050405020304" pitchFamily="18" charset="0"/>
              </a:rPr>
              <a:t>       </a:t>
            </a:r>
            <a:r>
              <a:rPr lang="es-MX" sz="1600" b="1" dirty="0">
                <a:solidFill>
                  <a:srgbClr val="222222"/>
                </a:solidFill>
                <a:latin typeface="Calibri" panose="020F0502020204030204" pitchFamily="34" charset="0"/>
              </a:rPr>
              <a:t>En caso de exonerar por puntaje Saber Pro y PGA:</a:t>
            </a:r>
            <a:endParaRPr lang="es-MX" sz="1600" dirty="0">
              <a:solidFill>
                <a:srgbClr val="222222"/>
              </a:solidFill>
              <a:latin typeface="Calibri" panose="020F0502020204030204" pitchFamily="34" charset="0"/>
            </a:endParaRPr>
          </a:p>
          <a:p>
            <a:pPr marL="457200" algn="just">
              <a:spcAft>
                <a:spcPts val="0"/>
              </a:spcAft>
            </a:pPr>
            <a:r>
              <a:rPr lang="es-MX" sz="1600" b="1" dirty="0">
                <a:solidFill>
                  <a:srgbClr val="222222"/>
                </a:solidFill>
                <a:latin typeface="Calibri" panose="020F0502020204030204" pitchFamily="34" charset="0"/>
              </a:rPr>
              <a:t> </a:t>
            </a:r>
            <a:endParaRPr lang="es-MX" sz="1600" dirty="0">
              <a:solidFill>
                <a:srgbClr val="222222"/>
              </a:solidFill>
              <a:latin typeface="Calibri" panose="020F0502020204030204" pitchFamily="34" charset="0"/>
            </a:endParaRPr>
          </a:p>
          <a:p>
            <a:pPr marL="685800" algn="just">
              <a:spcAft>
                <a:spcPts val="0"/>
              </a:spcAft>
            </a:pPr>
            <a:r>
              <a:rPr lang="es-MX" sz="1600" dirty="0">
                <a:solidFill>
                  <a:srgbClr val="222222"/>
                </a:solidFill>
                <a:latin typeface="Calibri" panose="020F0502020204030204" pitchFamily="34" charset="0"/>
              </a:rPr>
              <a:t>-</a:t>
            </a:r>
            <a:r>
              <a:rPr lang="es-MX" sz="700" dirty="0">
                <a:solidFill>
                  <a:srgbClr val="222222"/>
                </a:solidFill>
                <a:latin typeface="Times New Roman" panose="02020603050405020304" pitchFamily="18" charset="0"/>
              </a:rPr>
              <a:t>          </a:t>
            </a:r>
            <a:r>
              <a:rPr lang="es-MX" sz="1600" dirty="0">
                <a:solidFill>
                  <a:srgbClr val="222222"/>
                </a:solidFill>
                <a:latin typeface="Calibri" panose="020F0502020204030204" pitchFamily="34" charset="0"/>
              </a:rPr>
              <a:t>¿Ante quién hace el trámite? Ante la oficina de registro de la sede Calle 100 en la respectiva </a:t>
            </a:r>
            <a:r>
              <a:rPr lang="es-MX" sz="1600" dirty="0" smtClean="0">
                <a:solidFill>
                  <a:srgbClr val="222222"/>
                </a:solidFill>
                <a:latin typeface="Calibri" panose="020F0502020204030204" pitchFamily="34" charset="0"/>
              </a:rPr>
              <a:t>ventanilla durante la contingencia en el correo </a:t>
            </a:r>
            <a:r>
              <a:rPr lang="es-MX" sz="1600" dirty="0" smtClean="0">
                <a:solidFill>
                  <a:srgbClr val="222222"/>
                </a:solidFill>
                <a:latin typeface="Calibri" panose="020F0502020204030204" pitchFamily="34" charset="0"/>
                <a:hlinkClick r:id="rId2"/>
              </a:rPr>
              <a:t>registro.académico@unimilitar.edu.co</a:t>
            </a:r>
            <a:r>
              <a:rPr lang="es-MX" sz="1600" dirty="0" smtClean="0">
                <a:solidFill>
                  <a:srgbClr val="222222"/>
                </a:solidFill>
                <a:latin typeface="Calibri" panose="020F0502020204030204" pitchFamily="34" charset="0"/>
              </a:rPr>
              <a:t> </a:t>
            </a:r>
            <a:endParaRPr lang="es-MX" sz="1600" dirty="0">
              <a:solidFill>
                <a:srgbClr val="222222"/>
              </a:solidFill>
              <a:latin typeface="Calibri" panose="020F0502020204030204" pitchFamily="34" charset="0"/>
            </a:endParaRPr>
          </a:p>
          <a:p>
            <a:pPr marL="685800" algn="just">
              <a:spcAft>
                <a:spcPts val="800"/>
              </a:spcAft>
            </a:pPr>
            <a:r>
              <a:rPr lang="es-MX" sz="1600" dirty="0">
                <a:solidFill>
                  <a:srgbClr val="222222"/>
                </a:solidFill>
                <a:latin typeface="Calibri" panose="020F0502020204030204" pitchFamily="34" charset="0"/>
              </a:rPr>
              <a:t>-</a:t>
            </a:r>
            <a:r>
              <a:rPr lang="es-MX" sz="700" dirty="0">
                <a:solidFill>
                  <a:srgbClr val="222222"/>
                </a:solidFill>
                <a:latin typeface="Times New Roman" panose="02020603050405020304" pitchFamily="18" charset="0"/>
              </a:rPr>
              <a:t>          </a:t>
            </a:r>
            <a:r>
              <a:rPr lang="es-MX" sz="1600" dirty="0">
                <a:solidFill>
                  <a:srgbClr val="222222"/>
                </a:solidFill>
                <a:latin typeface="Calibri" panose="020F0502020204030204" pitchFamily="34" charset="0"/>
              </a:rPr>
              <a:t>¿Qué debo hacer? Radicar dos copias del resultado obtenido en la prueba Saber Pro. Una para registro y otra para su archivo personal.</a:t>
            </a:r>
          </a:p>
          <a:p>
            <a:pPr algn="just">
              <a:spcAft>
                <a:spcPts val="800"/>
              </a:spcAft>
            </a:pPr>
            <a:r>
              <a:rPr lang="es-MX" sz="1600" dirty="0">
                <a:solidFill>
                  <a:srgbClr val="222222"/>
                </a:solidFill>
                <a:latin typeface="Calibri" panose="020F0502020204030204" pitchFamily="34" charset="0"/>
              </a:rPr>
              <a:t>Registro Académico se encargará de verificar la culminación de sus materias, el PGA y realizará la respectiva actualización en su historial académico.</a:t>
            </a:r>
          </a:p>
          <a:p>
            <a:pPr marL="457200" algn="just">
              <a:spcAft>
                <a:spcPts val="0"/>
              </a:spcAft>
            </a:pPr>
            <a:r>
              <a:rPr lang="es-MX" sz="1600" b="1" dirty="0">
                <a:solidFill>
                  <a:srgbClr val="222222"/>
                </a:solidFill>
                <a:latin typeface="Calibri" panose="020F0502020204030204" pitchFamily="34" charset="0"/>
              </a:rPr>
              <a:t>2.</a:t>
            </a:r>
            <a:r>
              <a:rPr lang="es-MX" sz="700" dirty="0">
                <a:solidFill>
                  <a:srgbClr val="222222"/>
                </a:solidFill>
                <a:latin typeface="Times New Roman" panose="02020603050405020304" pitchFamily="18" charset="0"/>
              </a:rPr>
              <a:t>       </a:t>
            </a:r>
            <a:r>
              <a:rPr lang="es-MX" sz="1600" b="1" dirty="0">
                <a:solidFill>
                  <a:srgbClr val="222222"/>
                </a:solidFill>
                <a:latin typeface="Calibri" panose="020F0502020204030204" pitchFamily="34" charset="0"/>
              </a:rPr>
              <a:t>En caso de exención por PGA únicamente:</a:t>
            </a:r>
            <a:endParaRPr lang="es-MX" sz="1600" dirty="0">
              <a:solidFill>
                <a:srgbClr val="222222"/>
              </a:solidFill>
              <a:latin typeface="Calibri" panose="020F0502020204030204" pitchFamily="34" charset="0"/>
            </a:endParaRPr>
          </a:p>
          <a:p>
            <a:pPr marL="685800" algn="just">
              <a:spcAft>
                <a:spcPts val="0"/>
              </a:spcAft>
            </a:pPr>
            <a:r>
              <a:rPr lang="es-MX" sz="1600" dirty="0">
                <a:solidFill>
                  <a:srgbClr val="222222"/>
                </a:solidFill>
                <a:latin typeface="Calibri" panose="020F0502020204030204" pitchFamily="34" charset="0"/>
              </a:rPr>
              <a:t>-</a:t>
            </a:r>
            <a:r>
              <a:rPr lang="es-MX" sz="700" dirty="0">
                <a:solidFill>
                  <a:srgbClr val="222222"/>
                </a:solidFill>
                <a:latin typeface="Times New Roman" panose="02020603050405020304" pitchFamily="18" charset="0"/>
              </a:rPr>
              <a:t>          </a:t>
            </a:r>
            <a:r>
              <a:rPr lang="es-MX" sz="1600" dirty="0">
                <a:solidFill>
                  <a:srgbClr val="222222"/>
                </a:solidFill>
                <a:latin typeface="Calibri" panose="020F0502020204030204" pitchFamily="34" charset="0"/>
              </a:rPr>
              <a:t>Deberá radicar ante la Vicedecanatura de la Facultad de Derecho solicitud informando el cumplimiento del respectivo requisito.</a:t>
            </a:r>
          </a:p>
          <a:p>
            <a:pPr marL="685800" algn="just">
              <a:spcAft>
                <a:spcPts val="0"/>
              </a:spcAft>
            </a:pPr>
            <a:r>
              <a:rPr lang="es-MX" sz="1600" dirty="0">
                <a:solidFill>
                  <a:srgbClr val="222222"/>
                </a:solidFill>
                <a:latin typeface="Calibri" panose="020F0502020204030204" pitchFamily="34" charset="0"/>
              </a:rPr>
              <a:t>-</a:t>
            </a:r>
            <a:r>
              <a:rPr lang="es-MX" sz="700" dirty="0">
                <a:solidFill>
                  <a:srgbClr val="222222"/>
                </a:solidFill>
                <a:latin typeface="Times New Roman" panose="02020603050405020304" pitchFamily="18" charset="0"/>
              </a:rPr>
              <a:t>          </a:t>
            </a:r>
            <a:r>
              <a:rPr lang="es-MX" sz="1600" dirty="0">
                <a:solidFill>
                  <a:srgbClr val="222222"/>
                </a:solidFill>
                <a:latin typeface="Calibri" panose="020F0502020204030204" pitchFamily="34" charset="0"/>
              </a:rPr>
              <a:t>La Vicedecanatura expedirá un acta en la que certificará que en efecto el estudiante cumple con el promedio fijado en la resolución correspondiente.</a:t>
            </a:r>
          </a:p>
          <a:p>
            <a:pPr marL="685800" algn="just">
              <a:spcAft>
                <a:spcPts val="800"/>
              </a:spcAft>
            </a:pPr>
            <a:r>
              <a:rPr lang="es-MX" sz="1600" dirty="0">
                <a:solidFill>
                  <a:srgbClr val="222222"/>
                </a:solidFill>
                <a:latin typeface="Calibri" panose="020F0502020204030204" pitchFamily="34" charset="0"/>
              </a:rPr>
              <a:t>-</a:t>
            </a:r>
            <a:r>
              <a:rPr lang="es-MX" sz="700" dirty="0">
                <a:solidFill>
                  <a:srgbClr val="222222"/>
                </a:solidFill>
                <a:latin typeface="Times New Roman" panose="02020603050405020304" pitchFamily="18" charset="0"/>
              </a:rPr>
              <a:t>          </a:t>
            </a:r>
            <a:r>
              <a:rPr lang="es-MX" sz="1600" dirty="0">
                <a:solidFill>
                  <a:srgbClr val="222222"/>
                </a:solidFill>
                <a:latin typeface="Calibri" panose="020F0502020204030204" pitchFamily="34" charset="0"/>
              </a:rPr>
              <a:t>La Vicedecanatura de la Facultad de Derecho remitirá el Acta a la oficina de registro quien validará la información e incluirá la novedad en su historial académico.</a:t>
            </a:r>
          </a:p>
          <a:p>
            <a:pPr algn="just">
              <a:spcAft>
                <a:spcPts val="800"/>
              </a:spcAft>
            </a:pPr>
            <a:r>
              <a:rPr lang="es-MX" sz="1600" b="1" dirty="0">
                <a:solidFill>
                  <a:srgbClr val="222222"/>
                </a:solidFill>
                <a:latin typeface="Calibri" panose="020F0502020204030204" pitchFamily="34" charset="0"/>
              </a:rPr>
              <a:t>RECUERDE QUE ESTA NOVEDAD LA VERÁ REFLEJADA ÚNICAMENTE CUANDO CUMPLA LOS REQUISITOS Y EMPIECE SU PROCEDIMIENTO DE EXPEDICIÓN DE PAZ Y SALVO POR TENER SU GRADO COMO UN HECHO CIERTO.</a:t>
            </a:r>
            <a:endParaRPr lang="es-MX" sz="1600" dirty="0">
              <a:solidFill>
                <a:srgbClr val="222222"/>
              </a:solidFill>
              <a:latin typeface="Calibri" panose="020F0502020204030204" pitchFamily="34" charset="0"/>
            </a:endParaRPr>
          </a:p>
          <a:p>
            <a:pPr algn="just">
              <a:spcAft>
                <a:spcPts val="800"/>
              </a:spcAft>
            </a:pPr>
            <a:r>
              <a:rPr lang="es-MX" sz="1600" dirty="0">
                <a:solidFill>
                  <a:srgbClr val="222222"/>
                </a:solidFill>
                <a:latin typeface="Calibri" panose="020F0502020204030204" pitchFamily="34" charset="0"/>
              </a:rPr>
              <a:t>*Para consultar los requisitos deberá confirmar con su Facultad. </a:t>
            </a:r>
          </a:p>
        </p:txBody>
      </p:sp>
    </p:spTree>
    <p:extLst>
      <p:ext uri="{BB962C8B-B14F-4D97-AF65-F5344CB8AC3E}">
        <p14:creationId xmlns:p14="http://schemas.microsoft.com/office/powerpoint/2010/main" val="4271843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2"/>
          <a:srcRect t="2430" b="6140"/>
          <a:stretch/>
        </p:blipFill>
        <p:spPr>
          <a:xfrm>
            <a:off x="1679227" y="270424"/>
            <a:ext cx="11841564" cy="7098512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7045905"/>
            <a:ext cx="4500081" cy="415498"/>
          </a:xfrm>
        </p:spPr>
        <p:txBody>
          <a:bodyPr/>
          <a:lstStyle/>
          <a:p>
            <a:r>
              <a:rPr lang="es-CO" dirty="0" smtClean="0"/>
              <a:t>OPCIONES  DE GRADO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6188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9769" y="945223"/>
            <a:ext cx="11407040" cy="6650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6327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ma de Office">
  <a:themeElements>
    <a:clrScheme name="Personalizado 1">
      <a:dk1>
        <a:srgbClr val="0F235A"/>
      </a:dk1>
      <a:lt1>
        <a:srgbClr val="FFFFFF"/>
      </a:lt1>
      <a:dk2>
        <a:srgbClr val="0F235A"/>
      </a:dk2>
      <a:lt2>
        <a:srgbClr val="FFFFFF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6776</TotalTime>
  <Words>103</Words>
  <Application>Microsoft Office PowerPoint</Application>
  <PresentationFormat>Personalizado</PresentationFormat>
  <Paragraphs>30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6" baseType="lpstr">
      <vt:lpstr>Arial</vt:lpstr>
      <vt:lpstr>Calibri</vt:lpstr>
      <vt:lpstr>Calibri Light</vt:lpstr>
      <vt:lpstr>georgia</vt:lpstr>
      <vt:lpstr>georgia, palatino, serif</vt:lpstr>
      <vt:lpstr>Helvetica</vt:lpstr>
      <vt:lpstr>Roboto</vt:lpstr>
      <vt:lpstr>Times New Roman</vt:lpstr>
      <vt:lpstr>Verdana</vt:lpstr>
      <vt:lpstr>Tema de Office</vt:lpstr>
      <vt:lpstr>TRÁMITE DE EXCUSAS E INCAPACIDADES</vt:lpstr>
      <vt:lpstr>Cronograma de exámenes preparatorios 2020-1</vt:lpstr>
      <vt:lpstr>GUIAS PARA EXAMENES PREPARATORIOS</vt:lpstr>
      <vt:lpstr>TRAMITE PARA EXONERACION PREPARATORIOS</vt:lpstr>
      <vt:lpstr>OPCIONES  DE GRADO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Familia Munar Guayara</dc:creator>
  <cp:lastModifiedBy>Diana Torres</cp:lastModifiedBy>
  <cp:revision>1069</cp:revision>
  <cp:lastPrinted>2019-05-21T22:36:54Z</cp:lastPrinted>
  <dcterms:created xsi:type="dcterms:W3CDTF">2018-02-05T08:15:30Z</dcterms:created>
  <dcterms:modified xsi:type="dcterms:W3CDTF">2020-05-26T21:26:22Z</dcterms:modified>
</cp:coreProperties>
</file>