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Overlock"/>
      <p:regular r:id="rId14"/>
      <p:bold r:id="rId15"/>
      <p:italic r:id="rId16"/>
      <p:boldItalic r:id="rId17"/>
    </p:embeddedFont>
    <p:embeddedFont>
      <p:font typeface="Tahoma"/>
      <p:regular r:id="rId18"/>
      <p:bold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48A8A68-F149-4589-AD10-809863303490}">
  <a:tblStyle styleId="{B48A8A68-F149-4589-AD10-8098633034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verlock-bold.fntdata"/><Relationship Id="rId14" Type="http://schemas.openxmlformats.org/officeDocument/2006/relationships/font" Target="fonts/Overlock-regular.fntdata"/><Relationship Id="rId17" Type="http://schemas.openxmlformats.org/officeDocument/2006/relationships/font" Target="fonts/Overlock-boldItalic.fntdata"/><Relationship Id="rId16" Type="http://schemas.openxmlformats.org/officeDocument/2006/relationships/font" Target="fonts/Overlock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bold.fntdata"/><Relationship Id="rId6" Type="http://schemas.openxmlformats.org/officeDocument/2006/relationships/slide" Target="slides/slide1.xml"/><Relationship Id="rId18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7625e1c4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497625e1c4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497625e1c4_1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97625e1c4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497625e1c4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497625e1c4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97625e1c4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497625e1c4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497625e1c4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97625e1c4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497625e1c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497625e1c4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97625e1c4_1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497625e1c4_1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497625e1c4_1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Layout personalizzato">
  <p:cSld name="6_Layout personalizzat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67122" y="66319"/>
            <a:ext cx="10009812" cy="577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33"/>
              <a:buNone/>
              <a:defRPr sz="2533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178410" y="844333"/>
            <a:ext cx="10218657" cy="46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528F"/>
              </a:buClr>
              <a:buSzPts val="2267"/>
              <a:buNone/>
              <a:defRPr sz="2267">
                <a:solidFill>
                  <a:srgbClr val="1752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7.jp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hyperlink" Target="http://www.umng.edu.c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4"/>
          <p:cNvGrpSpPr/>
          <p:nvPr/>
        </p:nvGrpSpPr>
        <p:grpSpPr>
          <a:xfrm>
            <a:off x="-285750" y="-209550"/>
            <a:ext cx="12858751" cy="7475054"/>
            <a:chOff x="-285750" y="-209550"/>
            <a:chExt cx="13544550" cy="7677150"/>
          </a:xfrm>
        </p:grpSpPr>
        <p:pic>
          <p:nvPicPr>
            <p:cNvPr id="93" name="Google Shape;9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866914" cy="703608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ctr" dir="5400000" dist="50800">
                <a:srgbClr val="000000">
                  <a:alpha val="0"/>
                </a:srgbClr>
              </a:outerShdw>
            </a:effectLst>
          </p:spPr>
        </p:pic>
        <p:sp>
          <p:nvSpPr>
            <p:cNvPr id="94" name="Google Shape;94;p14"/>
            <p:cNvSpPr/>
            <p:nvPr/>
          </p:nvSpPr>
          <p:spPr>
            <a:xfrm>
              <a:off x="-285750" y="-209550"/>
              <a:ext cx="13544550" cy="7677150"/>
            </a:xfrm>
            <a:prstGeom prst="rect">
              <a:avLst/>
            </a:prstGeom>
            <a:solidFill>
              <a:schemeClr val="lt2">
                <a:alpha val="40000"/>
              </a:schemeClr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4"/>
          <p:cNvSpPr/>
          <p:nvPr/>
        </p:nvSpPr>
        <p:spPr>
          <a:xfrm>
            <a:off x="1642" y="2693641"/>
            <a:ext cx="12199315" cy="1695450"/>
          </a:xfrm>
          <a:prstGeom prst="rect">
            <a:avLst/>
          </a:prstGeom>
          <a:solidFill>
            <a:schemeClr val="accent6">
              <a:alpha val="6431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SOLUCIONES INTEGRALES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2959" y="-11"/>
            <a:ext cx="3177992" cy="15694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585810" y="4825353"/>
            <a:ext cx="1103097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ADQUISICIÓN, ANÁLISIS, DISEÑO, DESARROLLO, IMPLEMENTACIÓN Y DESPLIEGUE DEL PORTAL WEB CORPORATIVO DE LA UNIVERSIDAD MILITAR NUEVA GRANADA, CON MICRO SITIOS, SOPORTE Y SEGURIDAD MÁS OPTIMIZACIÓN, DE ACUERDO A LAS ESPECIFICACIONES TÉCNICAS</a:t>
            </a:r>
            <a:r>
              <a:rPr b="1" i="0" lang="es-E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8" y="192406"/>
            <a:ext cx="1060985" cy="104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729453" y="214315"/>
            <a:ext cx="1020272" cy="1020272"/>
          </a:xfrm>
          <a:prstGeom prst="ellipse">
            <a:avLst/>
          </a:prstGeom>
          <a:noFill/>
          <a:ln cap="flat" cmpd="sng" w="53975">
            <a:solidFill>
              <a:srgbClr val="EF8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8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883233" y="455275"/>
            <a:ext cx="93909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rgbClr val="595959"/>
                </a:solidFill>
                <a:latin typeface="Overlock"/>
                <a:ea typeface="Overlock"/>
                <a:cs typeface="Overlock"/>
                <a:sym typeface="Overlock"/>
              </a:rPr>
              <a:t>PROPUESTA ARQUITECTURA </a:t>
            </a:r>
            <a:r>
              <a:rPr lang="es-ES" sz="2800">
                <a:solidFill>
                  <a:srgbClr val="595959"/>
                </a:solidFill>
                <a:latin typeface="Overlock"/>
                <a:ea typeface="Overlock"/>
                <a:cs typeface="Overlock"/>
                <a:sym typeface="Overlock"/>
              </a:rPr>
              <a:t>TÉCNICA</a:t>
            </a:r>
            <a:endParaRPr b="0" i="0" sz="2800" u="none" cap="none" strike="noStrike">
              <a:solidFill>
                <a:srgbClr val="595959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745514" y="1365609"/>
            <a:ext cx="10679773" cy="45719"/>
          </a:xfrm>
          <a:prstGeom prst="rect">
            <a:avLst/>
          </a:prstGeom>
          <a:gradFill>
            <a:gsLst>
              <a:gs pos="0">
                <a:srgbClr val="F5A74A"/>
              </a:gs>
              <a:gs pos="50000">
                <a:srgbClr val="FB9F0D"/>
              </a:gs>
              <a:gs pos="100000">
                <a:srgbClr val="E38E00"/>
              </a:gs>
            </a:gsLst>
            <a:lin ang="5400000" scaled="0"/>
          </a:gradFill>
          <a:ln cap="flat" cmpd="sng" w="9525">
            <a:solidFill>
              <a:srgbClr val="F9D7A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15"/>
          <p:cNvGrpSpPr/>
          <p:nvPr/>
        </p:nvGrpSpPr>
        <p:grpSpPr>
          <a:xfrm>
            <a:off x="7300721" y="6161956"/>
            <a:ext cx="4361889" cy="574721"/>
            <a:chOff x="7300721" y="6161956"/>
            <a:chExt cx="4361889" cy="574721"/>
          </a:xfrm>
        </p:grpSpPr>
        <p:pic>
          <p:nvPicPr>
            <p:cNvPr id="108" name="Google Shape;108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79241" y="6161956"/>
              <a:ext cx="1283369" cy="5747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9" name="Google Shape;109;p15"/>
            <p:cNvCxnSpPr/>
            <p:nvPr/>
          </p:nvCxnSpPr>
          <p:spPr>
            <a:xfrm flipH="1" rot="10800000">
              <a:off x="7300721" y="6439811"/>
              <a:ext cx="2966226" cy="19009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 b="12909" l="0" r="0" t="22978"/>
          <a:stretch/>
        </p:blipFill>
        <p:spPr>
          <a:xfrm>
            <a:off x="8928187" y="52515"/>
            <a:ext cx="2734423" cy="13130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15"/>
          <p:cNvGraphicFramePr/>
          <p:nvPr/>
        </p:nvGraphicFramePr>
        <p:xfrm>
          <a:off x="952500" y="24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{B48A8A68-F149-4589-AD10-809863303490}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3:30 - 3:35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Orden  de la </a:t>
                      </a: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reunión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3:35 - 3:45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Presentación propuesta arquitectura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3:45 - 3:50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Consideraciones a tener en cuenta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3:50 - 4:00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Revisión y observaciones UMNG - SI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4:00 - 4:10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Generación acta de la reunión y </a:t>
                      </a: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compromisos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6:00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Overlock"/>
                          <a:ea typeface="Overlock"/>
                          <a:cs typeface="Overlock"/>
                          <a:sym typeface="Overlock"/>
                        </a:rPr>
                        <a:t>Envio de presentación ajustada</a:t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2" name="Google Shape;112;p15"/>
          <p:cNvSpPr txBox="1"/>
          <p:nvPr/>
        </p:nvSpPr>
        <p:spPr>
          <a:xfrm>
            <a:off x="931325" y="1531350"/>
            <a:ext cx="46506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latin typeface="Overlock"/>
                <a:ea typeface="Overlock"/>
                <a:cs typeface="Overlock"/>
                <a:sym typeface="Overlock"/>
              </a:rPr>
              <a:t>Agenda de la reunión</a:t>
            </a:r>
            <a:endParaRPr b="1"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460225" y="1790950"/>
            <a:ext cx="274500" cy="193800"/>
          </a:xfrm>
          <a:prstGeom prst="chevron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8520500" y="2207000"/>
            <a:ext cx="2544300" cy="3573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8" y="192406"/>
            <a:ext cx="1060985" cy="104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729453" y="214315"/>
            <a:ext cx="1020300" cy="1020300"/>
          </a:xfrm>
          <a:prstGeom prst="ellipse">
            <a:avLst/>
          </a:prstGeom>
          <a:noFill/>
          <a:ln cap="flat" cmpd="sng" w="53975">
            <a:solidFill>
              <a:srgbClr val="EF8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8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883233" y="455275"/>
            <a:ext cx="939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rgbClr val="595959"/>
                </a:solidFill>
                <a:latin typeface="Overlock"/>
                <a:ea typeface="Overlock"/>
                <a:cs typeface="Overlock"/>
                <a:sym typeface="Overlock"/>
              </a:rPr>
              <a:t>PROPUESTA ARQUITECTURA TÉCNICA</a:t>
            </a:r>
            <a:endParaRPr b="0" i="0" sz="2800" u="none" cap="none" strike="noStrike">
              <a:solidFill>
                <a:srgbClr val="595959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745514" y="1365609"/>
            <a:ext cx="10679700" cy="45600"/>
          </a:xfrm>
          <a:prstGeom prst="rect">
            <a:avLst/>
          </a:prstGeom>
          <a:gradFill>
            <a:gsLst>
              <a:gs pos="0">
                <a:srgbClr val="F5A74A"/>
              </a:gs>
              <a:gs pos="50000">
                <a:srgbClr val="FB9F0D"/>
              </a:gs>
              <a:gs pos="100000">
                <a:srgbClr val="E38E00"/>
              </a:gs>
            </a:gsLst>
            <a:lin ang="5400012" scaled="0"/>
          </a:gradFill>
          <a:ln cap="flat" cmpd="sng" w="9525">
            <a:solidFill>
              <a:srgbClr val="F9D7A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>
            <a:off x="7300721" y="6161956"/>
            <a:ext cx="4361888" cy="574721"/>
            <a:chOff x="7300721" y="6161956"/>
            <a:chExt cx="4361888" cy="574721"/>
          </a:xfrm>
        </p:grpSpPr>
        <p:pic>
          <p:nvPicPr>
            <p:cNvPr id="125" name="Google Shape;125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79241" y="6161956"/>
              <a:ext cx="1283369" cy="5747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6" name="Google Shape;126;p16"/>
            <p:cNvCxnSpPr/>
            <p:nvPr/>
          </p:nvCxnSpPr>
          <p:spPr>
            <a:xfrm flipH="1" rot="10800000">
              <a:off x="7300721" y="6439920"/>
              <a:ext cx="2966100" cy="189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7" name="Google Shape;127;p16"/>
          <p:cNvPicPr preferRelativeResize="0"/>
          <p:nvPr/>
        </p:nvPicPr>
        <p:blipFill rotWithShape="1">
          <a:blip r:embed="rId5">
            <a:alphaModFix/>
          </a:blip>
          <a:srcRect b="12906" l="0" r="0" t="22978"/>
          <a:stretch/>
        </p:blipFill>
        <p:spPr>
          <a:xfrm>
            <a:off x="8928187" y="52515"/>
            <a:ext cx="2734423" cy="13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/>
          <p:nvPr/>
        </p:nvSpPr>
        <p:spPr>
          <a:xfrm>
            <a:off x="504500" y="2780650"/>
            <a:ext cx="1802400" cy="2303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para pc" id="129" name="Google Shape;12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229" y="3587706"/>
            <a:ext cx="978189" cy="68957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517575" y="4764250"/>
            <a:ext cx="16818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s-ES">
                <a:latin typeface="Overlock"/>
                <a:ea typeface="Overlock"/>
                <a:cs typeface="Overlock"/>
                <a:sym typeface="Overlock"/>
              </a:rPr>
              <a:t>Usuarios cliente N</a:t>
            </a:r>
            <a:endParaRPr b="1" i="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Resultado de imagen para firewall" id="131" name="Google Shape;13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19462" y="3763143"/>
            <a:ext cx="278421" cy="350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6"/>
          <p:cNvCxnSpPr/>
          <p:nvPr/>
        </p:nvCxnSpPr>
        <p:spPr>
          <a:xfrm flipH="1">
            <a:off x="2758611" y="2519405"/>
            <a:ext cx="3300" cy="121410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2761911" y="4118194"/>
            <a:ext cx="0" cy="172710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6"/>
          <p:cNvCxnSpPr>
            <a:stCxn id="128" idx="3"/>
            <a:endCxn id="135" idx="1"/>
          </p:cNvCxnSpPr>
          <p:nvPr/>
        </p:nvCxnSpPr>
        <p:spPr>
          <a:xfrm>
            <a:off x="2306900" y="3932500"/>
            <a:ext cx="204900" cy="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magen relacionada" id="136" name="Google Shape;13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01428" y="3763143"/>
            <a:ext cx="268342" cy="36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2758597" y="3292350"/>
            <a:ext cx="10203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1" lang="es-ES">
                <a:latin typeface="Overlock"/>
                <a:ea typeface="Overlock"/>
                <a:cs typeface="Overlock"/>
                <a:sym typeface="Overlock"/>
              </a:rPr>
              <a:t>LB y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1" i="0" lang="es-ES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Firewall</a:t>
            </a:r>
            <a:endParaRPr b="1" i="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"/>
              <a:buFont typeface="Calibri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517550" y="2787375"/>
            <a:ext cx="1681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Calibri"/>
              <a:buNone/>
            </a:pPr>
            <a:r>
              <a:rPr b="1" lang="es-ES">
                <a:latin typeface="Overlock"/>
                <a:ea typeface="Overlock"/>
                <a:cs typeface="Overlock"/>
                <a:sym typeface="Overlock"/>
              </a:rPr>
              <a:t>INTERNET</a:t>
            </a:r>
            <a:endParaRPr b="1" i="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Imagen relacionada" id="139" name="Google Shape;139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45946" y="3996347"/>
            <a:ext cx="166330" cy="176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relacionada" id="140" name="Google Shape;140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09524" y="3455200"/>
            <a:ext cx="1060975" cy="1179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/>
          <p:nvPr/>
        </p:nvSpPr>
        <p:spPr>
          <a:xfrm>
            <a:off x="4518525" y="2207000"/>
            <a:ext cx="2933100" cy="3573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para servidor web" id="142" name="Google Shape;142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61699" y="3455202"/>
            <a:ext cx="1060975" cy="1179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16"/>
          <p:cNvCxnSpPr/>
          <p:nvPr/>
        </p:nvCxnSpPr>
        <p:spPr>
          <a:xfrm rot="10800000">
            <a:off x="3577882" y="4016384"/>
            <a:ext cx="911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16"/>
          <p:cNvCxnSpPr>
            <a:endCxn id="141" idx="3"/>
          </p:cNvCxnSpPr>
          <p:nvPr/>
        </p:nvCxnSpPr>
        <p:spPr>
          <a:xfrm rot="10800000">
            <a:off x="7451625" y="3993800"/>
            <a:ext cx="107760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16"/>
          <p:cNvSpPr txBox="1"/>
          <p:nvPr/>
        </p:nvSpPr>
        <p:spPr>
          <a:xfrm>
            <a:off x="5431225" y="2782625"/>
            <a:ext cx="2096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OS - Oracle Linux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APP - Liferay Portal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APP - Nginx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9088825" y="2935025"/>
            <a:ext cx="2096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OS - Oracle Linux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APP - DB Oracle Linux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4800813" y="2458050"/>
            <a:ext cx="2096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latin typeface="Overlock"/>
                <a:ea typeface="Overlock"/>
                <a:cs typeface="Overlock"/>
                <a:sym typeface="Overlock"/>
              </a:rPr>
              <a:t>SERVIDOR APP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8839413" y="2458050"/>
            <a:ext cx="2096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latin typeface="Overlock"/>
                <a:ea typeface="Overlock"/>
                <a:cs typeface="Overlock"/>
                <a:sym typeface="Overlock"/>
              </a:rPr>
              <a:t>SERVIDOR DB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4682066" y="4703350"/>
            <a:ext cx="2380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u="sng">
                <a:latin typeface="Overlock"/>
                <a:ea typeface="Overlock"/>
                <a:cs typeface="Overlock"/>
                <a:sym typeface="Overlock"/>
              </a:rPr>
              <a:t>Características mínimas</a:t>
            </a:r>
            <a:r>
              <a:rPr lang="es-ES">
                <a:latin typeface="Overlock"/>
                <a:ea typeface="Overlock"/>
                <a:cs typeface="Overlock"/>
                <a:sym typeface="Overlock"/>
              </a:rPr>
              <a:t>: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RAM 20 GB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DD 500 GB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4 Cores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8568266" y="4703350"/>
            <a:ext cx="2380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u="sng">
                <a:latin typeface="Overlock"/>
                <a:ea typeface="Overlock"/>
                <a:cs typeface="Overlock"/>
                <a:sym typeface="Overlock"/>
              </a:rPr>
              <a:t>Características mínimas</a:t>
            </a:r>
            <a:r>
              <a:rPr lang="es-ES">
                <a:latin typeface="Overlock"/>
                <a:ea typeface="Overlock"/>
                <a:cs typeface="Overlock"/>
                <a:sym typeface="Overlock"/>
              </a:rPr>
              <a:t>: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RAM 12 GB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DD 1 TB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4 Cores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2758602" y="4327125"/>
            <a:ext cx="18024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1" lang="es-ES">
                <a:latin typeface="Overlock"/>
                <a:ea typeface="Overlock"/>
                <a:cs typeface="Overlock"/>
                <a:sym typeface="Overlock"/>
              </a:rPr>
              <a:t>Certificado SSL EV www.umng.edu.co</a:t>
            </a:r>
            <a:endParaRPr b="1" i="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"/>
              <a:buFont typeface="Calibri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/>
          <p:nvPr/>
        </p:nvSpPr>
        <p:spPr>
          <a:xfrm>
            <a:off x="7135550" y="2018550"/>
            <a:ext cx="4943400" cy="400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5225" y="2156400"/>
            <a:ext cx="3378599" cy="163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548" y="192406"/>
            <a:ext cx="1060985" cy="104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/>
          <p:nvPr/>
        </p:nvSpPr>
        <p:spPr>
          <a:xfrm>
            <a:off x="729453" y="214315"/>
            <a:ext cx="1020300" cy="1020300"/>
          </a:xfrm>
          <a:prstGeom prst="ellipse">
            <a:avLst/>
          </a:prstGeom>
          <a:noFill/>
          <a:ln cap="flat" cmpd="sng" w="53975">
            <a:solidFill>
              <a:srgbClr val="EF8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8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1883233" y="455275"/>
            <a:ext cx="939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rgbClr val="595959"/>
                </a:solidFill>
                <a:latin typeface="Overlock"/>
                <a:ea typeface="Overlock"/>
                <a:cs typeface="Overlock"/>
                <a:sym typeface="Overlock"/>
              </a:rPr>
              <a:t>PROPUESTA ARQUITECTURA TÉCNICA</a:t>
            </a:r>
            <a:endParaRPr b="0" i="0" sz="2800" u="none" cap="none" strike="noStrike">
              <a:solidFill>
                <a:srgbClr val="595959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745514" y="1365609"/>
            <a:ext cx="10679700" cy="45600"/>
          </a:xfrm>
          <a:prstGeom prst="rect">
            <a:avLst/>
          </a:prstGeom>
          <a:gradFill>
            <a:gsLst>
              <a:gs pos="0">
                <a:srgbClr val="F5A74A"/>
              </a:gs>
              <a:gs pos="50000">
                <a:srgbClr val="FB9F0D"/>
              </a:gs>
              <a:gs pos="100000">
                <a:srgbClr val="E38E00"/>
              </a:gs>
            </a:gsLst>
            <a:lin ang="5400012" scaled="0"/>
          </a:gradFill>
          <a:ln cap="flat" cmpd="sng" w="9525">
            <a:solidFill>
              <a:srgbClr val="F9D7A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17"/>
          <p:cNvGrpSpPr/>
          <p:nvPr/>
        </p:nvGrpSpPr>
        <p:grpSpPr>
          <a:xfrm>
            <a:off x="7300721" y="6161956"/>
            <a:ext cx="4361888" cy="574721"/>
            <a:chOff x="7300721" y="6161956"/>
            <a:chExt cx="4361888" cy="574721"/>
          </a:xfrm>
        </p:grpSpPr>
        <p:pic>
          <p:nvPicPr>
            <p:cNvPr id="164" name="Google Shape;164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379241" y="6161956"/>
              <a:ext cx="1283369" cy="5747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5" name="Google Shape;165;p17"/>
            <p:cNvCxnSpPr/>
            <p:nvPr/>
          </p:nvCxnSpPr>
          <p:spPr>
            <a:xfrm flipH="1" rot="10800000">
              <a:off x="7300721" y="6439920"/>
              <a:ext cx="2966100" cy="189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66" name="Google Shape;166;p17"/>
          <p:cNvPicPr preferRelativeResize="0"/>
          <p:nvPr/>
        </p:nvPicPr>
        <p:blipFill rotWithShape="1">
          <a:blip r:embed="rId6">
            <a:alphaModFix/>
          </a:blip>
          <a:srcRect b="12906" l="0" r="0" t="22978"/>
          <a:stretch/>
        </p:blipFill>
        <p:spPr>
          <a:xfrm>
            <a:off x="8928187" y="52515"/>
            <a:ext cx="2734423" cy="13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479925" y="1978400"/>
            <a:ext cx="2933100" cy="3573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para servidor web" id="168" name="Google Shape;16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099" y="3226602"/>
            <a:ext cx="1060975" cy="117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1392625" y="2554025"/>
            <a:ext cx="2096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OS - Oracle Linux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APP - Liferay Portal - DL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APP - Nginx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762213" y="2229450"/>
            <a:ext cx="2096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latin typeface="Overlock"/>
                <a:ea typeface="Overlock"/>
                <a:cs typeface="Overlock"/>
                <a:sym typeface="Overlock"/>
              </a:rPr>
              <a:t>SERVIDOR APP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643466" y="4474750"/>
            <a:ext cx="2380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u="sng">
                <a:latin typeface="Overlock"/>
                <a:ea typeface="Overlock"/>
                <a:cs typeface="Overlock"/>
                <a:sym typeface="Overlock"/>
              </a:rPr>
              <a:t>Características mínimas</a:t>
            </a:r>
            <a:r>
              <a:rPr lang="es-ES">
                <a:latin typeface="Overlock"/>
                <a:ea typeface="Overlock"/>
                <a:cs typeface="Overlock"/>
                <a:sym typeface="Overlock"/>
              </a:rPr>
              <a:t>: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RAM 20 GB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DD 500 GB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4 Cores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4284125" y="1531350"/>
            <a:ext cx="46506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Despliegue de aplicaciones componentes liferay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4295725" y="3486875"/>
            <a:ext cx="382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Document library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291175" y="5332550"/>
            <a:ext cx="38271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Herramienta de Cache 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3813025" y="1943350"/>
            <a:ext cx="274500" cy="193800"/>
          </a:xfrm>
          <a:prstGeom prst="chevron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3813025" y="5506750"/>
            <a:ext cx="274500" cy="193800"/>
          </a:xfrm>
          <a:prstGeom prst="chevron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3813025" y="3668700"/>
            <a:ext cx="274500" cy="193800"/>
          </a:xfrm>
          <a:prstGeom prst="chevron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8">
            <a:alphaModFix/>
          </a:blip>
          <a:srcRect b="33604" l="10554" r="0" t="25112"/>
          <a:stretch/>
        </p:blipFill>
        <p:spPr>
          <a:xfrm>
            <a:off x="7548350" y="2135175"/>
            <a:ext cx="1399425" cy="7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34225" y="2901014"/>
            <a:ext cx="2597149" cy="181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16600" y="4372950"/>
            <a:ext cx="2734426" cy="14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88889" y="5560209"/>
            <a:ext cx="925375" cy="3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>
            <a:off x="6830750" y="2018550"/>
            <a:ext cx="5167500" cy="400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453" y="2988425"/>
            <a:ext cx="2734425" cy="166823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/>
          <p:nvPr/>
        </p:nvSpPr>
        <p:spPr>
          <a:xfrm>
            <a:off x="748100" y="2054600"/>
            <a:ext cx="2544300" cy="35736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548" y="192406"/>
            <a:ext cx="1060985" cy="104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/>
          <p:nvPr/>
        </p:nvSpPr>
        <p:spPr>
          <a:xfrm>
            <a:off x="729453" y="214315"/>
            <a:ext cx="1020300" cy="1020300"/>
          </a:xfrm>
          <a:prstGeom prst="ellipse">
            <a:avLst/>
          </a:prstGeom>
          <a:noFill/>
          <a:ln cap="flat" cmpd="sng" w="53975">
            <a:solidFill>
              <a:srgbClr val="EF8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8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1883233" y="455275"/>
            <a:ext cx="939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rgbClr val="595959"/>
                </a:solidFill>
                <a:latin typeface="Overlock"/>
                <a:ea typeface="Overlock"/>
                <a:cs typeface="Overlock"/>
                <a:sym typeface="Overlock"/>
              </a:rPr>
              <a:t>PROPUESTA ARQUITECTURA TÉCNICA</a:t>
            </a:r>
            <a:endParaRPr b="0" i="0" sz="2800" u="none" cap="none" strike="noStrike">
              <a:solidFill>
                <a:srgbClr val="595959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745514" y="1365609"/>
            <a:ext cx="10679700" cy="45600"/>
          </a:xfrm>
          <a:prstGeom prst="rect">
            <a:avLst/>
          </a:prstGeom>
          <a:gradFill>
            <a:gsLst>
              <a:gs pos="0">
                <a:srgbClr val="F5A74A"/>
              </a:gs>
              <a:gs pos="50000">
                <a:srgbClr val="FB9F0D"/>
              </a:gs>
              <a:gs pos="100000">
                <a:srgbClr val="E38E00"/>
              </a:gs>
            </a:gsLst>
            <a:lin ang="5400012" scaled="0"/>
          </a:gradFill>
          <a:ln cap="flat" cmpd="sng" w="9525">
            <a:solidFill>
              <a:srgbClr val="F9D7A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18"/>
          <p:cNvGrpSpPr/>
          <p:nvPr/>
        </p:nvGrpSpPr>
        <p:grpSpPr>
          <a:xfrm>
            <a:off x="7300721" y="6161956"/>
            <a:ext cx="4361888" cy="574721"/>
            <a:chOff x="7300721" y="6161956"/>
            <a:chExt cx="4361888" cy="574721"/>
          </a:xfrm>
        </p:grpSpPr>
        <p:pic>
          <p:nvPicPr>
            <p:cNvPr id="195" name="Google Shape;195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379241" y="6161956"/>
              <a:ext cx="1283369" cy="5747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18"/>
            <p:cNvCxnSpPr/>
            <p:nvPr/>
          </p:nvCxnSpPr>
          <p:spPr>
            <a:xfrm flipH="1" rot="10800000">
              <a:off x="7300721" y="6439920"/>
              <a:ext cx="2966100" cy="189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97" name="Google Shape;197;p18"/>
          <p:cNvPicPr preferRelativeResize="0"/>
          <p:nvPr/>
        </p:nvPicPr>
        <p:blipFill rotWithShape="1">
          <a:blip r:embed="rId6">
            <a:alphaModFix/>
          </a:blip>
          <a:srcRect b="12906" l="0" r="0" t="22978"/>
          <a:stretch/>
        </p:blipFill>
        <p:spPr>
          <a:xfrm>
            <a:off x="8928187" y="52515"/>
            <a:ext cx="2734423" cy="13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relacionada" id="198" name="Google Shape;19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7124" y="3302800"/>
            <a:ext cx="1060975" cy="1179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/>
        </p:nvSpPr>
        <p:spPr>
          <a:xfrm>
            <a:off x="1316425" y="2782625"/>
            <a:ext cx="2096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OS - Oracle Linux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APP - DB Oracle Linux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1067013" y="2305650"/>
            <a:ext cx="2096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latin typeface="Overlock"/>
                <a:ea typeface="Overlock"/>
                <a:cs typeface="Overlock"/>
                <a:sym typeface="Overlock"/>
              </a:rPr>
              <a:t>SERVIDOR DB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795866" y="4550950"/>
            <a:ext cx="2380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u="sng">
                <a:latin typeface="Overlock"/>
                <a:ea typeface="Overlock"/>
                <a:cs typeface="Overlock"/>
                <a:sym typeface="Overlock"/>
              </a:rPr>
              <a:t>Características mínimas</a:t>
            </a:r>
            <a:r>
              <a:rPr lang="es-ES">
                <a:latin typeface="Overlock"/>
                <a:ea typeface="Overlock"/>
                <a:cs typeface="Overlock"/>
                <a:sym typeface="Overlock"/>
              </a:rPr>
              <a:t>: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RAM 12 GB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DD 1 TB</a:t>
            </a:r>
            <a:endParaRPr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Overlock"/>
                <a:ea typeface="Overlock"/>
                <a:cs typeface="Overlock"/>
                <a:sym typeface="Overlock"/>
              </a:rPr>
              <a:t>4 Cores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4284125" y="1531350"/>
            <a:ext cx="46506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Gestión</a:t>
            </a: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 de sesiones concurrentes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4295725" y="3486875"/>
            <a:ext cx="382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Manejo PL/SQL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4291175" y="5332550"/>
            <a:ext cx="38271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Facil administración</a:t>
            </a: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3813025" y="1943350"/>
            <a:ext cx="274500" cy="193800"/>
          </a:xfrm>
          <a:prstGeom prst="chevron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3813025" y="5506750"/>
            <a:ext cx="274500" cy="193800"/>
          </a:xfrm>
          <a:prstGeom prst="chevron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3813025" y="3668700"/>
            <a:ext cx="274500" cy="193800"/>
          </a:xfrm>
          <a:prstGeom prst="chevron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76375" y="2073264"/>
            <a:ext cx="2192967" cy="15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76375" y="4258150"/>
            <a:ext cx="2380800" cy="152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81024" y="2227989"/>
            <a:ext cx="1020300" cy="1440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8" y="192406"/>
            <a:ext cx="1060985" cy="104093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/>
          <p:cNvSpPr/>
          <p:nvPr/>
        </p:nvSpPr>
        <p:spPr>
          <a:xfrm>
            <a:off x="729453" y="214315"/>
            <a:ext cx="1020300" cy="1020300"/>
          </a:xfrm>
          <a:prstGeom prst="ellipse">
            <a:avLst/>
          </a:prstGeom>
          <a:noFill/>
          <a:ln cap="flat" cmpd="sng" w="53975">
            <a:solidFill>
              <a:srgbClr val="EF8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8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1883233" y="455275"/>
            <a:ext cx="939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rgbClr val="595959"/>
                </a:solidFill>
                <a:latin typeface="Overlock"/>
                <a:ea typeface="Overlock"/>
                <a:cs typeface="Overlock"/>
                <a:sym typeface="Overlock"/>
              </a:rPr>
              <a:t>PROPUESTA ARQUITECTURA TÉCNICA</a:t>
            </a:r>
            <a:endParaRPr b="0" i="0" sz="2800" u="none" cap="none" strike="noStrike">
              <a:solidFill>
                <a:srgbClr val="595959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745514" y="1365609"/>
            <a:ext cx="10679700" cy="45600"/>
          </a:xfrm>
          <a:prstGeom prst="rect">
            <a:avLst/>
          </a:prstGeom>
          <a:gradFill>
            <a:gsLst>
              <a:gs pos="0">
                <a:srgbClr val="F5A74A"/>
              </a:gs>
              <a:gs pos="50000">
                <a:srgbClr val="FB9F0D"/>
              </a:gs>
              <a:gs pos="100000">
                <a:srgbClr val="E38E00"/>
              </a:gs>
            </a:gsLst>
            <a:lin ang="5400012" scaled="0"/>
          </a:gradFill>
          <a:ln cap="flat" cmpd="sng" w="9525">
            <a:solidFill>
              <a:srgbClr val="F9D7A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19"/>
          <p:cNvGrpSpPr/>
          <p:nvPr/>
        </p:nvGrpSpPr>
        <p:grpSpPr>
          <a:xfrm>
            <a:off x="7300721" y="6161956"/>
            <a:ext cx="4361888" cy="574721"/>
            <a:chOff x="7300721" y="6161956"/>
            <a:chExt cx="4361888" cy="574721"/>
          </a:xfrm>
        </p:grpSpPr>
        <p:pic>
          <p:nvPicPr>
            <p:cNvPr id="221" name="Google Shape;221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79241" y="6161956"/>
              <a:ext cx="1283369" cy="5747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2" name="Google Shape;222;p19"/>
            <p:cNvCxnSpPr/>
            <p:nvPr/>
          </p:nvCxnSpPr>
          <p:spPr>
            <a:xfrm flipH="1" rot="10800000">
              <a:off x="7300721" y="6439920"/>
              <a:ext cx="2966100" cy="189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23" name="Google Shape;223;p19"/>
          <p:cNvPicPr preferRelativeResize="0"/>
          <p:nvPr/>
        </p:nvPicPr>
        <p:blipFill rotWithShape="1">
          <a:blip r:embed="rId5">
            <a:alphaModFix/>
          </a:blip>
          <a:srcRect b="12906" l="0" r="0" t="22978"/>
          <a:stretch/>
        </p:blipFill>
        <p:spPr>
          <a:xfrm>
            <a:off x="8928187" y="52515"/>
            <a:ext cx="2734423" cy="13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/>
        </p:nvSpPr>
        <p:spPr>
          <a:xfrm>
            <a:off x="931325" y="1531350"/>
            <a:ext cx="46506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latin typeface="Overlock"/>
                <a:ea typeface="Overlock"/>
                <a:cs typeface="Overlock"/>
                <a:sym typeface="Overlock"/>
              </a:rPr>
              <a:t>Consideraciones a tener en cuenta</a:t>
            </a:r>
            <a:endParaRPr b="1"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942925" y="2191475"/>
            <a:ext cx="100584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verlock"/>
              <a:buChar char="●"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Instalación de certificado digital SSL EV para el dominio </a:t>
            </a:r>
            <a:r>
              <a:rPr lang="es-ES" sz="2400" u="sng">
                <a:solidFill>
                  <a:schemeClr val="hlink"/>
                </a:solidFill>
                <a:latin typeface="Overlock"/>
                <a:ea typeface="Overlock"/>
                <a:cs typeface="Overlock"/>
                <a:sym typeface="Overlock"/>
                <a:hlinkClick r:id="rId6"/>
              </a:rPr>
              <a:t>www.umng.edu.co</a:t>
            </a: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, este certificado digital </a:t>
            </a: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únicamente</a:t>
            </a: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cubrirá</a:t>
            </a: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 el portal web.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verlock"/>
              <a:buChar char="●"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Accesos para realizar configuración e instalación portal: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verlock"/>
              <a:buChar char="○"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Acceso VPN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verlock"/>
              <a:buChar char="○"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Acceso SSH a servidor de APP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verlock"/>
              <a:buChar char="○"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Acceso a esquema definido en DB Oracle con roles de connect y resource para el Usuario que se cree.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verlock"/>
              <a:buChar char="○"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El servidor de APP debe tener acceso a internet temporalmente para realizar la instalación de los paquetes que sean requeridos.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460225" y="1790950"/>
            <a:ext cx="274500" cy="193800"/>
          </a:xfrm>
          <a:prstGeom prst="chevron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8" y="192406"/>
            <a:ext cx="1060985" cy="1040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0"/>
          <p:cNvSpPr/>
          <p:nvPr/>
        </p:nvSpPr>
        <p:spPr>
          <a:xfrm>
            <a:off x="729453" y="214315"/>
            <a:ext cx="1020300" cy="1020300"/>
          </a:xfrm>
          <a:prstGeom prst="ellipse">
            <a:avLst/>
          </a:prstGeom>
          <a:noFill/>
          <a:ln cap="flat" cmpd="sng" w="53975">
            <a:solidFill>
              <a:srgbClr val="EF8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8A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1883233" y="455275"/>
            <a:ext cx="939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rgbClr val="595959"/>
                </a:solidFill>
                <a:latin typeface="Overlock"/>
                <a:ea typeface="Overlock"/>
                <a:cs typeface="Overlock"/>
                <a:sym typeface="Overlock"/>
              </a:rPr>
              <a:t>PROPUESTA ARQUITECTURA TÉCNICA</a:t>
            </a:r>
            <a:endParaRPr b="0" i="0" sz="2800" u="none" cap="none" strike="noStrike">
              <a:solidFill>
                <a:srgbClr val="595959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745514" y="1365609"/>
            <a:ext cx="10679700" cy="45600"/>
          </a:xfrm>
          <a:prstGeom prst="rect">
            <a:avLst/>
          </a:prstGeom>
          <a:gradFill>
            <a:gsLst>
              <a:gs pos="0">
                <a:srgbClr val="F5A74A"/>
              </a:gs>
              <a:gs pos="50000">
                <a:srgbClr val="FB9F0D"/>
              </a:gs>
              <a:gs pos="100000">
                <a:srgbClr val="E38E00"/>
              </a:gs>
            </a:gsLst>
            <a:lin ang="5400012" scaled="0"/>
          </a:gradFill>
          <a:ln cap="flat" cmpd="sng" w="9525">
            <a:solidFill>
              <a:srgbClr val="F9D7A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3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7300721" y="6161956"/>
            <a:ext cx="4361888" cy="574721"/>
            <a:chOff x="7300721" y="6161956"/>
            <a:chExt cx="4361888" cy="574721"/>
          </a:xfrm>
        </p:grpSpPr>
        <p:pic>
          <p:nvPicPr>
            <p:cNvPr id="237" name="Google Shape;23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79241" y="6161956"/>
              <a:ext cx="1283369" cy="5747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8" name="Google Shape;238;p20"/>
            <p:cNvCxnSpPr/>
            <p:nvPr/>
          </p:nvCxnSpPr>
          <p:spPr>
            <a:xfrm flipH="1" rot="10800000">
              <a:off x="7300721" y="6439920"/>
              <a:ext cx="2966100" cy="189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39" name="Google Shape;239;p20"/>
          <p:cNvPicPr preferRelativeResize="0"/>
          <p:nvPr/>
        </p:nvPicPr>
        <p:blipFill rotWithShape="1">
          <a:blip r:embed="rId5">
            <a:alphaModFix/>
          </a:blip>
          <a:srcRect b="12906" l="0" r="0" t="22978"/>
          <a:stretch/>
        </p:blipFill>
        <p:spPr>
          <a:xfrm>
            <a:off x="8928187" y="52515"/>
            <a:ext cx="2734423" cy="13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0"/>
          <p:cNvSpPr txBox="1"/>
          <p:nvPr/>
        </p:nvSpPr>
        <p:spPr>
          <a:xfrm>
            <a:off x="931325" y="1531350"/>
            <a:ext cx="46506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latin typeface="Overlock"/>
                <a:ea typeface="Overlock"/>
                <a:cs typeface="Overlock"/>
                <a:sym typeface="Overlock"/>
              </a:rPr>
              <a:t>Conclusiones</a:t>
            </a:r>
            <a:endParaRPr b="1"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942925" y="2191475"/>
            <a:ext cx="100584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verlock"/>
              <a:buChar char="●"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Realizar la definición de arquitectura inicial para la instalación de Liferay portal en servidores de la UMNG.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verlock"/>
              <a:buChar char="●"/>
            </a:pP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Realizar la instalación del portal teniendo en cuenta el </a:t>
            </a: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estándar</a:t>
            </a:r>
            <a:r>
              <a:rPr lang="es-ES" sz="2400">
                <a:latin typeface="Overlock"/>
                <a:ea typeface="Overlock"/>
                <a:cs typeface="Overlock"/>
                <a:sym typeface="Overlock"/>
              </a:rPr>
              <a:t> de infraestructura que utiliza la UMNG.</a:t>
            </a:r>
            <a:endParaRPr sz="2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460225" y="1790950"/>
            <a:ext cx="274500" cy="193800"/>
          </a:xfrm>
          <a:prstGeom prst="chevron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1"/>
          <p:cNvPicPr preferRelativeResize="0"/>
          <p:nvPr/>
        </p:nvPicPr>
        <p:blipFill rotWithShape="1">
          <a:blip r:embed="rId3">
            <a:alphaModFix/>
          </a:blip>
          <a:srcRect b="0" l="0" r="1471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1"/>
          <p:cNvSpPr/>
          <p:nvPr/>
        </p:nvSpPr>
        <p:spPr>
          <a:xfrm>
            <a:off x="493986" y="1581150"/>
            <a:ext cx="1111994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ADQUISICIÓN, ANÁLISIS, DISEÑO, DESARROLLO, IMPLEMENTACIÓN Y DESPLIEGUE DEL PORTAL WEB CORPORATIVO DE LA UNIVERSIDAD MILITAR NUEVA GRANADA, CON MICRO SITIOS, SOPORTE Y SEGURIDAD MÁS OPTIMIZACIÓN, DE ACUERDO A LAS ESPECIFICACIONES TÉCNICAS.</a:t>
            </a:r>
            <a:endParaRPr b="0" i="0" sz="2800" u="none" cap="none" strike="noStrik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249" name="Google Shape;24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826" y="4137840"/>
            <a:ext cx="2659245" cy="1182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