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4" r:id="rId9"/>
    <p:sldId id="264" r:id="rId10"/>
    <p:sldId id="276" r:id="rId11"/>
    <p:sldId id="266" r:id="rId12"/>
    <p:sldId id="267" r:id="rId13"/>
    <p:sldId id="268"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F06"/>
    <a:srgbClr val="FB0000"/>
    <a:srgbClr val="FFC324"/>
    <a:srgbClr val="00235D"/>
    <a:srgbClr val="E30513"/>
    <a:srgbClr val="FFFF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2" d="100"/>
          <a:sy n="52" d="100"/>
        </p:scale>
        <p:origin x="114"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997057BC-D4CC-41EE-9159-A92A55DD9FE6}" type="datetimeFigureOut">
              <a:rPr lang="es-CO" smtClean="0"/>
              <a:t>02/12/2020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53CDE8-6F99-47F9-BF68-71E6F44317EC}" type="slidenum">
              <a:rPr lang="es-CO" smtClean="0"/>
              <a:t>‹Nº›</a:t>
            </a:fld>
            <a:endParaRPr lang="es-CO"/>
          </a:p>
        </p:txBody>
      </p:sp>
    </p:spTree>
    <p:extLst>
      <p:ext uri="{BB962C8B-B14F-4D97-AF65-F5344CB8AC3E}">
        <p14:creationId xmlns:p14="http://schemas.microsoft.com/office/powerpoint/2010/main" val="241125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97057BC-D4CC-41EE-9159-A92A55DD9FE6}" type="datetimeFigureOut">
              <a:rPr lang="es-CO" smtClean="0"/>
              <a:t>02/12/2020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53CDE8-6F99-47F9-BF68-71E6F44317EC}" type="slidenum">
              <a:rPr lang="es-CO" smtClean="0"/>
              <a:t>‹Nº›</a:t>
            </a:fld>
            <a:endParaRPr lang="es-CO"/>
          </a:p>
        </p:txBody>
      </p:sp>
    </p:spTree>
    <p:extLst>
      <p:ext uri="{BB962C8B-B14F-4D97-AF65-F5344CB8AC3E}">
        <p14:creationId xmlns:p14="http://schemas.microsoft.com/office/powerpoint/2010/main" val="71586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97057BC-D4CC-41EE-9159-A92A55DD9FE6}" type="datetimeFigureOut">
              <a:rPr lang="es-CO" smtClean="0"/>
              <a:t>02/12/2020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53CDE8-6F99-47F9-BF68-71E6F44317EC}" type="slidenum">
              <a:rPr lang="es-CO" smtClean="0"/>
              <a:t>‹Nº›</a:t>
            </a:fld>
            <a:endParaRPr lang="es-CO"/>
          </a:p>
        </p:txBody>
      </p:sp>
    </p:spTree>
    <p:extLst>
      <p:ext uri="{BB962C8B-B14F-4D97-AF65-F5344CB8AC3E}">
        <p14:creationId xmlns:p14="http://schemas.microsoft.com/office/powerpoint/2010/main" val="365492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97057BC-D4CC-41EE-9159-A92A55DD9FE6}" type="datetimeFigureOut">
              <a:rPr lang="es-CO" smtClean="0"/>
              <a:t>02/12/2020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53CDE8-6F99-47F9-BF68-71E6F44317EC}" type="slidenum">
              <a:rPr lang="es-CO" smtClean="0"/>
              <a:t>‹Nº›</a:t>
            </a:fld>
            <a:endParaRPr lang="es-CO"/>
          </a:p>
        </p:txBody>
      </p:sp>
    </p:spTree>
    <p:extLst>
      <p:ext uri="{BB962C8B-B14F-4D97-AF65-F5344CB8AC3E}">
        <p14:creationId xmlns:p14="http://schemas.microsoft.com/office/powerpoint/2010/main" val="267230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97057BC-D4CC-41EE-9159-A92A55DD9FE6}" type="datetimeFigureOut">
              <a:rPr lang="es-CO" smtClean="0"/>
              <a:t>02/12/2020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53CDE8-6F99-47F9-BF68-71E6F44317EC}" type="slidenum">
              <a:rPr lang="es-CO" smtClean="0"/>
              <a:t>‹Nº›</a:t>
            </a:fld>
            <a:endParaRPr lang="es-CO"/>
          </a:p>
        </p:txBody>
      </p:sp>
    </p:spTree>
    <p:extLst>
      <p:ext uri="{BB962C8B-B14F-4D97-AF65-F5344CB8AC3E}">
        <p14:creationId xmlns:p14="http://schemas.microsoft.com/office/powerpoint/2010/main" val="213174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997057BC-D4CC-41EE-9159-A92A55DD9FE6}" type="datetimeFigureOut">
              <a:rPr lang="es-CO" smtClean="0"/>
              <a:t>02/12/2020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6353CDE8-6F99-47F9-BF68-71E6F44317EC}" type="slidenum">
              <a:rPr lang="es-CO" smtClean="0"/>
              <a:t>‹Nº›</a:t>
            </a:fld>
            <a:endParaRPr lang="es-CO"/>
          </a:p>
        </p:txBody>
      </p:sp>
    </p:spTree>
    <p:extLst>
      <p:ext uri="{BB962C8B-B14F-4D97-AF65-F5344CB8AC3E}">
        <p14:creationId xmlns:p14="http://schemas.microsoft.com/office/powerpoint/2010/main" val="428278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997057BC-D4CC-41EE-9159-A92A55DD9FE6}" type="datetimeFigureOut">
              <a:rPr lang="es-CO" smtClean="0"/>
              <a:t>02/12/2020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6353CDE8-6F99-47F9-BF68-71E6F44317EC}" type="slidenum">
              <a:rPr lang="es-CO" smtClean="0"/>
              <a:t>‹Nº›</a:t>
            </a:fld>
            <a:endParaRPr lang="es-CO"/>
          </a:p>
        </p:txBody>
      </p:sp>
    </p:spTree>
    <p:extLst>
      <p:ext uri="{BB962C8B-B14F-4D97-AF65-F5344CB8AC3E}">
        <p14:creationId xmlns:p14="http://schemas.microsoft.com/office/powerpoint/2010/main" val="214168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997057BC-D4CC-41EE-9159-A92A55DD9FE6}" type="datetimeFigureOut">
              <a:rPr lang="es-CO" smtClean="0"/>
              <a:t>02/12/2020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6353CDE8-6F99-47F9-BF68-71E6F44317EC}" type="slidenum">
              <a:rPr lang="es-CO" smtClean="0"/>
              <a:t>‹Nº›</a:t>
            </a:fld>
            <a:endParaRPr lang="es-CO"/>
          </a:p>
        </p:txBody>
      </p:sp>
    </p:spTree>
    <p:extLst>
      <p:ext uri="{BB962C8B-B14F-4D97-AF65-F5344CB8AC3E}">
        <p14:creationId xmlns:p14="http://schemas.microsoft.com/office/powerpoint/2010/main" val="254203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97057BC-D4CC-41EE-9159-A92A55DD9FE6}" type="datetimeFigureOut">
              <a:rPr lang="es-CO" smtClean="0"/>
              <a:t>02/12/2020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6353CDE8-6F99-47F9-BF68-71E6F44317EC}" type="slidenum">
              <a:rPr lang="es-CO" smtClean="0"/>
              <a:t>‹Nº›</a:t>
            </a:fld>
            <a:endParaRPr lang="es-CO"/>
          </a:p>
        </p:txBody>
      </p:sp>
    </p:spTree>
    <p:extLst>
      <p:ext uri="{BB962C8B-B14F-4D97-AF65-F5344CB8AC3E}">
        <p14:creationId xmlns:p14="http://schemas.microsoft.com/office/powerpoint/2010/main" val="31307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97057BC-D4CC-41EE-9159-A92A55DD9FE6}" type="datetimeFigureOut">
              <a:rPr lang="es-CO" smtClean="0"/>
              <a:t>02/12/2020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6353CDE8-6F99-47F9-BF68-71E6F44317EC}" type="slidenum">
              <a:rPr lang="es-CO" smtClean="0"/>
              <a:t>‹Nº›</a:t>
            </a:fld>
            <a:endParaRPr lang="es-CO"/>
          </a:p>
        </p:txBody>
      </p:sp>
    </p:spTree>
    <p:extLst>
      <p:ext uri="{BB962C8B-B14F-4D97-AF65-F5344CB8AC3E}">
        <p14:creationId xmlns:p14="http://schemas.microsoft.com/office/powerpoint/2010/main" val="252967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97057BC-D4CC-41EE-9159-A92A55DD9FE6}" type="datetimeFigureOut">
              <a:rPr lang="es-CO" smtClean="0"/>
              <a:t>02/12/2020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6353CDE8-6F99-47F9-BF68-71E6F44317EC}" type="slidenum">
              <a:rPr lang="es-CO" smtClean="0"/>
              <a:t>‹Nº›</a:t>
            </a:fld>
            <a:endParaRPr lang="es-CO"/>
          </a:p>
        </p:txBody>
      </p:sp>
    </p:spTree>
    <p:extLst>
      <p:ext uri="{BB962C8B-B14F-4D97-AF65-F5344CB8AC3E}">
        <p14:creationId xmlns:p14="http://schemas.microsoft.com/office/powerpoint/2010/main" val="357834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057BC-D4CC-41EE-9159-A92A55DD9FE6}" type="datetimeFigureOut">
              <a:rPr lang="es-CO" smtClean="0"/>
              <a:t>02/12/2020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3CDE8-6F99-47F9-BF68-71E6F44317EC}" type="slidenum">
              <a:rPr lang="es-CO" smtClean="0"/>
              <a:t>‹Nº›</a:t>
            </a:fld>
            <a:endParaRPr lang="es-CO"/>
          </a:p>
        </p:txBody>
      </p:sp>
    </p:spTree>
    <p:extLst>
      <p:ext uri="{BB962C8B-B14F-4D97-AF65-F5344CB8AC3E}">
        <p14:creationId xmlns:p14="http://schemas.microsoft.com/office/powerpoint/2010/main" val="781674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uadroTexto 3"/>
          <p:cNvSpPr txBox="1"/>
          <p:nvPr/>
        </p:nvSpPr>
        <p:spPr>
          <a:xfrm>
            <a:off x="6849979" y="3418807"/>
            <a:ext cx="5133473" cy="830997"/>
          </a:xfrm>
          <a:prstGeom prst="rect">
            <a:avLst/>
          </a:prstGeom>
          <a:noFill/>
        </p:spPr>
        <p:txBody>
          <a:bodyPr wrap="square" rtlCol="0">
            <a:spAutoFit/>
          </a:bodyPr>
          <a:lstStyle/>
          <a:p>
            <a:pPr algn="ctr"/>
            <a:r>
              <a:rPr lang="es-CO" sz="2400" dirty="0">
                <a:ln w="0"/>
                <a:solidFill>
                  <a:srgbClr val="002060"/>
                </a:solidFill>
                <a:effectLst>
                  <a:outerShdw blurRad="38100" dist="19050" dir="2700000" algn="tl" rotWithShape="0">
                    <a:schemeClr val="dk1">
                      <a:alpha val="40000"/>
                    </a:schemeClr>
                  </a:outerShdw>
                </a:effectLst>
                <a:latin typeface="Adobe Caslon Pro Bold" panose="0205070206050A020403" pitchFamily="18" charset="0"/>
                <a:ea typeface="Gadugi" panose="020B0502040204020203" pitchFamily="34" charset="0"/>
              </a:rPr>
              <a:t>CONSULTORIO</a:t>
            </a:r>
            <a:r>
              <a:rPr lang="es-CO" sz="2400" dirty="0">
                <a:solidFill>
                  <a:srgbClr val="002060"/>
                </a:solidFill>
                <a:latin typeface="Adobe Caslon Pro Bold" panose="0205070206050A020403" pitchFamily="18" charset="0"/>
                <a:ea typeface="Gadugi" panose="020B0502040204020203" pitchFamily="34" charset="0"/>
              </a:rPr>
              <a:t> JURÍDICO</a:t>
            </a:r>
          </a:p>
          <a:p>
            <a:pPr algn="ctr"/>
            <a:r>
              <a:rPr lang="es-CO" sz="2400" dirty="0">
                <a:solidFill>
                  <a:srgbClr val="002060"/>
                </a:solidFill>
                <a:latin typeface="Adobe Caslon Pro Bold" panose="0205070206050A020403" pitchFamily="18" charset="0"/>
                <a:ea typeface="Gadugi" panose="020B0502040204020203" pitchFamily="34" charset="0"/>
              </a:rPr>
              <a:t>UMNG </a:t>
            </a:r>
          </a:p>
        </p:txBody>
      </p:sp>
      <p:sp>
        <p:nvSpPr>
          <p:cNvPr id="5" name="CuadroTexto 4"/>
          <p:cNvSpPr txBox="1"/>
          <p:nvPr/>
        </p:nvSpPr>
        <p:spPr>
          <a:xfrm>
            <a:off x="8481527" y="4260284"/>
            <a:ext cx="1959428" cy="461665"/>
          </a:xfrm>
          <a:prstGeom prst="rect">
            <a:avLst/>
          </a:prstGeom>
          <a:noFill/>
        </p:spPr>
        <p:txBody>
          <a:bodyPr wrap="square" rtlCol="0">
            <a:spAutoFit/>
          </a:bodyPr>
          <a:lstStyle/>
          <a:p>
            <a:pPr algn="ctr"/>
            <a:r>
              <a:rPr lang="es-CO" sz="2400" dirty="0">
                <a:solidFill>
                  <a:srgbClr val="002060"/>
                </a:solidFill>
                <a:latin typeface="Adobe Caslon Pro Bold" panose="0205070206050A020403" pitchFamily="18" charset="0"/>
                <a:ea typeface="Gadugi" panose="020B0502040204020203" pitchFamily="34" charset="0"/>
              </a:rPr>
              <a:t>2021</a:t>
            </a:r>
          </a:p>
        </p:txBody>
      </p:sp>
      <p:sp>
        <p:nvSpPr>
          <p:cNvPr id="6" name="CuadroTexto 5"/>
          <p:cNvSpPr txBox="1"/>
          <p:nvPr/>
        </p:nvSpPr>
        <p:spPr>
          <a:xfrm>
            <a:off x="6093362" y="731519"/>
            <a:ext cx="5750768" cy="1938992"/>
          </a:xfrm>
          <a:prstGeom prst="rect">
            <a:avLst/>
          </a:prstGeom>
          <a:noFill/>
        </p:spPr>
        <p:txBody>
          <a:bodyPr wrap="square" rtlCol="0">
            <a:spAutoFit/>
          </a:bodyPr>
          <a:lstStyle/>
          <a:p>
            <a:pPr algn="ctr"/>
            <a:r>
              <a:rPr lang="es-CO" sz="4000" b="1" dirty="0">
                <a:ln w="0"/>
                <a:latin typeface="Myriad Hebrew" panose="01010101010101010101" pitchFamily="50" charset="-79"/>
                <a:ea typeface="Gadugi" panose="020B0502040204020203" pitchFamily="34" charset="0"/>
                <a:cs typeface="Myriad Hebrew" panose="01010101010101010101" pitchFamily="50" charset="-79"/>
              </a:rPr>
              <a:t>Instructivo para Inscripción de Consultorio Jurídico</a:t>
            </a:r>
          </a:p>
        </p:txBody>
      </p:sp>
      <p:sp>
        <p:nvSpPr>
          <p:cNvPr id="7" name="CuadroTexto 6"/>
          <p:cNvSpPr txBox="1"/>
          <p:nvPr/>
        </p:nvSpPr>
        <p:spPr>
          <a:xfrm>
            <a:off x="8438619" y="4744746"/>
            <a:ext cx="1959428" cy="461665"/>
          </a:xfrm>
          <a:prstGeom prst="rect">
            <a:avLst/>
          </a:prstGeom>
          <a:noFill/>
        </p:spPr>
        <p:txBody>
          <a:bodyPr wrap="square" rtlCol="0">
            <a:spAutoFit/>
          </a:bodyPr>
          <a:lstStyle/>
          <a:p>
            <a:pPr algn="ctr"/>
            <a:r>
              <a:rPr lang="es-CO" sz="2400" dirty="0">
                <a:solidFill>
                  <a:srgbClr val="002060"/>
                </a:solidFill>
                <a:latin typeface="Adobe Caslon Pro Bold" panose="0205070206050A020403" pitchFamily="18" charset="0"/>
                <a:ea typeface="Gadugi" panose="020B0502040204020203" pitchFamily="34" charset="0"/>
              </a:rPr>
              <a:t>#</a:t>
            </a:r>
            <a:r>
              <a:rPr lang="es-CO" sz="2400" dirty="0" err="1">
                <a:solidFill>
                  <a:srgbClr val="002060"/>
                </a:solidFill>
                <a:latin typeface="Adobe Caslon Pro Bold" panose="0205070206050A020403" pitchFamily="18" charset="0"/>
                <a:ea typeface="Gadugi" panose="020B0502040204020203" pitchFamily="34" charset="0"/>
              </a:rPr>
              <a:t>PlusUltra</a:t>
            </a:r>
            <a:endParaRPr lang="es-CO" sz="2400" dirty="0">
              <a:solidFill>
                <a:srgbClr val="002060"/>
              </a:solidFill>
              <a:latin typeface="Adobe Caslon Pro Bold" panose="0205070206050A020403" pitchFamily="18" charset="0"/>
              <a:ea typeface="Gadugi" panose="020B0502040204020203" pitchFamily="34" charset="0"/>
            </a:endParaRPr>
          </a:p>
        </p:txBody>
      </p:sp>
    </p:spTree>
    <p:extLst>
      <p:ext uri="{BB962C8B-B14F-4D97-AF65-F5344CB8AC3E}">
        <p14:creationId xmlns:p14="http://schemas.microsoft.com/office/powerpoint/2010/main" val="3378563774"/>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8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28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1258418" y="373921"/>
            <a:ext cx="10731636" cy="369332"/>
          </a:xfrm>
          <a:prstGeom prst="rect">
            <a:avLst/>
          </a:prstGeom>
          <a:noFill/>
        </p:spPr>
        <p:txBody>
          <a:bodyPr wrap="square" rtlCol="0">
            <a:spAutoFit/>
          </a:bodyPr>
          <a:lstStyle/>
          <a:p>
            <a:pPr algn="ctr"/>
            <a:r>
              <a:rPr lang="es-CO" b="1" dirty="0">
                <a:solidFill>
                  <a:srgbClr val="002060"/>
                </a:solidFill>
                <a:effectLst>
                  <a:outerShdw blurRad="38100" dist="38100" dir="2700000" algn="tl">
                    <a:srgbClr val="000000">
                      <a:alpha val="43137"/>
                    </a:srgbClr>
                  </a:outerShdw>
                </a:effectLst>
                <a:latin typeface="Arial" panose="020B0604020202020204" pitchFamily="34" charset="0"/>
                <a:ea typeface="Adobe Gothic Std B" panose="020B0800000000000000" pitchFamily="34" charset="-128"/>
                <a:cs typeface="Arial" panose="020B0604020202020204" pitchFamily="34" charset="0"/>
              </a:rPr>
              <a:t>RECOMENDACIONES ESPECIALES PARA ALGUNOS SATÉLITES</a:t>
            </a:r>
          </a:p>
        </p:txBody>
      </p:sp>
      <p:sp>
        <p:nvSpPr>
          <p:cNvPr id="12" name="Rectángulo redondeado 11"/>
          <p:cNvSpPr/>
          <p:nvPr/>
        </p:nvSpPr>
        <p:spPr>
          <a:xfrm>
            <a:off x="1043249" y="3047249"/>
            <a:ext cx="2914602" cy="1164526"/>
          </a:xfrm>
          <a:custGeom>
            <a:avLst/>
            <a:gdLst>
              <a:gd name="connsiteX0" fmla="*/ 0 w 2883388"/>
              <a:gd name="connsiteY0" fmla="*/ 194092 h 1164526"/>
              <a:gd name="connsiteX1" fmla="*/ 194092 w 2883388"/>
              <a:gd name="connsiteY1" fmla="*/ 0 h 1164526"/>
              <a:gd name="connsiteX2" fmla="*/ 2689296 w 2883388"/>
              <a:gd name="connsiteY2" fmla="*/ 0 h 1164526"/>
              <a:gd name="connsiteX3" fmla="*/ 2883388 w 2883388"/>
              <a:gd name="connsiteY3" fmla="*/ 194092 h 1164526"/>
              <a:gd name="connsiteX4" fmla="*/ 2883388 w 2883388"/>
              <a:gd name="connsiteY4" fmla="*/ 970434 h 1164526"/>
              <a:gd name="connsiteX5" fmla="*/ 2689296 w 2883388"/>
              <a:gd name="connsiteY5" fmla="*/ 1164526 h 1164526"/>
              <a:gd name="connsiteX6" fmla="*/ 194092 w 2883388"/>
              <a:gd name="connsiteY6" fmla="*/ 1164526 h 1164526"/>
              <a:gd name="connsiteX7" fmla="*/ 0 w 2883388"/>
              <a:gd name="connsiteY7" fmla="*/ 970434 h 1164526"/>
              <a:gd name="connsiteX8" fmla="*/ 0 w 2883388"/>
              <a:gd name="connsiteY8" fmla="*/ 194092 h 1164526"/>
              <a:gd name="connsiteX0" fmla="*/ 0 w 2883388"/>
              <a:gd name="connsiteY0" fmla="*/ 194092 h 1164526"/>
              <a:gd name="connsiteX1" fmla="*/ 194092 w 2883388"/>
              <a:gd name="connsiteY1" fmla="*/ 0 h 1164526"/>
              <a:gd name="connsiteX2" fmla="*/ 2689296 w 2883388"/>
              <a:gd name="connsiteY2" fmla="*/ 0 h 1164526"/>
              <a:gd name="connsiteX3" fmla="*/ 2883388 w 2883388"/>
              <a:gd name="connsiteY3" fmla="*/ 194092 h 1164526"/>
              <a:gd name="connsiteX4" fmla="*/ 2883388 w 2883388"/>
              <a:gd name="connsiteY4" fmla="*/ 970434 h 1164526"/>
              <a:gd name="connsiteX5" fmla="*/ 2689296 w 2883388"/>
              <a:gd name="connsiteY5" fmla="*/ 1164526 h 1164526"/>
              <a:gd name="connsiteX6" fmla="*/ 194092 w 2883388"/>
              <a:gd name="connsiteY6" fmla="*/ 1164526 h 1164526"/>
              <a:gd name="connsiteX7" fmla="*/ 518615 w 2883388"/>
              <a:gd name="connsiteY7" fmla="*/ 806661 h 1164526"/>
              <a:gd name="connsiteX8" fmla="*/ 0 w 2883388"/>
              <a:gd name="connsiteY8" fmla="*/ 194092 h 1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3388" h="1164526">
                <a:moveTo>
                  <a:pt x="0" y="194092"/>
                </a:moveTo>
                <a:cubicBezTo>
                  <a:pt x="0" y="86898"/>
                  <a:pt x="86898" y="0"/>
                  <a:pt x="194092" y="0"/>
                </a:cubicBezTo>
                <a:lnTo>
                  <a:pt x="2689296" y="0"/>
                </a:lnTo>
                <a:cubicBezTo>
                  <a:pt x="2796490" y="0"/>
                  <a:pt x="2883388" y="86898"/>
                  <a:pt x="2883388" y="194092"/>
                </a:cubicBezTo>
                <a:lnTo>
                  <a:pt x="2883388" y="970434"/>
                </a:lnTo>
                <a:cubicBezTo>
                  <a:pt x="2883388" y="1077628"/>
                  <a:pt x="2796490" y="1164526"/>
                  <a:pt x="2689296" y="1164526"/>
                </a:cubicBezTo>
                <a:lnTo>
                  <a:pt x="194092" y="1164526"/>
                </a:lnTo>
                <a:cubicBezTo>
                  <a:pt x="86898" y="1164526"/>
                  <a:pt x="518615" y="913855"/>
                  <a:pt x="518615" y="806661"/>
                </a:cubicBezTo>
                <a:cubicBezTo>
                  <a:pt x="518615" y="547880"/>
                  <a:pt x="0" y="452873"/>
                  <a:pt x="0" y="194092"/>
                </a:cubicBezTo>
                <a:close/>
              </a:path>
            </a:pathLst>
          </a:custGeom>
          <a:solidFill>
            <a:srgbClr val="00235D"/>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sz="1600" b="1" dirty="0">
                <a:solidFill>
                  <a:schemeClr val="bg1"/>
                </a:solidFill>
                <a:effectLst>
                  <a:outerShdw blurRad="38100" dist="38100" dir="2700000" algn="tl">
                    <a:srgbClr val="000000">
                      <a:alpha val="43137"/>
                    </a:srgbClr>
                  </a:outerShdw>
                </a:effectLst>
                <a:latin typeface="Arial Narrow" panose="020B0606020202030204" pitchFamily="34" charset="0"/>
              </a:rPr>
              <a:t>Elaborar conceptos</a:t>
            </a:r>
          </a:p>
          <a:p>
            <a:pPr lvl="1" algn="ctr"/>
            <a:r>
              <a:rPr lang="es-CO" sz="1600" b="1" dirty="0">
                <a:solidFill>
                  <a:schemeClr val="bg1"/>
                </a:solidFill>
                <a:effectLst>
                  <a:outerShdw blurRad="38100" dist="38100" dir="2700000" algn="tl">
                    <a:srgbClr val="000000">
                      <a:alpha val="43137"/>
                    </a:srgbClr>
                  </a:outerShdw>
                </a:effectLst>
                <a:latin typeface="Arial Narrow" panose="020B0606020202030204" pitchFamily="34" charset="0"/>
              </a:rPr>
              <a:t> jurídicos y buena </a:t>
            </a:r>
          </a:p>
          <a:p>
            <a:pPr lvl="1" algn="ctr"/>
            <a:r>
              <a:rPr lang="es-CO" sz="1600" b="1" dirty="0">
                <a:solidFill>
                  <a:schemeClr val="bg1"/>
                </a:solidFill>
                <a:effectLst>
                  <a:outerShdw blurRad="38100" dist="38100" dir="2700000" algn="tl">
                    <a:srgbClr val="000000">
                      <a:alpha val="43137"/>
                    </a:srgbClr>
                  </a:outerShdw>
                </a:effectLst>
                <a:latin typeface="Arial Narrow" panose="020B0606020202030204" pitchFamily="34" charset="0"/>
              </a:rPr>
              <a:t>redacción para </a:t>
            </a:r>
          </a:p>
          <a:p>
            <a:pPr lvl="1" algn="ctr"/>
            <a:r>
              <a:rPr lang="es-CO" sz="1600" b="1" dirty="0">
                <a:solidFill>
                  <a:schemeClr val="bg1"/>
                </a:solidFill>
                <a:effectLst>
                  <a:outerShdw blurRad="38100" dist="38100" dir="2700000" algn="tl">
                    <a:srgbClr val="000000">
                      <a:alpha val="43137"/>
                    </a:srgbClr>
                  </a:outerShdw>
                </a:effectLst>
                <a:latin typeface="Arial Narrow" panose="020B0606020202030204" pitchFamily="34" charset="0"/>
              </a:rPr>
              <a:t>Elaboración de informes.</a:t>
            </a:r>
          </a:p>
        </p:txBody>
      </p:sp>
      <p:sp>
        <p:nvSpPr>
          <p:cNvPr id="14" name="Rectángulo redondeado 13"/>
          <p:cNvSpPr/>
          <p:nvPr/>
        </p:nvSpPr>
        <p:spPr>
          <a:xfrm>
            <a:off x="8379726" y="2998757"/>
            <a:ext cx="2988156" cy="1152431"/>
          </a:xfrm>
          <a:custGeom>
            <a:avLst/>
            <a:gdLst>
              <a:gd name="connsiteX0" fmla="*/ 0 w 2988156"/>
              <a:gd name="connsiteY0" fmla="*/ 192076 h 1152431"/>
              <a:gd name="connsiteX1" fmla="*/ 192076 w 2988156"/>
              <a:gd name="connsiteY1" fmla="*/ 0 h 1152431"/>
              <a:gd name="connsiteX2" fmla="*/ 2796080 w 2988156"/>
              <a:gd name="connsiteY2" fmla="*/ 0 h 1152431"/>
              <a:gd name="connsiteX3" fmla="*/ 2988156 w 2988156"/>
              <a:gd name="connsiteY3" fmla="*/ 192076 h 1152431"/>
              <a:gd name="connsiteX4" fmla="*/ 2988156 w 2988156"/>
              <a:gd name="connsiteY4" fmla="*/ 960355 h 1152431"/>
              <a:gd name="connsiteX5" fmla="*/ 2796080 w 2988156"/>
              <a:gd name="connsiteY5" fmla="*/ 1152431 h 1152431"/>
              <a:gd name="connsiteX6" fmla="*/ 192076 w 2988156"/>
              <a:gd name="connsiteY6" fmla="*/ 1152431 h 1152431"/>
              <a:gd name="connsiteX7" fmla="*/ 0 w 2988156"/>
              <a:gd name="connsiteY7" fmla="*/ 960355 h 1152431"/>
              <a:gd name="connsiteX8" fmla="*/ 0 w 2988156"/>
              <a:gd name="connsiteY8" fmla="*/ 192076 h 1152431"/>
              <a:gd name="connsiteX0" fmla="*/ 327546 w 2988156"/>
              <a:gd name="connsiteY0" fmla="*/ 273962 h 1152431"/>
              <a:gd name="connsiteX1" fmla="*/ 192076 w 2988156"/>
              <a:gd name="connsiteY1" fmla="*/ 0 h 1152431"/>
              <a:gd name="connsiteX2" fmla="*/ 2796080 w 2988156"/>
              <a:gd name="connsiteY2" fmla="*/ 0 h 1152431"/>
              <a:gd name="connsiteX3" fmla="*/ 2988156 w 2988156"/>
              <a:gd name="connsiteY3" fmla="*/ 192076 h 1152431"/>
              <a:gd name="connsiteX4" fmla="*/ 2988156 w 2988156"/>
              <a:gd name="connsiteY4" fmla="*/ 960355 h 1152431"/>
              <a:gd name="connsiteX5" fmla="*/ 2796080 w 2988156"/>
              <a:gd name="connsiteY5" fmla="*/ 1152431 h 1152431"/>
              <a:gd name="connsiteX6" fmla="*/ 192076 w 2988156"/>
              <a:gd name="connsiteY6" fmla="*/ 1152431 h 1152431"/>
              <a:gd name="connsiteX7" fmla="*/ 0 w 2988156"/>
              <a:gd name="connsiteY7" fmla="*/ 960355 h 1152431"/>
              <a:gd name="connsiteX8" fmla="*/ 327546 w 2988156"/>
              <a:gd name="connsiteY8" fmla="*/ 273962 h 115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8156" h="1152431">
                <a:moveTo>
                  <a:pt x="327546" y="273962"/>
                </a:moveTo>
                <a:cubicBezTo>
                  <a:pt x="327546" y="167881"/>
                  <a:pt x="85995" y="0"/>
                  <a:pt x="192076" y="0"/>
                </a:cubicBezTo>
                <a:lnTo>
                  <a:pt x="2796080" y="0"/>
                </a:lnTo>
                <a:cubicBezTo>
                  <a:pt x="2902161" y="0"/>
                  <a:pt x="2988156" y="85995"/>
                  <a:pt x="2988156" y="192076"/>
                </a:cubicBezTo>
                <a:lnTo>
                  <a:pt x="2988156" y="960355"/>
                </a:lnTo>
                <a:cubicBezTo>
                  <a:pt x="2988156" y="1066436"/>
                  <a:pt x="2902161" y="1152431"/>
                  <a:pt x="2796080" y="1152431"/>
                </a:cubicBezTo>
                <a:lnTo>
                  <a:pt x="192076" y="1152431"/>
                </a:lnTo>
                <a:cubicBezTo>
                  <a:pt x="85995" y="1152431"/>
                  <a:pt x="0" y="1066436"/>
                  <a:pt x="0" y="960355"/>
                </a:cubicBezTo>
                <a:cubicBezTo>
                  <a:pt x="0" y="704262"/>
                  <a:pt x="327546" y="530055"/>
                  <a:pt x="327546" y="273962"/>
                </a:cubicBezTo>
                <a:close/>
              </a:path>
            </a:pathLst>
          </a:custGeom>
          <a:solidFill>
            <a:srgbClr val="9C0F06"/>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Expresarse a través de las emisiones radiales y/o virtuales programadas</a:t>
            </a:r>
          </a:p>
        </p:txBody>
      </p:sp>
      <p:sp>
        <p:nvSpPr>
          <p:cNvPr id="15" name="Rectángulo redondeado 14"/>
          <p:cNvSpPr/>
          <p:nvPr/>
        </p:nvSpPr>
        <p:spPr>
          <a:xfrm>
            <a:off x="5036025" y="2998757"/>
            <a:ext cx="2552130" cy="1213018"/>
          </a:xfrm>
          <a:custGeom>
            <a:avLst/>
            <a:gdLst>
              <a:gd name="connsiteX0" fmla="*/ 0 w 2358485"/>
              <a:gd name="connsiteY0" fmla="*/ 202174 h 1213018"/>
              <a:gd name="connsiteX1" fmla="*/ 202174 w 2358485"/>
              <a:gd name="connsiteY1" fmla="*/ 0 h 1213018"/>
              <a:gd name="connsiteX2" fmla="*/ 2156311 w 2358485"/>
              <a:gd name="connsiteY2" fmla="*/ 0 h 1213018"/>
              <a:gd name="connsiteX3" fmla="*/ 2358485 w 2358485"/>
              <a:gd name="connsiteY3" fmla="*/ 202174 h 1213018"/>
              <a:gd name="connsiteX4" fmla="*/ 2358485 w 2358485"/>
              <a:gd name="connsiteY4" fmla="*/ 1010844 h 1213018"/>
              <a:gd name="connsiteX5" fmla="*/ 2156311 w 2358485"/>
              <a:gd name="connsiteY5" fmla="*/ 1213018 h 1213018"/>
              <a:gd name="connsiteX6" fmla="*/ 202174 w 2358485"/>
              <a:gd name="connsiteY6" fmla="*/ 1213018 h 1213018"/>
              <a:gd name="connsiteX7" fmla="*/ 0 w 2358485"/>
              <a:gd name="connsiteY7" fmla="*/ 1010844 h 1213018"/>
              <a:gd name="connsiteX8" fmla="*/ 0 w 2358485"/>
              <a:gd name="connsiteY8" fmla="*/ 202174 h 1213018"/>
              <a:gd name="connsiteX0" fmla="*/ 0 w 2358485"/>
              <a:gd name="connsiteY0" fmla="*/ 202174 h 1213018"/>
              <a:gd name="connsiteX1" fmla="*/ 202174 w 2358485"/>
              <a:gd name="connsiteY1" fmla="*/ 0 h 1213018"/>
              <a:gd name="connsiteX2" fmla="*/ 2156311 w 2358485"/>
              <a:gd name="connsiteY2" fmla="*/ 0 h 1213018"/>
              <a:gd name="connsiteX3" fmla="*/ 2358485 w 2358485"/>
              <a:gd name="connsiteY3" fmla="*/ 202174 h 1213018"/>
              <a:gd name="connsiteX4" fmla="*/ 2358485 w 2358485"/>
              <a:gd name="connsiteY4" fmla="*/ 1010844 h 1213018"/>
              <a:gd name="connsiteX5" fmla="*/ 2156311 w 2358485"/>
              <a:gd name="connsiteY5" fmla="*/ 1213018 h 1213018"/>
              <a:gd name="connsiteX6" fmla="*/ 202174 w 2358485"/>
              <a:gd name="connsiteY6" fmla="*/ 1213018 h 1213018"/>
              <a:gd name="connsiteX7" fmla="*/ 136477 w 2358485"/>
              <a:gd name="connsiteY7" fmla="*/ 888014 h 1213018"/>
              <a:gd name="connsiteX8" fmla="*/ 0 w 2358485"/>
              <a:gd name="connsiteY8" fmla="*/ 202174 h 1213018"/>
              <a:gd name="connsiteX0" fmla="*/ 0 w 2358485"/>
              <a:gd name="connsiteY0" fmla="*/ 202174 h 1213018"/>
              <a:gd name="connsiteX1" fmla="*/ 202174 w 2358485"/>
              <a:gd name="connsiteY1" fmla="*/ 0 h 1213018"/>
              <a:gd name="connsiteX2" fmla="*/ 2156311 w 2358485"/>
              <a:gd name="connsiteY2" fmla="*/ 0 h 1213018"/>
              <a:gd name="connsiteX3" fmla="*/ 2358485 w 2358485"/>
              <a:gd name="connsiteY3" fmla="*/ 202174 h 1213018"/>
              <a:gd name="connsiteX4" fmla="*/ 2358485 w 2358485"/>
              <a:gd name="connsiteY4" fmla="*/ 1010844 h 1213018"/>
              <a:gd name="connsiteX5" fmla="*/ 2156311 w 2358485"/>
              <a:gd name="connsiteY5" fmla="*/ 1213018 h 1213018"/>
              <a:gd name="connsiteX6" fmla="*/ 202174 w 2358485"/>
              <a:gd name="connsiteY6" fmla="*/ 1213018 h 1213018"/>
              <a:gd name="connsiteX7" fmla="*/ 136477 w 2358485"/>
              <a:gd name="connsiteY7" fmla="*/ 888014 h 1213018"/>
              <a:gd name="connsiteX8" fmla="*/ 0 w 2358485"/>
              <a:gd name="connsiteY8" fmla="*/ 202174 h 1213018"/>
              <a:gd name="connsiteX0" fmla="*/ 0 w 2358485"/>
              <a:gd name="connsiteY0" fmla="*/ 202174 h 1213018"/>
              <a:gd name="connsiteX1" fmla="*/ 202174 w 2358485"/>
              <a:gd name="connsiteY1" fmla="*/ 0 h 1213018"/>
              <a:gd name="connsiteX2" fmla="*/ 2156311 w 2358485"/>
              <a:gd name="connsiteY2" fmla="*/ 0 h 1213018"/>
              <a:gd name="connsiteX3" fmla="*/ 2358485 w 2358485"/>
              <a:gd name="connsiteY3" fmla="*/ 202174 h 1213018"/>
              <a:gd name="connsiteX4" fmla="*/ 2358485 w 2358485"/>
              <a:gd name="connsiteY4" fmla="*/ 1010844 h 1213018"/>
              <a:gd name="connsiteX5" fmla="*/ 2156311 w 2358485"/>
              <a:gd name="connsiteY5" fmla="*/ 1213018 h 1213018"/>
              <a:gd name="connsiteX6" fmla="*/ 202174 w 2358485"/>
              <a:gd name="connsiteY6" fmla="*/ 1213018 h 1213018"/>
              <a:gd name="connsiteX7" fmla="*/ 136477 w 2358485"/>
              <a:gd name="connsiteY7" fmla="*/ 888014 h 1213018"/>
              <a:gd name="connsiteX8" fmla="*/ 0 w 2358485"/>
              <a:gd name="connsiteY8" fmla="*/ 202174 h 1213018"/>
              <a:gd name="connsiteX0" fmla="*/ 80727 w 2357326"/>
              <a:gd name="connsiteY0" fmla="*/ 202174 h 1213018"/>
              <a:gd name="connsiteX1" fmla="*/ 201015 w 2357326"/>
              <a:gd name="connsiteY1" fmla="*/ 0 h 1213018"/>
              <a:gd name="connsiteX2" fmla="*/ 2155152 w 2357326"/>
              <a:gd name="connsiteY2" fmla="*/ 0 h 1213018"/>
              <a:gd name="connsiteX3" fmla="*/ 2357326 w 2357326"/>
              <a:gd name="connsiteY3" fmla="*/ 202174 h 1213018"/>
              <a:gd name="connsiteX4" fmla="*/ 2357326 w 2357326"/>
              <a:gd name="connsiteY4" fmla="*/ 1010844 h 1213018"/>
              <a:gd name="connsiteX5" fmla="*/ 2155152 w 2357326"/>
              <a:gd name="connsiteY5" fmla="*/ 1213018 h 1213018"/>
              <a:gd name="connsiteX6" fmla="*/ 201015 w 2357326"/>
              <a:gd name="connsiteY6" fmla="*/ 1213018 h 1213018"/>
              <a:gd name="connsiteX7" fmla="*/ 135318 w 2357326"/>
              <a:gd name="connsiteY7" fmla="*/ 888014 h 1213018"/>
              <a:gd name="connsiteX8" fmla="*/ 80727 w 2357326"/>
              <a:gd name="connsiteY8" fmla="*/ 202174 h 12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7326" h="1213018">
                <a:moveTo>
                  <a:pt x="80727" y="202174"/>
                </a:moveTo>
                <a:cubicBezTo>
                  <a:pt x="80727" y="90516"/>
                  <a:pt x="89357" y="0"/>
                  <a:pt x="201015" y="0"/>
                </a:cubicBezTo>
                <a:lnTo>
                  <a:pt x="2155152" y="0"/>
                </a:lnTo>
                <a:cubicBezTo>
                  <a:pt x="2266810" y="0"/>
                  <a:pt x="2357326" y="90516"/>
                  <a:pt x="2357326" y="202174"/>
                </a:cubicBezTo>
                <a:lnTo>
                  <a:pt x="2357326" y="1010844"/>
                </a:lnTo>
                <a:cubicBezTo>
                  <a:pt x="2357326" y="1122502"/>
                  <a:pt x="2266810" y="1213018"/>
                  <a:pt x="2155152" y="1213018"/>
                </a:cubicBezTo>
                <a:lnTo>
                  <a:pt x="201015" y="1213018"/>
                </a:lnTo>
                <a:cubicBezTo>
                  <a:pt x="89357" y="1213018"/>
                  <a:pt x="-151285" y="1177093"/>
                  <a:pt x="135318" y="888014"/>
                </a:cubicBezTo>
                <a:cubicBezTo>
                  <a:pt x="285444" y="673048"/>
                  <a:pt x="80727" y="471731"/>
                  <a:pt x="80727" y="202174"/>
                </a:cubicBezTo>
                <a:close/>
              </a:path>
            </a:pathLst>
          </a:custGeom>
          <a:solidFill>
            <a:srgbClr val="FFC324"/>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sz="1600" b="1" dirty="0">
                <a:solidFill>
                  <a:schemeClr val="tx1">
                    <a:lumMod val="65000"/>
                    <a:lumOff val="35000"/>
                  </a:schemeClr>
                </a:solidFill>
                <a:latin typeface="Arial Narrow" panose="020B0606020202030204" pitchFamily="34" charset="0"/>
              </a:rPr>
              <a:t>Abordar cualquier problemática de derecho, rama o disciplina jurídica</a:t>
            </a:r>
          </a:p>
        </p:txBody>
      </p:sp>
      <p:sp>
        <p:nvSpPr>
          <p:cNvPr id="20" name="Rectángulo 19"/>
          <p:cNvSpPr/>
          <p:nvPr/>
        </p:nvSpPr>
        <p:spPr>
          <a:xfrm>
            <a:off x="620891" y="2621768"/>
            <a:ext cx="1109493" cy="209288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13000" b="1" dirty="0">
                <a:ln w="28575">
                  <a:solidFill>
                    <a:schemeClr val="bg1"/>
                  </a:solidFill>
                </a:ln>
                <a:solidFill>
                  <a:srgbClr val="00235D"/>
                </a:solidFill>
                <a:effectLst>
                  <a:outerShdw blurRad="38100" dist="19050" dir="2700000" algn="tl" rotWithShape="0">
                    <a:schemeClr val="dk1">
                      <a:alpha val="40000"/>
                    </a:schemeClr>
                  </a:outerShdw>
                </a:effectLst>
                <a:latin typeface="Arial Black" panose="020B0A04020102020204" pitchFamily="34" charset="0"/>
              </a:rPr>
              <a:t>5</a:t>
            </a:r>
          </a:p>
        </p:txBody>
      </p:sp>
      <p:sp>
        <p:nvSpPr>
          <p:cNvPr id="21" name="Rectángulo 20"/>
          <p:cNvSpPr/>
          <p:nvPr/>
        </p:nvSpPr>
        <p:spPr>
          <a:xfrm>
            <a:off x="4423962" y="2583071"/>
            <a:ext cx="1109493" cy="209288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130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6</a:t>
            </a:r>
          </a:p>
        </p:txBody>
      </p:sp>
      <p:sp>
        <p:nvSpPr>
          <p:cNvPr id="22" name="Rectángulo 21"/>
          <p:cNvSpPr/>
          <p:nvPr/>
        </p:nvSpPr>
        <p:spPr>
          <a:xfrm>
            <a:off x="7799788" y="2583070"/>
            <a:ext cx="1297150" cy="2092881"/>
          </a:xfrm>
          <a:prstGeom prst="rect">
            <a:avLst/>
          </a:prstGeom>
          <a:noFill/>
          <a:ln>
            <a:no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s-ES" sz="13000" b="1" dirty="0">
                <a:ln w="28575">
                  <a:solidFill>
                    <a:schemeClr val="bg1"/>
                  </a:solidFill>
                </a:ln>
                <a:solidFill>
                  <a:srgbClr val="9C0F06"/>
                </a:solidFill>
                <a:effectLst>
                  <a:outerShdw blurRad="38100" dist="19050" dir="2700000" algn="tl" rotWithShape="0">
                    <a:schemeClr val="dk1">
                      <a:alpha val="40000"/>
                    </a:schemeClr>
                  </a:outerShdw>
                </a:effectLst>
                <a:latin typeface="Arial Black" panose="020B0A04020102020204" pitchFamily="34" charset="0"/>
              </a:rPr>
              <a:t>7</a:t>
            </a:r>
          </a:p>
        </p:txBody>
      </p:sp>
      <p:sp>
        <p:nvSpPr>
          <p:cNvPr id="23" name="CuadroTexto 22"/>
          <p:cNvSpPr txBox="1"/>
          <p:nvPr/>
        </p:nvSpPr>
        <p:spPr>
          <a:xfrm>
            <a:off x="1307101" y="1343236"/>
            <a:ext cx="8305186" cy="923330"/>
          </a:xfrm>
          <a:prstGeom prst="rect">
            <a:avLst/>
          </a:prstGeom>
          <a:noFill/>
        </p:spPr>
        <p:txBody>
          <a:bodyPr wrap="square" rtlCol="0">
            <a:spAutoFit/>
          </a:bodyPr>
          <a:lstStyle/>
          <a:p>
            <a:pPr algn="ctr"/>
            <a:r>
              <a:rPr lang="es-CO" sz="3200" b="1" dirty="0">
                <a:solidFill>
                  <a:srgbClr val="9C0F06"/>
                </a:solidFill>
                <a:effectLst>
                  <a:outerShdw blurRad="38100" dist="38100" dir="2700000" algn="tl">
                    <a:srgbClr val="000000">
                      <a:alpha val="43137"/>
                    </a:srgbClr>
                  </a:outerShdw>
                </a:effectLst>
                <a:latin typeface="Bahnschrift SemiLight" panose="020B0502040204020203" pitchFamily="34" charset="0"/>
                <a:ea typeface="Adobe Gothic Std B" panose="020B0800000000000000" pitchFamily="34" charset="-128"/>
              </a:rPr>
              <a:t>Requisitos</a:t>
            </a:r>
            <a:r>
              <a:rPr lang="es-CO" sz="3200" b="1" dirty="0">
                <a:solidFill>
                  <a:srgbClr val="FB0000"/>
                </a:solidFill>
                <a:effectLst>
                  <a:outerShdw blurRad="38100" dist="38100" dir="2700000" algn="tl">
                    <a:srgbClr val="000000">
                      <a:alpha val="43137"/>
                    </a:srgbClr>
                  </a:outerShdw>
                </a:effectLst>
                <a:latin typeface="Bahnschrift SemiLight" panose="020B0502040204020203" pitchFamily="34" charset="0"/>
                <a:ea typeface="Adobe Gothic Std B" panose="020B0800000000000000" pitchFamily="34" charset="-128"/>
              </a:rPr>
              <a:t> </a:t>
            </a:r>
            <a:r>
              <a:rPr lang="es-CO" sz="5400" b="1" dirty="0">
                <a:solidFill>
                  <a:srgbClr val="002060"/>
                </a:solidFill>
                <a:effectLst>
                  <a:outerShdw blurRad="38100" dist="38100" dir="2700000" algn="tl">
                    <a:srgbClr val="000000">
                      <a:alpha val="43137"/>
                    </a:srgbClr>
                  </a:outerShdw>
                </a:effectLst>
                <a:latin typeface="Bahnschrift SemiLight" panose="020B0502040204020203" pitchFamily="34" charset="0"/>
                <a:ea typeface="Adobe Gothic Std B" panose="020B0800000000000000" pitchFamily="34" charset="-128"/>
              </a:rPr>
              <a:t>CJ RADIAL, Y TV.</a:t>
            </a:r>
          </a:p>
        </p:txBody>
      </p:sp>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0333" y="1132705"/>
            <a:ext cx="1266069" cy="1266069"/>
          </a:xfrm>
          <a:prstGeom prst="rect">
            <a:avLst/>
          </a:prstGeom>
        </p:spPr>
      </p:pic>
      <p:sp>
        <p:nvSpPr>
          <p:cNvPr id="25" name="Rectángulo redondeado 11"/>
          <p:cNvSpPr/>
          <p:nvPr/>
        </p:nvSpPr>
        <p:spPr>
          <a:xfrm>
            <a:off x="1212490" y="4913069"/>
            <a:ext cx="2745361" cy="1164526"/>
          </a:xfrm>
          <a:custGeom>
            <a:avLst/>
            <a:gdLst>
              <a:gd name="connsiteX0" fmla="*/ 0 w 2883388"/>
              <a:gd name="connsiteY0" fmla="*/ 194092 h 1164526"/>
              <a:gd name="connsiteX1" fmla="*/ 194092 w 2883388"/>
              <a:gd name="connsiteY1" fmla="*/ 0 h 1164526"/>
              <a:gd name="connsiteX2" fmla="*/ 2689296 w 2883388"/>
              <a:gd name="connsiteY2" fmla="*/ 0 h 1164526"/>
              <a:gd name="connsiteX3" fmla="*/ 2883388 w 2883388"/>
              <a:gd name="connsiteY3" fmla="*/ 194092 h 1164526"/>
              <a:gd name="connsiteX4" fmla="*/ 2883388 w 2883388"/>
              <a:gd name="connsiteY4" fmla="*/ 970434 h 1164526"/>
              <a:gd name="connsiteX5" fmla="*/ 2689296 w 2883388"/>
              <a:gd name="connsiteY5" fmla="*/ 1164526 h 1164526"/>
              <a:gd name="connsiteX6" fmla="*/ 194092 w 2883388"/>
              <a:gd name="connsiteY6" fmla="*/ 1164526 h 1164526"/>
              <a:gd name="connsiteX7" fmla="*/ 0 w 2883388"/>
              <a:gd name="connsiteY7" fmla="*/ 970434 h 1164526"/>
              <a:gd name="connsiteX8" fmla="*/ 0 w 2883388"/>
              <a:gd name="connsiteY8" fmla="*/ 194092 h 1164526"/>
              <a:gd name="connsiteX0" fmla="*/ 0 w 2883388"/>
              <a:gd name="connsiteY0" fmla="*/ 194092 h 1164526"/>
              <a:gd name="connsiteX1" fmla="*/ 194092 w 2883388"/>
              <a:gd name="connsiteY1" fmla="*/ 0 h 1164526"/>
              <a:gd name="connsiteX2" fmla="*/ 2689296 w 2883388"/>
              <a:gd name="connsiteY2" fmla="*/ 0 h 1164526"/>
              <a:gd name="connsiteX3" fmla="*/ 2883388 w 2883388"/>
              <a:gd name="connsiteY3" fmla="*/ 194092 h 1164526"/>
              <a:gd name="connsiteX4" fmla="*/ 2883388 w 2883388"/>
              <a:gd name="connsiteY4" fmla="*/ 970434 h 1164526"/>
              <a:gd name="connsiteX5" fmla="*/ 2689296 w 2883388"/>
              <a:gd name="connsiteY5" fmla="*/ 1164526 h 1164526"/>
              <a:gd name="connsiteX6" fmla="*/ 194092 w 2883388"/>
              <a:gd name="connsiteY6" fmla="*/ 1164526 h 1164526"/>
              <a:gd name="connsiteX7" fmla="*/ 518615 w 2883388"/>
              <a:gd name="connsiteY7" fmla="*/ 806661 h 1164526"/>
              <a:gd name="connsiteX8" fmla="*/ 0 w 2883388"/>
              <a:gd name="connsiteY8" fmla="*/ 194092 h 1164526"/>
              <a:gd name="connsiteX0" fmla="*/ 170111 w 2715959"/>
              <a:gd name="connsiteY0" fmla="*/ 221388 h 1164526"/>
              <a:gd name="connsiteX1" fmla="*/ 26663 w 2715959"/>
              <a:gd name="connsiteY1" fmla="*/ 0 h 1164526"/>
              <a:gd name="connsiteX2" fmla="*/ 2521867 w 2715959"/>
              <a:gd name="connsiteY2" fmla="*/ 0 h 1164526"/>
              <a:gd name="connsiteX3" fmla="*/ 2715959 w 2715959"/>
              <a:gd name="connsiteY3" fmla="*/ 194092 h 1164526"/>
              <a:gd name="connsiteX4" fmla="*/ 2715959 w 2715959"/>
              <a:gd name="connsiteY4" fmla="*/ 970434 h 1164526"/>
              <a:gd name="connsiteX5" fmla="*/ 2521867 w 2715959"/>
              <a:gd name="connsiteY5" fmla="*/ 1164526 h 1164526"/>
              <a:gd name="connsiteX6" fmla="*/ 26663 w 2715959"/>
              <a:gd name="connsiteY6" fmla="*/ 1164526 h 1164526"/>
              <a:gd name="connsiteX7" fmla="*/ 351186 w 2715959"/>
              <a:gd name="connsiteY7" fmla="*/ 806661 h 1164526"/>
              <a:gd name="connsiteX8" fmla="*/ 170111 w 2715959"/>
              <a:gd name="connsiteY8" fmla="*/ 221388 h 1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5959" h="1164526">
                <a:moveTo>
                  <a:pt x="170111" y="221388"/>
                </a:moveTo>
                <a:cubicBezTo>
                  <a:pt x="170111" y="114194"/>
                  <a:pt x="-80531" y="0"/>
                  <a:pt x="26663" y="0"/>
                </a:cubicBezTo>
                <a:lnTo>
                  <a:pt x="2521867" y="0"/>
                </a:lnTo>
                <a:cubicBezTo>
                  <a:pt x="2629061" y="0"/>
                  <a:pt x="2715959" y="86898"/>
                  <a:pt x="2715959" y="194092"/>
                </a:cubicBezTo>
                <a:lnTo>
                  <a:pt x="2715959" y="970434"/>
                </a:lnTo>
                <a:cubicBezTo>
                  <a:pt x="2715959" y="1077628"/>
                  <a:pt x="2629061" y="1164526"/>
                  <a:pt x="2521867" y="1164526"/>
                </a:cubicBezTo>
                <a:lnTo>
                  <a:pt x="26663" y="1164526"/>
                </a:lnTo>
                <a:cubicBezTo>
                  <a:pt x="-80531" y="1164526"/>
                  <a:pt x="351186" y="913855"/>
                  <a:pt x="351186" y="806661"/>
                </a:cubicBezTo>
                <a:cubicBezTo>
                  <a:pt x="351186" y="547880"/>
                  <a:pt x="170111" y="480169"/>
                  <a:pt x="170111" y="221388"/>
                </a:cubicBezTo>
                <a:close/>
              </a:path>
            </a:pathLst>
          </a:custGeom>
          <a:solidFill>
            <a:srgbClr val="00235D"/>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Manejar redes sociales, Instagram, Twitter y Facebook</a:t>
            </a:r>
          </a:p>
        </p:txBody>
      </p:sp>
      <p:sp>
        <p:nvSpPr>
          <p:cNvPr id="26" name="Rectángulo 25"/>
          <p:cNvSpPr/>
          <p:nvPr/>
        </p:nvSpPr>
        <p:spPr>
          <a:xfrm>
            <a:off x="620891" y="4487588"/>
            <a:ext cx="1109493" cy="209288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13000" b="1" dirty="0">
                <a:ln w="28575">
                  <a:solidFill>
                    <a:schemeClr val="bg1"/>
                  </a:solidFill>
                </a:ln>
                <a:solidFill>
                  <a:srgbClr val="00235D"/>
                </a:solidFill>
                <a:effectLst>
                  <a:outerShdw blurRad="38100" dist="19050" dir="2700000" algn="tl" rotWithShape="0">
                    <a:schemeClr val="dk1">
                      <a:alpha val="40000"/>
                    </a:schemeClr>
                  </a:outerShdw>
                </a:effectLst>
                <a:latin typeface="Arial Black" panose="020B0A04020102020204" pitchFamily="34" charset="0"/>
              </a:rPr>
              <a:t>8</a:t>
            </a:r>
          </a:p>
        </p:txBody>
      </p:sp>
      <p:sp>
        <p:nvSpPr>
          <p:cNvPr id="27" name="Rectángulo redondeado 14"/>
          <p:cNvSpPr/>
          <p:nvPr/>
        </p:nvSpPr>
        <p:spPr>
          <a:xfrm>
            <a:off x="5036025" y="4864577"/>
            <a:ext cx="2552130" cy="1213018"/>
          </a:xfrm>
          <a:custGeom>
            <a:avLst/>
            <a:gdLst>
              <a:gd name="connsiteX0" fmla="*/ 0 w 2358485"/>
              <a:gd name="connsiteY0" fmla="*/ 202174 h 1213018"/>
              <a:gd name="connsiteX1" fmla="*/ 202174 w 2358485"/>
              <a:gd name="connsiteY1" fmla="*/ 0 h 1213018"/>
              <a:gd name="connsiteX2" fmla="*/ 2156311 w 2358485"/>
              <a:gd name="connsiteY2" fmla="*/ 0 h 1213018"/>
              <a:gd name="connsiteX3" fmla="*/ 2358485 w 2358485"/>
              <a:gd name="connsiteY3" fmla="*/ 202174 h 1213018"/>
              <a:gd name="connsiteX4" fmla="*/ 2358485 w 2358485"/>
              <a:gd name="connsiteY4" fmla="*/ 1010844 h 1213018"/>
              <a:gd name="connsiteX5" fmla="*/ 2156311 w 2358485"/>
              <a:gd name="connsiteY5" fmla="*/ 1213018 h 1213018"/>
              <a:gd name="connsiteX6" fmla="*/ 202174 w 2358485"/>
              <a:gd name="connsiteY6" fmla="*/ 1213018 h 1213018"/>
              <a:gd name="connsiteX7" fmla="*/ 0 w 2358485"/>
              <a:gd name="connsiteY7" fmla="*/ 1010844 h 1213018"/>
              <a:gd name="connsiteX8" fmla="*/ 0 w 2358485"/>
              <a:gd name="connsiteY8" fmla="*/ 202174 h 1213018"/>
              <a:gd name="connsiteX0" fmla="*/ 0 w 2358485"/>
              <a:gd name="connsiteY0" fmla="*/ 202174 h 1213018"/>
              <a:gd name="connsiteX1" fmla="*/ 202174 w 2358485"/>
              <a:gd name="connsiteY1" fmla="*/ 0 h 1213018"/>
              <a:gd name="connsiteX2" fmla="*/ 2156311 w 2358485"/>
              <a:gd name="connsiteY2" fmla="*/ 0 h 1213018"/>
              <a:gd name="connsiteX3" fmla="*/ 2358485 w 2358485"/>
              <a:gd name="connsiteY3" fmla="*/ 202174 h 1213018"/>
              <a:gd name="connsiteX4" fmla="*/ 2358485 w 2358485"/>
              <a:gd name="connsiteY4" fmla="*/ 1010844 h 1213018"/>
              <a:gd name="connsiteX5" fmla="*/ 2156311 w 2358485"/>
              <a:gd name="connsiteY5" fmla="*/ 1213018 h 1213018"/>
              <a:gd name="connsiteX6" fmla="*/ 202174 w 2358485"/>
              <a:gd name="connsiteY6" fmla="*/ 1213018 h 1213018"/>
              <a:gd name="connsiteX7" fmla="*/ 136477 w 2358485"/>
              <a:gd name="connsiteY7" fmla="*/ 888014 h 1213018"/>
              <a:gd name="connsiteX8" fmla="*/ 0 w 2358485"/>
              <a:gd name="connsiteY8" fmla="*/ 202174 h 1213018"/>
              <a:gd name="connsiteX0" fmla="*/ 0 w 2358485"/>
              <a:gd name="connsiteY0" fmla="*/ 202174 h 1213018"/>
              <a:gd name="connsiteX1" fmla="*/ 202174 w 2358485"/>
              <a:gd name="connsiteY1" fmla="*/ 0 h 1213018"/>
              <a:gd name="connsiteX2" fmla="*/ 2156311 w 2358485"/>
              <a:gd name="connsiteY2" fmla="*/ 0 h 1213018"/>
              <a:gd name="connsiteX3" fmla="*/ 2358485 w 2358485"/>
              <a:gd name="connsiteY3" fmla="*/ 202174 h 1213018"/>
              <a:gd name="connsiteX4" fmla="*/ 2358485 w 2358485"/>
              <a:gd name="connsiteY4" fmla="*/ 1010844 h 1213018"/>
              <a:gd name="connsiteX5" fmla="*/ 2156311 w 2358485"/>
              <a:gd name="connsiteY5" fmla="*/ 1213018 h 1213018"/>
              <a:gd name="connsiteX6" fmla="*/ 202174 w 2358485"/>
              <a:gd name="connsiteY6" fmla="*/ 1213018 h 1213018"/>
              <a:gd name="connsiteX7" fmla="*/ 136477 w 2358485"/>
              <a:gd name="connsiteY7" fmla="*/ 888014 h 1213018"/>
              <a:gd name="connsiteX8" fmla="*/ 0 w 2358485"/>
              <a:gd name="connsiteY8" fmla="*/ 202174 h 1213018"/>
              <a:gd name="connsiteX0" fmla="*/ 0 w 2358485"/>
              <a:gd name="connsiteY0" fmla="*/ 202174 h 1213018"/>
              <a:gd name="connsiteX1" fmla="*/ 202174 w 2358485"/>
              <a:gd name="connsiteY1" fmla="*/ 0 h 1213018"/>
              <a:gd name="connsiteX2" fmla="*/ 2156311 w 2358485"/>
              <a:gd name="connsiteY2" fmla="*/ 0 h 1213018"/>
              <a:gd name="connsiteX3" fmla="*/ 2358485 w 2358485"/>
              <a:gd name="connsiteY3" fmla="*/ 202174 h 1213018"/>
              <a:gd name="connsiteX4" fmla="*/ 2358485 w 2358485"/>
              <a:gd name="connsiteY4" fmla="*/ 1010844 h 1213018"/>
              <a:gd name="connsiteX5" fmla="*/ 2156311 w 2358485"/>
              <a:gd name="connsiteY5" fmla="*/ 1213018 h 1213018"/>
              <a:gd name="connsiteX6" fmla="*/ 202174 w 2358485"/>
              <a:gd name="connsiteY6" fmla="*/ 1213018 h 1213018"/>
              <a:gd name="connsiteX7" fmla="*/ 136477 w 2358485"/>
              <a:gd name="connsiteY7" fmla="*/ 888014 h 1213018"/>
              <a:gd name="connsiteX8" fmla="*/ 0 w 2358485"/>
              <a:gd name="connsiteY8" fmla="*/ 202174 h 1213018"/>
              <a:gd name="connsiteX0" fmla="*/ 80727 w 2357326"/>
              <a:gd name="connsiteY0" fmla="*/ 202174 h 1213018"/>
              <a:gd name="connsiteX1" fmla="*/ 201015 w 2357326"/>
              <a:gd name="connsiteY1" fmla="*/ 0 h 1213018"/>
              <a:gd name="connsiteX2" fmla="*/ 2155152 w 2357326"/>
              <a:gd name="connsiteY2" fmla="*/ 0 h 1213018"/>
              <a:gd name="connsiteX3" fmla="*/ 2357326 w 2357326"/>
              <a:gd name="connsiteY3" fmla="*/ 202174 h 1213018"/>
              <a:gd name="connsiteX4" fmla="*/ 2357326 w 2357326"/>
              <a:gd name="connsiteY4" fmla="*/ 1010844 h 1213018"/>
              <a:gd name="connsiteX5" fmla="*/ 2155152 w 2357326"/>
              <a:gd name="connsiteY5" fmla="*/ 1213018 h 1213018"/>
              <a:gd name="connsiteX6" fmla="*/ 201015 w 2357326"/>
              <a:gd name="connsiteY6" fmla="*/ 1213018 h 1213018"/>
              <a:gd name="connsiteX7" fmla="*/ 135318 w 2357326"/>
              <a:gd name="connsiteY7" fmla="*/ 888014 h 1213018"/>
              <a:gd name="connsiteX8" fmla="*/ 80727 w 2357326"/>
              <a:gd name="connsiteY8" fmla="*/ 202174 h 12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7326" h="1213018">
                <a:moveTo>
                  <a:pt x="80727" y="202174"/>
                </a:moveTo>
                <a:cubicBezTo>
                  <a:pt x="80727" y="90516"/>
                  <a:pt x="89357" y="0"/>
                  <a:pt x="201015" y="0"/>
                </a:cubicBezTo>
                <a:lnTo>
                  <a:pt x="2155152" y="0"/>
                </a:lnTo>
                <a:cubicBezTo>
                  <a:pt x="2266810" y="0"/>
                  <a:pt x="2357326" y="90516"/>
                  <a:pt x="2357326" y="202174"/>
                </a:cubicBezTo>
                <a:lnTo>
                  <a:pt x="2357326" y="1010844"/>
                </a:lnTo>
                <a:cubicBezTo>
                  <a:pt x="2357326" y="1122502"/>
                  <a:pt x="2266810" y="1213018"/>
                  <a:pt x="2155152" y="1213018"/>
                </a:cubicBezTo>
                <a:lnTo>
                  <a:pt x="201015" y="1213018"/>
                </a:lnTo>
                <a:cubicBezTo>
                  <a:pt x="89357" y="1213018"/>
                  <a:pt x="-151285" y="1177093"/>
                  <a:pt x="135318" y="888014"/>
                </a:cubicBezTo>
                <a:cubicBezTo>
                  <a:pt x="285444" y="673048"/>
                  <a:pt x="80727" y="471731"/>
                  <a:pt x="80727" y="202174"/>
                </a:cubicBezTo>
                <a:close/>
              </a:path>
            </a:pathLst>
          </a:custGeom>
          <a:solidFill>
            <a:srgbClr val="FFC324"/>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b="1" dirty="0">
                <a:solidFill>
                  <a:schemeClr val="tx1">
                    <a:lumMod val="65000"/>
                    <a:lumOff val="35000"/>
                  </a:schemeClr>
                </a:solidFill>
                <a:latin typeface="Arial Narrow" panose="020B0606020202030204" pitchFamily="34" charset="0"/>
              </a:rPr>
              <a:t>Editar videos,</a:t>
            </a:r>
          </a:p>
          <a:p>
            <a:pPr lvl="1" algn="ctr"/>
            <a:r>
              <a:rPr lang="es-CO" b="1" dirty="0">
                <a:solidFill>
                  <a:schemeClr val="tx1">
                    <a:lumMod val="65000"/>
                    <a:lumOff val="35000"/>
                  </a:schemeClr>
                </a:solidFill>
                <a:latin typeface="Arial Narrow" panose="020B0606020202030204" pitchFamily="34" charset="0"/>
              </a:rPr>
              <a:t> imágenes y podcast</a:t>
            </a:r>
          </a:p>
        </p:txBody>
      </p:sp>
      <p:sp>
        <p:nvSpPr>
          <p:cNvPr id="28" name="Rectángulo 27"/>
          <p:cNvSpPr/>
          <p:nvPr/>
        </p:nvSpPr>
        <p:spPr>
          <a:xfrm>
            <a:off x="4423962" y="4448891"/>
            <a:ext cx="1109493" cy="209288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130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9</a:t>
            </a:r>
          </a:p>
        </p:txBody>
      </p:sp>
      <p:sp>
        <p:nvSpPr>
          <p:cNvPr id="29" name="Rectángulo redondeado 13"/>
          <p:cNvSpPr/>
          <p:nvPr/>
        </p:nvSpPr>
        <p:spPr>
          <a:xfrm>
            <a:off x="8488571" y="4869731"/>
            <a:ext cx="2879311" cy="1166079"/>
          </a:xfrm>
          <a:custGeom>
            <a:avLst/>
            <a:gdLst>
              <a:gd name="connsiteX0" fmla="*/ 0 w 2988156"/>
              <a:gd name="connsiteY0" fmla="*/ 192076 h 1152431"/>
              <a:gd name="connsiteX1" fmla="*/ 192076 w 2988156"/>
              <a:gd name="connsiteY1" fmla="*/ 0 h 1152431"/>
              <a:gd name="connsiteX2" fmla="*/ 2796080 w 2988156"/>
              <a:gd name="connsiteY2" fmla="*/ 0 h 1152431"/>
              <a:gd name="connsiteX3" fmla="*/ 2988156 w 2988156"/>
              <a:gd name="connsiteY3" fmla="*/ 192076 h 1152431"/>
              <a:gd name="connsiteX4" fmla="*/ 2988156 w 2988156"/>
              <a:gd name="connsiteY4" fmla="*/ 960355 h 1152431"/>
              <a:gd name="connsiteX5" fmla="*/ 2796080 w 2988156"/>
              <a:gd name="connsiteY5" fmla="*/ 1152431 h 1152431"/>
              <a:gd name="connsiteX6" fmla="*/ 192076 w 2988156"/>
              <a:gd name="connsiteY6" fmla="*/ 1152431 h 1152431"/>
              <a:gd name="connsiteX7" fmla="*/ 0 w 2988156"/>
              <a:gd name="connsiteY7" fmla="*/ 960355 h 1152431"/>
              <a:gd name="connsiteX8" fmla="*/ 0 w 2988156"/>
              <a:gd name="connsiteY8" fmla="*/ 192076 h 1152431"/>
              <a:gd name="connsiteX0" fmla="*/ 327546 w 2988156"/>
              <a:gd name="connsiteY0" fmla="*/ 273962 h 1152431"/>
              <a:gd name="connsiteX1" fmla="*/ 192076 w 2988156"/>
              <a:gd name="connsiteY1" fmla="*/ 0 h 1152431"/>
              <a:gd name="connsiteX2" fmla="*/ 2796080 w 2988156"/>
              <a:gd name="connsiteY2" fmla="*/ 0 h 1152431"/>
              <a:gd name="connsiteX3" fmla="*/ 2988156 w 2988156"/>
              <a:gd name="connsiteY3" fmla="*/ 192076 h 1152431"/>
              <a:gd name="connsiteX4" fmla="*/ 2988156 w 2988156"/>
              <a:gd name="connsiteY4" fmla="*/ 960355 h 1152431"/>
              <a:gd name="connsiteX5" fmla="*/ 2796080 w 2988156"/>
              <a:gd name="connsiteY5" fmla="*/ 1152431 h 1152431"/>
              <a:gd name="connsiteX6" fmla="*/ 192076 w 2988156"/>
              <a:gd name="connsiteY6" fmla="*/ 1152431 h 1152431"/>
              <a:gd name="connsiteX7" fmla="*/ 0 w 2988156"/>
              <a:gd name="connsiteY7" fmla="*/ 960355 h 1152431"/>
              <a:gd name="connsiteX8" fmla="*/ 327546 w 2988156"/>
              <a:gd name="connsiteY8" fmla="*/ 273962 h 1152431"/>
              <a:gd name="connsiteX0" fmla="*/ 220510 w 2881120"/>
              <a:gd name="connsiteY0" fmla="*/ 273962 h 1152431"/>
              <a:gd name="connsiteX1" fmla="*/ 85040 w 2881120"/>
              <a:gd name="connsiteY1" fmla="*/ 0 h 1152431"/>
              <a:gd name="connsiteX2" fmla="*/ 2689044 w 2881120"/>
              <a:gd name="connsiteY2" fmla="*/ 0 h 1152431"/>
              <a:gd name="connsiteX3" fmla="*/ 2881120 w 2881120"/>
              <a:gd name="connsiteY3" fmla="*/ 192076 h 1152431"/>
              <a:gd name="connsiteX4" fmla="*/ 2881120 w 2881120"/>
              <a:gd name="connsiteY4" fmla="*/ 960355 h 1152431"/>
              <a:gd name="connsiteX5" fmla="*/ 2689044 w 2881120"/>
              <a:gd name="connsiteY5" fmla="*/ 1152431 h 1152431"/>
              <a:gd name="connsiteX6" fmla="*/ 85040 w 2881120"/>
              <a:gd name="connsiteY6" fmla="*/ 1152431 h 1152431"/>
              <a:gd name="connsiteX7" fmla="*/ 2146 w 2881120"/>
              <a:gd name="connsiteY7" fmla="*/ 960355 h 1152431"/>
              <a:gd name="connsiteX8" fmla="*/ 220510 w 2881120"/>
              <a:gd name="connsiteY8" fmla="*/ 273962 h 1152431"/>
              <a:gd name="connsiteX0" fmla="*/ 218364 w 2878974"/>
              <a:gd name="connsiteY0" fmla="*/ 273962 h 1152431"/>
              <a:gd name="connsiteX1" fmla="*/ 82894 w 2878974"/>
              <a:gd name="connsiteY1" fmla="*/ 0 h 1152431"/>
              <a:gd name="connsiteX2" fmla="*/ 2686898 w 2878974"/>
              <a:gd name="connsiteY2" fmla="*/ 0 h 1152431"/>
              <a:gd name="connsiteX3" fmla="*/ 2878974 w 2878974"/>
              <a:gd name="connsiteY3" fmla="*/ 192076 h 1152431"/>
              <a:gd name="connsiteX4" fmla="*/ 2878974 w 2878974"/>
              <a:gd name="connsiteY4" fmla="*/ 960355 h 1152431"/>
              <a:gd name="connsiteX5" fmla="*/ 2686898 w 2878974"/>
              <a:gd name="connsiteY5" fmla="*/ 1152431 h 1152431"/>
              <a:gd name="connsiteX6" fmla="*/ 219372 w 2878974"/>
              <a:gd name="connsiteY6" fmla="*/ 1152431 h 1152431"/>
              <a:gd name="connsiteX7" fmla="*/ 0 w 2878974"/>
              <a:gd name="connsiteY7" fmla="*/ 960355 h 1152431"/>
              <a:gd name="connsiteX8" fmla="*/ 218364 w 2878974"/>
              <a:gd name="connsiteY8" fmla="*/ 273962 h 1152431"/>
              <a:gd name="connsiteX0" fmla="*/ 382138 w 2878974"/>
              <a:gd name="connsiteY0" fmla="*/ 396792 h 1152431"/>
              <a:gd name="connsiteX1" fmla="*/ 82894 w 2878974"/>
              <a:gd name="connsiteY1" fmla="*/ 0 h 1152431"/>
              <a:gd name="connsiteX2" fmla="*/ 2686898 w 2878974"/>
              <a:gd name="connsiteY2" fmla="*/ 0 h 1152431"/>
              <a:gd name="connsiteX3" fmla="*/ 2878974 w 2878974"/>
              <a:gd name="connsiteY3" fmla="*/ 192076 h 1152431"/>
              <a:gd name="connsiteX4" fmla="*/ 2878974 w 2878974"/>
              <a:gd name="connsiteY4" fmla="*/ 960355 h 1152431"/>
              <a:gd name="connsiteX5" fmla="*/ 2686898 w 2878974"/>
              <a:gd name="connsiteY5" fmla="*/ 1152431 h 1152431"/>
              <a:gd name="connsiteX6" fmla="*/ 219372 w 2878974"/>
              <a:gd name="connsiteY6" fmla="*/ 1152431 h 1152431"/>
              <a:gd name="connsiteX7" fmla="*/ 0 w 2878974"/>
              <a:gd name="connsiteY7" fmla="*/ 960355 h 1152431"/>
              <a:gd name="connsiteX8" fmla="*/ 382138 w 2878974"/>
              <a:gd name="connsiteY8" fmla="*/ 396792 h 1152431"/>
              <a:gd name="connsiteX0" fmla="*/ 382474 w 2879310"/>
              <a:gd name="connsiteY0" fmla="*/ 396792 h 1152431"/>
              <a:gd name="connsiteX1" fmla="*/ 83230 w 2879310"/>
              <a:gd name="connsiteY1" fmla="*/ 0 h 1152431"/>
              <a:gd name="connsiteX2" fmla="*/ 2687234 w 2879310"/>
              <a:gd name="connsiteY2" fmla="*/ 0 h 1152431"/>
              <a:gd name="connsiteX3" fmla="*/ 2879310 w 2879310"/>
              <a:gd name="connsiteY3" fmla="*/ 192076 h 1152431"/>
              <a:gd name="connsiteX4" fmla="*/ 2879310 w 2879310"/>
              <a:gd name="connsiteY4" fmla="*/ 960355 h 1152431"/>
              <a:gd name="connsiteX5" fmla="*/ 2687234 w 2879310"/>
              <a:gd name="connsiteY5" fmla="*/ 1152431 h 1152431"/>
              <a:gd name="connsiteX6" fmla="*/ 219708 w 2879310"/>
              <a:gd name="connsiteY6" fmla="*/ 1152431 h 1152431"/>
              <a:gd name="connsiteX7" fmla="*/ 336 w 2879310"/>
              <a:gd name="connsiteY7" fmla="*/ 960355 h 1152431"/>
              <a:gd name="connsiteX8" fmla="*/ 341529 w 2879310"/>
              <a:gd name="connsiteY8" fmla="*/ 944215 h 1152431"/>
              <a:gd name="connsiteX9" fmla="*/ 382474 w 2879310"/>
              <a:gd name="connsiteY9" fmla="*/ 396792 h 1152431"/>
              <a:gd name="connsiteX0" fmla="*/ 434586 w 2931422"/>
              <a:gd name="connsiteY0" fmla="*/ 396792 h 1152431"/>
              <a:gd name="connsiteX1" fmla="*/ 407289 w 2931422"/>
              <a:gd name="connsiteY1" fmla="*/ 138997 h 1152431"/>
              <a:gd name="connsiteX2" fmla="*/ 135342 w 2931422"/>
              <a:gd name="connsiteY2" fmla="*/ 0 h 1152431"/>
              <a:gd name="connsiteX3" fmla="*/ 2739346 w 2931422"/>
              <a:gd name="connsiteY3" fmla="*/ 0 h 1152431"/>
              <a:gd name="connsiteX4" fmla="*/ 2931422 w 2931422"/>
              <a:gd name="connsiteY4" fmla="*/ 192076 h 1152431"/>
              <a:gd name="connsiteX5" fmla="*/ 2931422 w 2931422"/>
              <a:gd name="connsiteY5" fmla="*/ 960355 h 1152431"/>
              <a:gd name="connsiteX6" fmla="*/ 2739346 w 2931422"/>
              <a:gd name="connsiteY6" fmla="*/ 1152431 h 1152431"/>
              <a:gd name="connsiteX7" fmla="*/ 271820 w 2931422"/>
              <a:gd name="connsiteY7" fmla="*/ 1152431 h 1152431"/>
              <a:gd name="connsiteX8" fmla="*/ 52448 w 2931422"/>
              <a:gd name="connsiteY8" fmla="*/ 960355 h 1152431"/>
              <a:gd name="connsiteX9" fmla="*/ 393641 w 2931422"/>
              <a:gd name="connsiteY9" fmla="*/ 944215 h 1152431"/>
              <a:gd name="connsiteX10" fmla="*/ 434586 w 2931422"/>
              <a:gd name="connsiteY10" fmla="*/ 396792 h 1152431"/>
              <a:gd name="connsiteX0" fmla="*/ 382475 w 2879311"/>
              <a:gd name="connsiteY0" fmla="*/ 410440 h 1166079"/>
              <a:gd name="connsiteX1" fmla="*/ 355178 w 2879311"/>
              <a:gd name="connsiteY1" fmla="*/ 152645 h 1166079"/>
              <a:gd name="connsiteX2" fmla="*/ 192413 w 2879311"/>
              <a:gd name="connsiteY2" fmla="*/ 0 h 1166079"/>
              <a:gd name="connsiteX3" fmla="*/ 2687235 w 2879311"/>
              <a:gd name="connsiteY3" fmla="*/ 13648 h 1166079"/>
              <a:gd name="connsiteX4" fmla="*/ 2879311 w 2879311"/>
              <a:gd name="connsiteY4" fmla="*/ 205724 h 1166079"/>
              <a:gd name="connsiteX5" fmla="*/ 2879311 w 2879311"/>
              <a:gd name="connsiteY5" fmla="*/ 974003 h 1166079"/>
              <a:gd name="connsiteX6" fmla="*/ 2687235 w 2879311"/>
              <a:gd name="connsiteY6" fmla="*/ 1166079 h 1166079"/>
              <a:gd name="connsiteX7" fmla="*/ 219709 w 2879311"/>
              <a:gd name="connsiteY7" fmla="*/ 1166079 h 1166079"/>
              <a:gd name="connsiteX8" fmla="*/ 337 w 2879311"/>
              <a:gd name="connsiteY8" fmla="*/ 974003 h 1166079"/>
              <a:gd name="connsiteX9" fmla="*/ 341530 w 2879311"/>
              <a:gd name="connsiteY9" fmla="*/ 957863 h 1166079"/>
              <a:gd name="connsiteX10" fmla="*/ 382475 w 2879311"/>
              <a:gd name="connsiteY10" fmla="*/ 410440 h 116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9311" h="1166079">
                <a:moveTo>
                  <a:pt x="382475" y="410440"/>
                </a:moveTo>
                <a:cubicBezTo>
                  <a:pt x="368827" y="287610"/>
                  <a:pt x="405052" y="218777"/>
                  <a:pt x="355178" y="152645"/>
                </a:cubicBezTo>
                <a:cubicBezTo>
                  <a:pt x="305304" y="86513"/>
                  <a:pt x="-212185" y="34539"/>
                  <a:pt x="192413" y="0"/>
                </a:cubicBezTo>
                <a:lnTo>
                  <a:pt x="2687235" y="13648"/>
                </a:lnTo>
                <a:cubicBezTo>
                  <a:pt x="2793316" y="13648"/>
                  <a:pt x="2879311" y="99643"/>
                  <a:pt x="2879311" y="205724"/>
                </a:cubicBezTo>
                <a:lnTo>
                  <a:pt x="2879311" y="974003"/>
                </a:lnTo>
                <a:cubicBezTo>
                  <a:pt x="2879311" y="1080084"/>
                  <a:pt x="2793316" y="1166079"/>
                  <a:pt x="2687235" y="1166079"/>
                </a:cubicBezTo>
                <a:lnTo>
                  <a:pt x="219709" y="1166079"/>
                </a:lnTo>
                <a:cubicBezTo>
                  <a:pt x="113628" y="1166079"/>
                  <a:pt x="337" y="1080084"/>
                  <a:pt x="337" y="974003"/>
                </a:cubicBezTo>
                <a:cubicBezTo>
                  <a:pt x="-11204" y="900632"/>
                  <a:pt x="277840" y="1051790"/>
                  <a:pt x="341530" y="957863"/>
                </a:cubicBezTo>
                <a:cubicBezTo>
                  <a:pt x="405220" y="863936"/>
                  <a:pt x="393680" y="529140"/>
                  <a:pt x="382475" y="410440"/>
                </a:cubicBezTo>
                <a:close/>
              </a:path>
            </a:pathLst>
          </a:custGeom>
          <a:solidFill>
            <a:srgbClr val="9C0F06"/>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sz="1400" b="1" dirty="0">
                <a:solidFill>
                  <a:schemeClr val="bg1"/>
                </a:solidFill>
                <a:effectLst>
                  <a:outerShdw blurRad="38100" dist="38100" dir="2700000" algn="tl">
                    <a:srgbClr val="000000">
                      <a:alpha val="43137"/>
                    </a:srgbClr>
                  </a:outerShdw>
                </a:effectLst>
                <a:latin typeface="Arial Narrow" panose="020B0606020202030204" pitchFamily="34" charset="0"/>
              </a:rPr>
              <a:t>Asegurar la transmisión de video desde su casa con una red de internet que garantice la fluidez y calidad en la conectividad.</a:t>
            </a:r>
          </a:p>
        </p:txBody>
      </p:sp>
      <p:sp>
        <p:nvSpPr>
          <p:cNvPr id="30" name="Rectángulo 29"/>
          <p:cNvSpPr/>
          <p:nvPr/>
        </p:nvSpPr>
        <p:spPr>
          <a:xfrm>
            <a:off x="7676308" y="4361701"/>
            <a:ext cx="944489" cy="2092881"/>
          </a:xfrm>
          <a:prstGeom prst="rect">
            <a:avLst/>
          </a:prstGeom>
          <a:noFill/>
          <a:ln>
            <a:no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s-ES" sz="13000" b="1" dirty="0">
                <a:ln w="28575">
                  <a:solidFill>
                    <a:schemeClr val="bg1"/>
                  </a:solidFill>
                </a:ln>
                <a:solidFill>
                  <a:srgbClr val="9C0F06"/>
                </a:solidFill>
                <a:effectLst>
                  <a:outerShdw blurRad="38100" dist="19050" dir="2700000" algn="tl" rotWithShape="0">
                    <a:schemeClr val="dk1">
                      <a:alpha val="40000"/>
                    </a:schemeClr>
                  </a:outerShdw>
                </a:effectLst>
                <a:latin typeface="Arial Narrow" panose="020B0606020202030204" pitchFamily="34" charset="0"/>
              </a:rPr>
              <a:t>1</a:t>
            </a:r>
          </a:p>
        </p:txBody>
      </p:sp>
      <p:sp>
        <p:nvSpPr>
          <p:cNvPr id="31" name="Rectángulo 30"/>
          <p:cNvSpPr/>
          <p:nvPr/>
        </p:nvSpPr>
        <p:spPr>
          <a:xfrm>
            <a:off x="8197024" y="4361700"/>
            <a:ext cx="944489" cy="2092881"/>
          </a:xfrm>
          <a:prstGeom prst="rect">
            <a:avLst/>
          </a:prstGeom>
          <a:noFill/>
          <a:ln>
            <a:no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s-ES" sz="13000" b="1" dirty="0">
                <a:ln w="28575">
                  <a:solidFill>
                    <a:schemeClr val="bg1"/>
                  </a:solidFill>
                </a:ln>
                <a:solidFill>
                  <a:srgbClr val="9C0F06"/>
                </a:solidFill>
                <a:effectLst>
                  <a:outerShdw blurRad="38100" dist="19050" dir="2700000" algn="tl" rotWithShape="0">
                    <a:schemeClr val="dk1">
                      <a:alpha val="40000"/>
                    </a:schemeClr>
                  </a:outerShdw>
                </a:effectLst>
                <a:latin typeface="Arial Narrow" panose="020B0606020202030204" pitchFamily="34" charset="0"/>
              </a:rPr>
              <a:t>0</a:t>
            </a:r>
          </a:p>
        </p:txBody>
      </p:sp>
    </p:spTree>
    <p:extLst>
      <p:ext uri="{BB962C8B-B14F-4D97-AF65-F5344CB8AC3E}">
        <p14:creationId xmlns:p14="http://schemas.microsoft.com/office/powerpoint/2010/main" val="156385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20" grpId="0"/>
      <p:bldP spid="21" grpId="0"/>
      <p:bldP spid="22" grpId="0"/>
      <p:bldP spid="23" grpId="0"/>
      <p:bldP spid="23" grpId="1"/>
      <p:bldP spid="25" grpId="0" animBg="1"/>
      <p:bldP spid="26" grpId="0"/>
      <p:bldP spid="27" grpId="0" animBg="1"/>
      <p:bldP spid="28" grpId="0"/>
      <p:bldP spid="29" grpId="0" animBg="1"/>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1258418" y="373921"/>
            <a:ext cx="10731636" cy="369332"/>
          </a:xfrm>
          <a:prstGeom prst="rect">
            <a:avLst/>
          </a:prstGeom>
          <a:noFill/>
        </p:spPr>
        <p:txBody>
          <a:bodyPr wrap="square" rtlCol="0">
            <a:spAutoFit/>
          </a:bodyPr>
          <a:lstStyle/>
          <a:p>
            <a:pPr algn="ctr"/>
            <a:r>
              <a:rPr lang="es-CO" b="1" dirty="0">
                <a:solidFill>
                  <a:srgbClr val="002060"/>
                </a:solidFill>
                <a:effectLst>
                  <a:outerShdw blurRad="38100" dist="38100" dir="2700000" algn="tl">
                    <a:srgbClr val="000000">
                      <a:alpha val="43137"/>
                    </a:srgbClr>
                  </a:outerShdw>
                </a:effectLst>
                <a:latin typeface="Arial" panose="020B0604020202020204" pitchFamily="34" charset="0"/>
                <a:ea typeface="Adobe Gothic Std B" panose="020B0800000000000000" pitchFamily="34" charset="-128"/>
                <a:cs typeface="Arial" panose="020B0604020202020204" pitchFamily="34" charset="0"/>
              </a:rPr>
              <a:t>RECOMENDACIONES ESPECIALES PARA ALGUNOS SATÉLITES</a:t>
            </a:r>
          </a:p>
        </p:txBody>
      </p:sp>
      <p:sp>
        <p:nvSpPr>
          <p:cNvPr id="4" name="Redondear rectángulo de esquina diagonal 3"/>
          <p:cNvSpPr/>
          <p:nvPr/>
        </p:nvSpPr>
        <p:spPr>
          <a:xfrm>
            <a:off x="904731" y="3065492"/>
            <a:ext cx="4024783" cy="367173"/>
          </a:xfrm>
          <a:prstGeom prst="round2DiagRect">
            <a:avLst/>
          </a:prstGeom>
          <a:solidFill>
            <a:srgbClr val="FFC324"/>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t>Fundación </a:t>
            </a:r>
            <a:r>
              <a:rPr lang="es-CO" b="1" dirty="0" err="1"/>
              <a:t>Probono</a:t>
            </a:r>
            <a:r>
              <a:rPr lang="es-CO" b="1" dirty="0"/>
              <a:t> Centro Mayor</a:t>
            </a:r>
            <a:endParaRPr lang="es-CO" dirty="0"/>
          </a:p>
        </p:txBody>
      </p:sp>
      <p:sp>
        <p:nvSpPr>
          <p:cNvPr id="5" name="Redondear rectángulo de esquina diagonal 4"/>
          <p:cNvSpPr/>
          <p:nvPr/>
        </p:nvSpPr>
        <p:spPr>
          <a:xfrm>
            <a:off x="904731" y="3638806"/>
            <a:ext cx="4024783" cy="367173"/>
          </a:xfrm>
          <a:prstGeom prst="round2DiagRect">
            <a:avLst/>
          </a:prstGeom>
          <a:solidFill>
            <a:srgbClr val="FFC324"/>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t>Fundación </a:t>
            </a:r>
            <a:r>
              <a:rPr lang="es-CO" b="1" dirty="0" err="1"/>
              <a:t>Probono</a:t>
            </a:r>
            <a:r>
              <a:rPr lang="es-CO" b="1" dirty="0"/>
              <a:t> Minuto de Dios</a:t>
            </a:r>
            <a:endParaRPr lang="es-CO" dirty="0"/>
          </a:p>
        </p:txBody>
      </p:sp>
      <p:sp>
        <p:nvSpPr>
          <p:cNvPr id="6" name="Redondear rectángulo de esquina diagonal 5"/>
          <p:cNvSpPr/>
          <p:nvPr/>
        </p:nvSpPr>
        <p:spPr>
          <a:xfrm>
            <a:off x="904730" y="4212120"/>
            <a:ext cx="4024783" cy="367173"/>
          </a:xfrm>
          <a:prstGeom prst="round2DiagRect">
            <a:avLst/>
          </a:prstGeom>
          <a:solidFill>
            <a:srgbClr val="FFC324"/>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t>Todas las notarias</a:t>
            </a:r>
            <a:endParaRPr lang="es-CO" dirty="0"/>
          </a:p>
        </p:txBody>
      </p:sp>
      <p:sp>
        <p:nvSpPr>
          <p:cNvPr id="7" name="Redondear rectángulo de esquina diagonal 6"/>
          <p:cNvSpPr/>
          <p:nvPr/>
        </p:nvSpPr>
        <p:spPr>
          <a:xfrm>
            <a:off x="904729" y="4785434"/>
            <a:ext cx="4024783" cy="367173"/>
          </a:xfrm>
          <a:prstGeom prst="round2DiagRect">
            <a:avLst/>
          </a:prstGeom>
          <a:solidFill>
            <a:srgbClr val="FFC324"/>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t>Juzgados laborales</a:t>
            </a:r>
            <a:endParaRPr lang="es-CO" dirty="0"/>
          </a:p>
        </p:txBody>
      </p:sp>
      <p:sp>
        <p:nvSpPr>
          <p:cNvPr id="8" name="Redondear rectángulo de esquina diagonal 7"/>
          <p:cNvSpPr/>
          <p:nvPr/>
        </p:nvSpPr>
        <p:spPr>
          <a:xfrm>
            <a:off x="904729" y="5358748"/>
            <a:ext cx="4024783" cy="367173"/>
          </a:xfrm>
          <a:prstGeom prst="round2DiagRect">
            <a:avLst/>
          </a:prstGeom>
          <a:solidFill>
            <a:srgbClr val="FFC324"/>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t>Juzgados civiles</a:t>
            </a:r>
            <a:endParaRPr lang="es-CO" dirty="0"/>
          </a:p>
        </p:txBody>
      </p:sp>
      <p:cxnSp>
        <p:nvCxnSpPr>
          <p:cNvPr id="9" name="Conector recto de flecha 8"/>
          <p:cNvCxnSpPr>
            <a:stCxn id="4" idx="0"/>
            <a:endCxn id="12" idx="2"/>
          </p:cNvCxnSpPr>
          <p:nvPr/>
        </p:nvCxnSpPr>
        <p:spPr>
          <a:xfrm>
            <a:off x="4929514" y="3249079"/>
            <a:ext cx="1486175" cy="119608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dondear rectángulo de esquina diagonal 11"/>
          <p:cNvSpPr/>
          <p:nvPr/>
        </p:nvSpPr>
        <p:spPr>
          <a:xfrm>
            <a:off x="6415689" y="3432665"/>
            <a:ext cx="4751908" cy="2024989"/>
          </a:xfrm>
          <a:prstGeom prst="round2DiagRect">
            <a:avLst>
              <a:gd name="adj1" fmla="val 0"/>
              <a:gd name="adj2" fmla="val 46624"/>
            </a:avLst>
          </a:prstGeom>
          <a:solidFill>
            <a:srgbClr val="00235D"/>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400" b="1" dirty="0">
                <a:solidFill>
                  <a:schemeClr val="bg1"/>
                </a:solidFill>
              </a:rPr>
              <a:t>Capacitación obligatoria previa al inicio del satélite</a:t>
            </a:r>
          </a:p>
          <a:p>
            <a:pPr algn="ctr"/>
            <a:r>
              <a:rPr lang="es-CO" sz="2400" b="1" dirty="0">
                <a:solidFill>
                  <a:schemeClr val="bg1"/>
                </a:solidFill>
              </a:rPr>
              <a:t>Acatar requerimientos específicos para cada uno de ellos</a:t>
            </a:r>
          </a:p>
        </p:txBody>
      </p:sp>
      <p:cxnSp>
        <p:nvCxnSpPr>
          <p:cNvPr id="14" name="Conector recto de flecha 13"/>
          <p:cNvCxnSpPr>
            <a:stCxn id="5" idx="0"/>
            <a:endCxn id="12" idx="2"/>
          </p:cNvCxnSpPr>
          <p:nvPr/>
        </p:nvCxnSpPr>
        <p:spPr>
          <a:xfrm>
            <a:off x="4929514" y="3822393"/>
            <a:ext cx="1486175" cy="62276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6" idx="0"/>
            <a:endCxn id="12" idx="2"/>
          </p:cNvCxnSpPr>
          <p:nvPr/>
        </p:nvCxnSpPr>
        <p:spPr>
          <a:xfrm>
            <a:off x="4929513" y="4395707"/>
            <a:ext cx="1486176" cy="4945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stCxn id="7" idx="0"/>
            <a:endCxn id="12" idx="2"/>
          </p:cNvCxnSpPr>
          <p:nvPr/>
        </p:nvCxnSpPr>
        <p:spPr>
          <a:xfrm flipV="1">
            <a:off x="4929512" y="4445160"/>
            <a:ext cx="1486177" cy="52386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8" idx="0"/>
            <a:endCxn id="12" idx="2"/>
          </p:cNvCxnSpPr>
          <p:nvPr/>
        </p:nvCxnSpPr>
        <p:spPr>
          <a:xfrm flipV="1">
            <a:off x="4929512" y="4445160"/>
            <a:ext cx="1486177" cy="109717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Pentágono 14"/>
          <p:cNvSpPr/>
          <p:nvPr/>
        </p:nvSpPr>
        <p:spPr>
          <a:xfrm>
            <a:off x="0" y="1420283"/>
            <a:ext cx="8646695" cy="784593"/>
          </a:xfrm>
          <a:prstGeom prst="homePlate">
            <a:avLst/>
          </a:prstGeom>
          <a:solidFill>
            <a:srgbClr val="9C0F06"/>
          </a:solidFill>
          <a:ln w="28575">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3200" b="1" dirty="0">
                <a:solidFill>
                  <a:schemeClr val="bg1"/>
                </a:solidFill>
                <a:latin typeface="Arial" panose="020B0604020202020204" pitchFamily="34" charset="0"/>
                <a:ea typeface="Adobe Gothic Std B" panose="020B0800000000000000" pitchFamily="34" charset="-128"/>
                <a:cs typeface="Arial" panose="020B0604020202020204" pitchFamily="34" charset="0"/>
              </a:rPr>
              <a:t>Observaciones sobre algunos satélites</a:t>
            </a:r>
          </a:p>
        </p:txBody>
      </p:sp>
      <p:pic>
        <p:nvPicPr>
          <p:cNvPr id="56" name="Imagen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9734" y="1177110"/>
            <a:ext cx="1587863" cy="1587863"/>
          </a:xfrm>
          <a:prstGeom prst="rect">
            <a:avLst/>
          </a:prstGeom>
        </p:spPr>
      </p:pic>
    </p:spTree>
    <p:extLst>
      <p:ext uri="{BB962C8B-B14F-4D97-AF65-F5344CB8AC3E}">
        <p14:creationId xmlns:p14="http://schemas.microsoft.com/office/powerpoint/2010/main" val="371845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dondear rectángulo de esquina diagonal 3"/>
          <p:cNvSpPr/>
          <p:nvPr/>
        </p:nvSpPr>
        <p:spPr>
          <a:xfrm>
            <a:off x="1999225" y="3117709"/>
            <a:ext cx="4024783" cy="452611"/>
          </a:xfrm>
          <a:prstGeom prst="round2DiagRect">
            <a:avLst/>
          </a:prstGeom>
          <a:solidFill>
            <a:srgbClr val="00235D"/>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400" b="1" dirty="0">
                <a:solidFill>
                  <a:schemeClr val="bg1"/>
                </a:solidFill>
              </a:rPr>
              <a:t>Juzgados laborales</a:t>
            </a:r>
            <a:endParaRPr lang="es-CO" sz="2400" dirty="0">
              <a:solidFill>
                <a:schemeClr val="bg1"/>
              </a:solidFill>
            </a:endParaRPr>
          </a:p>
        </p:txBody>
      </p:sp>
      <p:sp>
        <p:nvSpPr>
          <p:cNvPr id="5" name="Redondear rectángulo de esquina diagonal 4"/>
          <p:cNvSpPr/>
          <p:nvPr/>
        </p:nvSpPr>
        <p:spPr>
          <a:xfrm>
            <a:off x="6351520" y="3117710"/>
            <a:ext cx="4024783" cy="452610"/>
          </a:xfrm>
          <a:prstGeom prst="round2DiagRect">
            <a:avLst/>
          </a:prstGeom>
          <a:solidFill>
            <a:srgbClr val="00235D"/>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400" b="1" dirty="0">
                <a:solidFill>
                  <a:schemeClr val="bg1"/>
                </a:solidFill>
              </a:rPr>
              <a:t>Juzgados civiles</a:t>
            </a:r>
            <a:endParaRPr lang="es-CO" sz="2400" dirty="0">
              <a:solidFill>
                <a:schemeClr val="bg1"/>
              </a:solidFill>
            </a:endParaRPr>
          </a:p>
        </p:txBody>
      </p:sp>
      <p:sp>
        <p:nvSpPr>
          <p:cNvPr id="6" name="Redondear rectángulo de esquina diagonal 5"/>
          <p:cNvSpPr/>
          <p:nvPr/>
        </p:nvSpPr>
        <p:spPr>
          <a:xfrm>
            <a:off x="1805882" y="4579333"/>
            <a:ext cx="8737599" cy="1308119"/>
          </a:xfrm>
          <a:prstGeom prst="round2DiagRect">
            <a:avLst>
              <a:gd name="adj1" fmla="val 0"/>
              <a:gd name="adj2" fmla="val 46624"/>
            </a:avLst>
          </a:prstGeom>
          <a:solidFill>
            <a:srgbClr val="FFC324"/>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400" b="1" dirty="0"/>
              <a:t>Finalizado el tercer corte del semestre, se debe tener disponibilidad la siguiente semana para realizar la evaluación respectiva</a:t>
            </a:r>
          </a:p>
        </p:txBody>
      </p:sp>
      <p:cxnSp>
        <p:nvCxnSpPr>
          <p:cNvPr id="7" name="Conector recto de flecha 6"/>
          <p:cNvCxnSpPr>
            <a:stCxn id="4" idx="1"/>
            <a:endCxn id="6" idx="3"/>
          </p:cNvCxnSpPr>
          <p:nvPr/>
        </p:nvCxnSpPr>
        <p:spPr>
          <a:xfrm>
            <a:off x="4011617" y="3570320"/>
            <a:ext cx="2163065" cy="100901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a:stCxn id="5" idx="1"/>
            <a:endCxn id="6" idx="3"/>
          </p:cNvCxnSpPr>
          <p:nvPr/>
        </p:nvCxnSpPr>
        <p:spPr>
          <a:xfrm flipH="1">
            <a:off x="6174682" y="3570320"/>
            <a:ext cx="2189230" cy="100901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Pentágono 8"/>
          <p:cNvSpPr/>
          <p:nvPr/>
        </p:nvSpPr>
        <p:spPr>
          <a:xfrm>
            <a:off x="0" y="1420283"/>
            <a:ext cx="8646695" cy="784593"/>
          </a:xfrm>
          <a:prstGeom prst="homePlate">
            <a:avLst/>
          </a:prstGeom>
          <a:solidFill>
            <a:srgbClr val="9C0F06"/>
          </a:solidFill>
          <a:ln w="28575">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3200" b="1" dirty="0">
                <a:solidFill>
                  <a:schemeClr val="bg1"/>
                </a:solidFill>
                <a:latin typeface="Arial" panose="020B0604020202020204" pitchFamily="34" charset="0"/>
                <a:ea typeface="Adobe Gothic Std B" panose="020B0800000000000000" pitchFamily="34" charset="-128"/>
                <a:cs typeface="Arial" panose="020B0604020202020204" pitchFamily="34" charset="0"/>
              </a:rPr>
              <a:t>Observaciones sobre algunos satélites</a:t>
            </a:r>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1922" y="1185084"/>
            <a:ext cx="1579636" cy="1579636"/>
          </a:xfrm>
          <a:prstGeom prst="rect">
            <a:avLst/>
          </a:prstGeom>
        </p:spPr>
      </p:pic>
      <p:sp>
        <p:nvSpPr>
          <p:cNvPr id="17" name="CuadroTexto 16"/>
          <p:cNvSpPr txBox="1"/>
          <p:nvPr/>
        </p:nvSpPr>
        <p:spPr>
          <a:xfrm>
            <a:off x="1258418" y="373921"/>
            <a:ext cx="10731636" cy="369332"/>
          </a:xfrm>
          <a:prstGeom prst="rect">
            <a:avLst/>
          </a:prstGeom>
          <a:noFill/>
        </p:spPr>
        <p:txBody>
          <a:bodyPr wrap="square" rtlCol="0">
            <a:spAutoFit/>
          </a:bodyPr>
          <a:lstStyle/>
          <a:p>
            <a:pPr algn="ctr"/>
            <a:r>
              <a:rPr lang="es-CO" b="1" dirty="0">
                <a:solidFill>
                  <a:srgbClr val="002060"/>
                </a:solidFill>
                <a:effectLst>
                  <a:outerShdw blurRad="38100" dist="38100" dir="2700000" algn="tl">
                    <a:srgbClr val="000000">
                      <a:alpha val="43137"/>
                    </a:srgbClr>
                  </a:outerShdw>
                </a:effectLst>
                <a:latin typeface="Arial" panose="020B0604020202020204" pitchFamily="34" charset="0"/>
                <a:ea typeface="Adobe Gothic Std B" panose="020B0800000000000000" pitchFamily="34" charset="-128"/>
                <a:cs typeface="Arial" panose="020B0604020202020204" pitchFamily="34" charset="0"/>
              </a:rPr>
              <a:t>RECOMENDACIONES ESPECIALES PARA ALGUNOS SATÉLITES</a:t>
            </a:r>
          </a:p>
        </p:txBody>
      </p:sp>
    </p:spTree>
    <p:extLst>
      <p:ext uri="{BB962C8B-B14F-4D97-AF65-F5344CB8AC3E}">
        <p14:creationId xmlns:p14="http://schemas.microsoft.com/office/powerpoint/2010/main" val="357394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 name="CuadroTexto 18"/>
          <p:cNvSpPr txBox="1"/>
          <p:nvPr/>
        </p:nvSpPr>
        <p:spPr>
          <a:xfrm>
            <a:off x="-593557" y="1213568"/>
            <a:ext cx="10972800" cy="923330"/>
          </a:xfrm>
          <a:prstGeom prst="rect">
            <a:avLst/>
          </a:prstGeom>
          <a:noFill/>
        </p:spPr>
        <p:txBody>
          <a:bodyPr wrap="square" rtlCol="0">
            <a:spAutoFit/>
          </a:bodyPr>
          <a:lstStyle/>
          <a:p>
            <a:pPr algn="ctr"/>
            <a:r>
              <a:rPr lang="es-CO" sz="3200" b="1" dirty="0">
                <a:solidFill>
                  <a:srgbClr val="9C0F06"/>
                </a:solidFill>
                <a:effectLst>
                  <a:outerShdw blurRad="38100" dist="38100" dir="2700000" algn="tl">
                    <a:srgbClr val="000000">
                      <a:alpha val="43137"/>
                    </a:srgbClr>
                  </a:outerShdw>
                </a:effectLst>
                <a:latin typeface="Bahnschrift SemiLight" panose="020B0502040204020203" pitchFamily="34" charset="0"/>
                <a:ea typeface="Adobe Gothic Std B" panose="020B0800000000000000" pitchFamily="34" charset="-128"/>
              </a:rPr>
              <a:t>Requisitos</a:t>
            </a:r>
            <a:r>
              <a:rPr lang="es-CO" sz="3200" b="1" dirty="0">
                <a:solidFill>
                  <a:srgbClr val="FB0000"/>
                </a:solidFill>
                <a:effectLst>
                  <a:outerShdw blurRad="38100" dist="38100" dir="2700000" algn="tl">
                    <a:srgbClr val="000000">
                      <a:alpha val="43137"/>
                    </a:srgbClr>
                  </a:outerShdw>
                </a:effectLst>
                <a:latin typeface="Bahnschrift SemiLight" panose="020B0502040204020203" pitchFamily="34" charset="0"/>
                <a:ea typeface="Adobe Gothic Std B" panose="020B0800000000000000" pitchFamily="34" charset="-128"/>
              </a:rPr>
              <a:t> </a:t>
            </a:r>
            <a:r>
              <a:rPr lang="es-CO" sz="5400" b="1" dirty="0">
                <a:solidFill>
                  <a:srgbClr val="002060"/>
                </a:solidFill>
                <a:effectLst>
                  <a:outerShdw blurRad="38100" dist="38100" dir="2700000" algn="tl">
                    <a:srgbClr val="000000">
                      <a:alpha val="43137"/>
                    </a:srgbClr>
                  </a:outerShdw>
                </a:effectLst>
                <a:latin typeface="Bahnschrift SemiLight" panose="020B0502040204020203" pitchFamily="34" charset="0"/>
                <a:ea typeface="Adobe Gothic Std B" panose="020B0800000000000000" pitchFamily="34" charset="-128"/>
              </a:rPr>
              <a:t>Coordinador de Satélite</a:t>
            </a:r>
          </a:p>
        </p:txBody>
      </p:sp>
      <p:sp>
        <p:nvSpPr>
          <p:cNvPr id="21" name="Rectángulo redondeado 20"/>
          <p:cNvSpPr/>
          <p:nvPr/>
        </p:nvSpPr>
        <p:spPr>
          <a:xfrm>
            <a:off x="1802067" y="2797229"/>
            <a:ext cx="3780586" cy="1217757"/>
          </a:xfrm>
          <a:prstGeom prst="roundRect">
            <a:avLst/>
          </a:prstGeom>
          <a:solidFill>
            <a:srgbClr val="9C0F06"/>
          </a:solidFill>
          <a:ln>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sz="2000" b="1" u="sng" dirty="0">
                <a:ln w="0"/>
                <a:solidFill>
                  <a:schemeClr val="bg1"/>
                </a:solidFill>
                <a:effectLst>
                  <a:outerShdw blurRad="38100" dist="38100" dir="2700000" algn="tl">
                    <a:srgbClr val="000000">
                      <a:alpha val="43137"/>
                    </a:srgbClr>
                  </a:outerShdw>
                </a:effectLst>
                <a:latin typeface="Arial Narrow" panose="020B0606020202030204" pitchFamily="34" charset="0"/>
              </a:rPr>
              <a:t>P.G.A.: </a:t>
            </a:r>
            <a:r>
              <a:rPr lang="es-CO" sz="2000" b="1" dirty="0">
                <a:ln w="0"/>
                <a:solidFill>
                  <a:schemeClr val="bg1"/>
                </a:solidFill>
                <a:effectLst>
                  <a:outerShdw blurRad="38100" dist="38100" dir="2700000" algn="tl">
                    <a:srgbClr val="000000">
                      <a:alpha val="43137"/>
                    </a:srgbClr>
                  </a:outerShdw>
                </a:effectLst>
                <a:latin typeface="Arial Narrow" panose="020B0606020202030204" pitchFamily="34" charset="0"/>
              </a:rPr>
              <a:t>Igual </a:t>
            </a:r>
            <a:r>
              <a:rPr lang="es-CO" sz="2000" b="1" dirty="0" err="1">
                <a:ln w="0"/>
                <a:solidFill>
                  <a:schemeClr val="bg1"/>
                </a:solidFill>
                <a:effectLst>
                  <a:outerShdw blurRad="38100" dist="38100" dir="2700000" algn="tl">
                    <a:srgbClr val="000000">
                      <a:alpha val="43137"/>
                    </a:srgbClr>
                  </a:outerShdw>
                </a:effectLst>
                <a:latin typeface="Arial Narrow" panose="020B0606020202030204" pitchFamily="34" charset="0"/>
              </a:rPr>
              <a:t>ó</a:t>
            </a:r>
            <a:r>
              <a:rPr lang="es-CO" sz="2000" b="1" dirty="0">
                <a:ln w="0"/>
                <a:solidFill>
                  <a:schemeClr val="bg1"/>
                </a:solidFill>
                <a:effectLst>
                  <a:outerShdw blurRad="38100" dist="38100" dir="2700000" algn="tl">
                    <a:srgbClr val="000000">
                      <a:alpha val="43137"/>
                    </a:srgbClr>
                  </a:outerShdw>
                </a:effectLst>
                <a:latin typeface="Arial Narrow" panose="020B0606020202030204" pitchFamily="34" charset="0"/>
              </a:rPr>
              <a:t> superior a 4.0</a:t>
            </a:r>
          </a:p>
          <a:p>
            <a:pPr lvl="1" algn="ctr"/>
            <a:r>
              <a:rPr lang="es-CO" sz="2000" b="1" u="sng" dirty="0">
                <a:ln w="0"/>
                <a:solidFill>
                  <a:schemeClr val="bg1"/>
                </a:solidFill>
                <a:effectLst>
                  <a:outerShdw blurRad="38100" dist="38100" dir="2700000" algn="tl">
                    <a:srgbClr val="000000">
                      <a:alpha val="43137"/>
                    </a:srgbClr>
                  </a:outerShdw>
                </a:effectLst>
                <a:latin typeface="Arial Narrow" panose="020B0606020202030204" pitchFamily="34" charset="0"/>
              </a:rPr>
              <a:t>Promedio Consultorio Jurídico:</a:t>
            </a:r>
            <a:r>
              <a:rPr lang="es-CO" sz="2000" b="1" dirty="0">
                <a:ln w="0"/>
                <a:solidFill>
                  <a:schemeClr val="bg1"/>
                </a:solidFill>
                <a:effectLst>
                  <a:outerShdw blurRad="38100" dist="38100" dir="2700000" algn="tl">
                    <a:srgbClr val="000000">
                      <a:alpha val="43137"/>
                    </a:srgbClr>
                  </a:outerShdw>
                </a:effectLst>
                <a:latin typeface="Arial Narrow" panose="020B0606020202030204" pitchFamily="34" charset="0"/>
              </a:rPr>
              <a:t> 4.3</a:t>
            </a:r>
          </a:p>
        </p:txBody>
      </p:sp>
      <p:sp>
        <p:nvSpPr>
          <p:cNvPr id="22" name="Rectángulo 21"/>
          <p:cNvSpPr/>
          <p:nvPr/>
        </p:nvSpPr>
        <p:spPr>
          <a:xfrm>
            <a:off x="1098553" y="2427642"/>
            <a:ext cx="1297150" cy="2092881"/>
          </a:xfrm>
          <a:prstGeom prst="rect">
            <a:avLst/>
          </a:prstGeom>
          <a:noFill/>
          <a:ln>
            <a:no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s-ES" sz="13000" b="1" dirty="0">
                <a:ln w="28575">
                  <a:solidFill>
                    <a:schemeClr val="bg1"/>
                  </a:solidFill>
                </a:ln>
                <a:solidFill>
                  <a:srgbClr val="9C0F06"/>
                </a:solidFill>
                <a:effectLst>
                  <a:outerShdw blurRad="38100" dist="19050" dir="2700000" algn="tl" rotWithShape="0">
                    <a:schemeClr val="dk1">
                      <a:alpha val="40000"/>
                    </a:schemeClr>
                  </a:outerShdw>
                </a:effectLst>
                <a:latin typeface="Arial Black" panose="020B0A04020102020204" pitchFamily="34" charset="0"/>
              </a:rPr>
              <a:t>1</a:t>
            </a:r>
          </a:p>
        </p:txBody>
      </p:sp>
      <p:sp>
        <p:nvSpPr>
          <p:cNvPr id="24" name="Redondear rectángulo de esquina diagonal 15"/>
          <p:cNvSpPr/>
          <p:nvPr/>
        </p:nvSpPr>
        <p:spPr>
          <a:xfrm>
            <a:off x="7357641" y="2797229"/>
            <a:ext cx="3470780" cy="1187355"/>
          </a:xfrm>
          <a:custGeom>
            <a:avLst/>
            <a:gdLst>
              <a:gd name="connsiteX0" fmla="*/ 0 w 2860007"/>
              <a:gd name="connsiteY0" fmla="*/ 203844 h 1223038"/>
              <a:gd name="connsiteX1" fmla="*/ 203844 w 2860007"/>
              <a:gd name="connsiteY1" fmla="*/ 0 h 1223038"/>
              <a:gd name="connsiteX2" fmla="*/ 2656163 w 2860007"/>
              <a:gd name="connsiteY2" fmla="*/ 0 h 1223038"/>
              <a:gd name="connsiteX3" fmla="*/ 2860007 w 2860007"/>
              <a:gd name="connsiteY3" fmla="*/ 203844 h 1223038"/>
              <a:gd name="connsiteX4" fmla="*/ 2860007 w 2860007"/>
              <a:gd name="connsiteY4" fmla="*/ 1019194 h 1223038"/>
              <a:gd name="connsiteX5" fmla="*/ 2656163 w 2860007"/>
              <a:gd name="connsiteY5" fmla="*/ 1223038 h 1223038"/>
              <a:gd name="connsiteX6" fmla="*/ 203844 w 2860007"/>
              <a:gd name="connsiteY6" fmla="*/ 1223038 h 1223038"/>
              <a:gd name="connsiteX7" fmla="*/ 0 w 2860007"/>
              <a:gd name="connsiteY7" fmla="*/ 1019194 h 1223038"/>
              <a:gd name="connsiteX8" fmla="*/ 0 w 2860007"/>
              <a:gd name="connsiteY8" fmla="*/ 203844 h 1223038"/>
              <a:gd name="connsiteX0" fmla="*/ 313898 w 2860007"/>
              <a:gd name="connsiteY0" fmla="*/ 422208 h 1223038"/>
              <a:gd name="connsiteX1" fmla="*/ 203844 w 2860007"/>
              <a:gd name="connsiteY1" fmla="*/ 0 h 1223038"/>
              <a:gd name="connsiteX2" fmla="*/ 2656163 w 2860007"/>
              <a:gd name="connsiteY2" fmla="*/ 0 h 1223038"/>
              <a:gd name="connsiteX3" fmla="*/ 2860007 w 2860007"/>
              <a:gd name="connsiteY3" fmla="*/ 203844 h 1223038"/>
              <a:gd name="connsiteX4" fmla="*/ 2860007 w 2860007"/>
              <a:gd name="connsiteY4" fmla="*/ 1019194 h 1223038"/>
              <a:gd name="connsiteX5" fmla="*/ 2656163 w 2860007"/>
              <a:gd name="connsiteY5" fmla="*/ 1223038 h 1223038"/>
              <a:gd name="connsiteX6" fmla="*/ 203844 w 2860007"/>
              <a:gd name="connsiteY6" fmla="*/ 1223038 h 1223038"/>
              <a:gd name="connsiteX7" fmla="*/ 0 w 2860007"/>
              <a:gd name="connsiteY7" fmla="*/ 1019194 h 1223038"/>
              <a:gd name="connsiteX8" fmla="*/ 313898 w 2860007"/>
              <a:gd name="connsiteY8" fmla="*/ 422208 h 122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0007" h="1223038">
                <a:moveTo>
                  <a:pt x="313898" y="422208"/>
                </a:moveTo>
                <a:cubicBezTo>
                  <a:pt x="313898" y="309628"/>
                  <a:pt x="91264" y="0"/>
                  <a:pt x="203844" y="0"/>
                </a:cubicBezTo>
                <a:lnTo>
                  <a:pt x="2656163" y="0"/>
                </a:lnTo>
                <a:cubicBezTo>
                  <a:pt x="2768743" y="0"/>
                  <a:pt x="2860007" y="91264"/>
                  <a:pt x="2860007" y="203844"/>
                </a:cubicBezTo>
                <a:lnTo>
                  <a:pt x="2860007" y="1019194"/>
                </a:lnTo>
                <a:cubicBezTo>
                  <a:pt x="2860007" y="1131774"/>
                  <a:pt x="2768743" y="1223038"/>
                  <a:pt x="2656163" y="1223038"/>
                </a:cubicBezTo>
                <a:lnTo>
                  <a:pt x="203844" y="1223038"/>
                </a:lnTo>
                <a:cubicBezTo>
                  <a:pt x="91264" y="1223038"/>
                  <a:pt x="0" y="1131774"/>
                  <a:pt x="0" y="1019194"/>
                </a:cubicBezTo>
                <a:cubicBezTo>
                  <a:pt x="0" y="747411"/>
                  <a:pt x="313898" y="693991"/>
                  <a:pt x="313898" y="422208"/>
                </a:cubicBezTo>
                <a:close/>
              </a:path>
            </a:pathLst>
          </a:custGeom>
          <a:solidFill>
            <a:srgbClr val="00235D"/>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No haber sido </a:t>
            </a:r>
          </a:p>
          <a:p>
            <a:pPr lvl="1"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Sancionado</a:t>
            </a:r>
          </a:p>
          <a:p>
            <a:pPr lvl="1"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 disciplinariamente</a:t>
            </a:r>
          </a:p>
        </p:txBody>
      </p:sp>
      <p:sp>
        <p:nvSpPr>
          <p:cNvPr id="25" name="Rectángulo 24"/>
          <p:cNvSpPr/>
          <p:nvPr/>
        </p:nvSpPr>
        <p:spPr>
          <a:xfrm>
            <a:off x="6953933" y="2394577"/>
            <a:ext cx="1242622" cy="209288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13000" b="1" dirty="0">
                <a:ln w="28575">
                  <a:solidFill>
                    <a:schemeClr val="bg1"/>
                  </a:solidFill>
                </a:ln>
                <a:solidFill>
                  <a:srgbClr val="00235D"/>
                </a:solidFill>
                <a:effectLst>
                  <a:outerShdw blurRad="38100" dist="19050" dir="2700000" algn="tl" rotWithShape="0">
                    <a:schemeClr val="dk1">
                      <a:alpha val="40000"/>
                    </a:schemeClr>
                  </a:outerShdw>
                </a:effectLst>
                <a:latin typeface="Arial Black" panose="020B0A04020102020204" pitchFamily="34" charset="0"/>
              </a:rPr>
              <a:t>2</a:t>
            </a:r>
          </a:p>
        </p:txBody>
      </p:sp>
      <p:sp>
        <p:nvSpPr>
          <p:cNvPr id="27" name="Rectángulo redondeado 12"/>
          <p:cNvSpPr/>
          <p:nvPr/>
        </p:nvSpPr>
        <p:spPr>
          <a:xfrm>
            <a:off x="1579259" y="4811294"/>
            <a:ext cx="4003393" cy="1216673"/>
          </a:xfrm>
          <a:custGeom>
            <a:avLst/>
            <a:gdLst>
              <a:gd name="connsiteX0" fmla="*/ 0 w 2836326"/>
              <a:gd name="connsiteY0" fmla="*/ 197896 h 1187355"/>
              <a:gd name="connsiteX1" fmla="*/ 197896 w 2836326"/>
              <a:gd name="connsiteY1" fmla="*/ 0 h 1187355"/>
              <a:gd name="connsiteX2" fmla="*/ 2638430 w 2836326"/>
              <a:gd name="connsiteY2" fmla="*/ 0 h 1187355"/>
              <a:gd name="connsiteX3" fmla="*/ 2836326 w 2836326"/>
              <a:gd name="connsiteY3" fmla="*/ 197896 h 1187355"/>
              <a:gd name="connsiteX4" fmla="*/ 2836326 w 2836326"/>
              <a:gd name="connsiteY4" fmla="*/ 989459 h 1187355"/>
              <a:gd name="connsiteX5" fmla="*/ 2638430 w 2836326"/>
              <a:gd name="connsiteY5" fmla="*/ 1187355 h 1187355"/>
              <a:gd name="connsiteX6" fmla="*/ 197896 w 2836326"/>
              <a:gd name="connsiteY6" fmla="*/ 1187355 h 1187355"/>
              <a:gd name="connsiteX7" fmla="*/ 0 w 2836326"/>
              <a:gd name="connsiteY7" fmla="*/ 989459 h 1187355"/>
              <a:gd name="connsiteX8" fmla="*/ 0 w 2836326"/>
              <a:gd name="connsiteY8" fmla="*/ 197896 h 1187355"/>
              <a:gd name="connsiteX0" fmla="*/ 641445 w 2836326"/>
              <a:gd name="connsiteY0" fmla="*/ 266134 h 1187355"/>
              <a:gd name="connsiteX1" fmla="*/ 197896 w 2836326"/>
              <a:gd name="connsiteY1" fmla="*/ 0 h 1187355"/>
              <a:gd name="connsiteX2" fmla="*/ 2638430 w 2836326"/>
              <a:gd name="connsiteY2" fmla="*/ 0 h 1187355"/>
              <a:gd name="connsiteX3" fmla="*/ 2836326 w 2836326"/>
              <a:gd name="connsiteY3" fmla="*/ 197896 h 1187355"/>
              <a:gd name="connsiteX4" fmla="*/ 2836326 w 2836326"/>
              <a:gd name="connsiteY4" fmla="*/ 989459 h 1187355"/>
              <a:gd name="connsiteX5" fmla="*/ 2638430 w 2836326"/>
              <a:gd name="connsiteY5" fmla="*/ 1187355 h 1187355"/>
              <a:gd name="connsiteX6" fmla="*/ 197896 w 2836326"/>
              <a:gd name="connsiteY6" fmla="*/ 1187355 h 1187355"/>
              <a:gd name="connsiteX7" fmla="*/ 0 w 2836326"/>
              <a:gd name="connsiteY7" fmla="*/ 989459 h 1187355"/>
              <a:gd name="connsiteX8" fmla="*/ 641445 w 2836326"/>
              <a:gd name="connsiteY8" fmla="*/ 266134 h 1187355"/>
              <a:gd name="connsiteX0" fmla="*/ 457855 w 2652736"/>
              <a:gd name="connsiteY0" fmla="*/ 266134 h 1187355"/>
              <a:gd name="connsiteX1" fmla="*/ 14306 w 2652736"/>
              <a:gd name="connsiteY1" fmla="*/ 0 h 1187355"/>
              <a:gd name="connsiteX2" fmla="*/ 2454840 w 2652736"/>
              <a:gd name="connsiteY2" fmla="*/ 0 h 1187355"/>
              <a:gd name="connsiteX3" fmla="*/ 2652736 w 2652736"/>
              <a:gd name="connsiteY3" fmla="*/ 197896 h 1187355"/>
              <a:gd name="connsiteX4" fmla="*/ 2652736 w 2652736"/>
              <a:gd name="connsiteY4" fmla="*/ 989459 h 1187355"/>
              <a:gd name="connsiteX5" fmla="*/ 2454840 w 2652736"/>
              <a:gd name="connsiteY5" fmla="*/ 1187355 h 1187355"/>
              <a:gd name="connsiteX6" fmla="*/ 14306 w 2652736"/>
              <a:gd name="connsiteY6" fmla="*/ 1187355 h 1187355"/>
              <a:gd name="connsiteX7" fmla="*/ 485150 w 2652736"/>
              <a:gd name="connsiteY7" fmla="*/ 907572 h 1187355"/>
              <a:gd name="connsiteX8" fmla="*/ 457855 w 2652736"/>
              <a:gd name="connsiteY8" fmla="*/ 266134 h 1187355"/>
              <a:gd name="connsiteX0" fmla="*/ 457855 w 2652736"/>
              <a:gd name="connsiteY0" fmla="*/ 266134 h 1200824"/>
              <a:gd name="connsiteX1" fmla="*/ 14306 w 2652736"/>
              <a:gd name="connsiteY1" fmla="*/ 0 h 1200824"/>
              <a:gd name="connsiteX2" fmla="*/ 2454840 w 2652736"/>
              <a:gd name="connsiteY2" fmla="*/ 0 h 1200824"/>
              <a:gd name="connsiteX3" fmla="*/ 2652736 w 2652736"/>
              <a:gd name="connsiteY3" fmla="*/ 197896 h 1200824"/>
              <a:gd name="connsiteX4" fmla="*/ 2652736 w 2652736"/>
              <a:gd name="connsiteY4" fmla="*/ 989459 h 1200824"/>
              <a:gd name="connsiteX5" fmla="*/ 2454840 w 2652736"/>
              <a:gd name="connsiteY5" fmla="*/ 1187355 h 1200824"/>
              <a:gd name="connsiteX6" fmla="*/ 299127 w 2652736"/>
              <a:gd name="connsiteY6" fmla="*/ 1200824 h 1200824"/>
              <a:gd name="connsiteX7" fmla="*/ 485150 w 2652736"/>
              <a:gd name="connsiteY7" fmla="*/ 907572 h 1200824"/>
              <a:gd name="connsiteX8" fmla="*/ 457855 w 2652736"/>
              <a:gd name="connsiteY8" fmla="*/ 266134 h 120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2736" h="1200824">
                <a:moveTo>
                  <a:pt x="457855" y="266134"/>
                </a:moveTo>
                <a:cubicBezTo>
                  <a:pt x="457855" y="156839"/>
                  <a:pt x="-94989" y="0"/>
                  <a:pt x="14306" y="0"/>
                </a:cubicBezTo>
                <a:lnTo>
                  <a:pt x="2454840" y="0"/>
                </a:lnTo>
                <a:cubicBezTo>
                  <a:pt x="2564135" y="0"/>
                  <a:pt x="2652736" y="88601"/>
                  <a:pt x="2652736" y="197896"/>
                </a:cubicBezTo>
                <a:lnTo>
                  <a:pt x="2652736" y="989459"/>
                </a:lnTo>
                <a:cubicBezTo>
                  <a:pt x="2652736" y="1098754"/>
                  <a:pt x="2564135" y="1187355"/>
                  <a:pt x="2454840" y="1187355"/>
                </a:cubicBezTo>
                <a:lnTo>
                  <a:pt x="299127" y="1200824"/>
                </a:lnTo>
                <a:cubicBezTo>
                  <a:pt x="189832" y="1200824"/>
                  <a:pt x="485150" y="1016867"/>
                  <a:pt x="485150" y="907572"/>
                </a:cubicBezTo>
                <a:cubicBezTo>
                  <a:pt x="485150" y="643718"/>
                  <a:pt x="457855" y="529988"/>
                  <a:pt x="457855" y="266134"/>
                </a:cubicBezTo>
                <a:close/>
              </a:path>
            </a:pathLst>
          </a:custGeom>
          <a:solidFill>
            <a:srgbClr val="00235D"/>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804863" lvl="2"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Tener disposición de tiempo, </a:t>
            </a:r>
          </a:p>
          <a:p>
            <a:pPr marL="804863" lvl="2"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*El turno se realiza </a:t>
            </a:r>
          </a:p>
          <a:p>
            <a:pPr marL="804863" lvl="2"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cada ocho días</a:t>
            </a:r>
          </a:p>
        </p:txBody>
      </p:sp>
      <p:sp>
        <p:nvSpPr>
          <p:cNvPr id="28" name="Rectángulo 27"/>
          <p:cNvSpPr/>
          <p:nvPr/>
        </p:nvSpPr>
        <p:spPr>
          <a:xfrm>
            <a:off x="1157794" y="4397266"/>
            <a:ext cx="1668268" cy="209288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13000" b="1" dirty="0">
                <a:ln w="28575">
                  <a:solidFill>
                    <a:schemeClr val="bg1"/>
                  </a:solidFill>
                </a:ln>
                <a:solidFill>
                  <a:srgbClr val="00235D"/>
                </a:solidFill>
                <a:effectLst>
                  <a:outerShdw blurRad="38100" dist="19050" dir="2700000" algn="tl" rotWithShape="0">
                    <a:schemeClr val="dk1">
                      <a:alpha val="40000"/>
                    </a:schemeClr>
                  </a:outerShdw>
                </a:effectLst>
                <a:latin typeface="Arial Black" panose="020B0A04020102020204" pitchFamily="34" charset="0"/>
              </a:rPr>
              <a:t>3</a:t>
            </a:r>
          </a:p>
        </p:txBody>
      </p:sp>
      <p:sp>
        <p:nvSpPr>
          <p:cNvPr id="29" name="Rectángulo redondeado 28"/>
          <p:cNvSpPr/>
          <p:nvPr/>
        </p:nvSpPr>
        <p:spPr>
          <a:xfrm>
            <a:off x="7804362" y="4770734"/>
            <a:ext cx="2922313" cy="1190708"/>
          </a:xfrm>
          <a:prstGeom prst="roundRect">
            <a:avLst/>
          </a:prstGeom>
          <a:solidFill>
            <a:srgbClr val="9C0F06"/>
          </a:solidFill>
          <a:ln>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Solo para estudiantes </a:t>
            </a:r>
          </a:p>
          <a:p>
            <a:pPr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de  Consultorio </a:t>
            </a:r>
          </a:p>
          <a:p>
            <a:pPr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Jurídico IV</a:t>
            </a:r>
          </a:p>
        </p:txBody>
      </p:sp>
      <p:sp>
        <p:nvSpPr>
          <p:cNvPr id="30" name="Rectángulo 29"/>
          <p:cNvSpPr/>
          <p:nvPr/>
        </p:nvSpPr>
        <p:spPr>
          <a:xfrm>
            <a:off x="6953933" y="4372925"/>
            <a:ext cx="1297150" cy="2092881"/>
          </a:xfrm>
          <a:prstGeom prst="rect">
            <a:avLst/>
          </a:prstGeom>
          <a:noFill/>
          <a:ln>
            <a:no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s-ES" sz="13000" b="1" dirty="0">
                <a:ln w="28575">
                  <a:solidFill>
                    <a:schemeClr val="bg1"/>
                  </a:solidFill>
                </a:ln>
                <a:solidFill>
                  <a:srgbClr val="9C0F06"/>
                </a:solidFill>
                <a:effectLst>
                  <a:outerShdw blurRad="38100" dist="19050" dir="2700000" algn="tl" rotWithShape="0">
                    <a:schemeClr val="dk1">
                      <a:alpha val="40000"/>
                    </a:schemeClr>
                  </a:outerShdw>
                </a:effectLst>
                <a:latin typeface="Arial Black" panose="020B0A04020102020204" pitchFamily="34" charset="0"/>
              </a:rPr>
              <a:t>4</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593" y="994445"/>
            <a:ext cx="1559152" cy="1559152"/>
          </a:xfrm>
          <a:prstGeom prst="rect">
            <a:avLst/>
          </a:prstGeom>
        </p:spPr>
      </p:pic>
      <p:sp>
        <p:nvSpPr>
          <p:cNvPr id="31" name="CuadroTexto 30"/>
          <p:cNvSpPr txBox="1"/>
          <p:nvPr/>
        </p:nvSpPr>
        <p:spPr>
          <a:xfrm>
            <a:off x="1258418" y="373921"/>
            <a:ext cx="10731636" cy="369332"/>
          </a:xfrm>
          <a:prstGeom prst="rect">
            <a:avLst/>
          </a:prstGeom>
          <a:noFill/>
        </p:spPr>
        <p:txBody>
          <a:bodyPr wrap="square" rtlCol="0">
            <a:spAutoFit/>
          </a:bodyPr>
          <a:lstStyle/>
          <a:p>
            <a:pPr algn="ctr"/>
            <a:r>
              <a:rPr lang="es-CO" b="1" dirty="0">
                <a:solidFill>
                  <a:srgbClr val="002060"/>
                </a:solidFill>
                <a:effectLst>
                  <a:outerShdw blurRad="38100" dist="38100" dir="2700000" algn="tl">
                    <a:srgbClr val="000000">
                      <a:alpha val="43137"/>
                    </a:srgbClr>
                  </a:outerShdw>
                </a:effectLst>
                <a:latin typeface="Arial" panose="020B0604020202020204" pitchFamily="34" charset="0"/>
                <a:ea typeface="Adobe Gothic Std B" panose="020B0800000000000000" pitchFamily="34" charset="-128"/>
                <a:cs typeface="Arial" panose="020B0604020202020204" pitchFamily="34" charset="0"/>
              </a:rPr>
              <a:t>RECOMENDACIONES ESPECIALES PARA ALGUNOS SATÉLITES</a:t>
            </a:r>
          </a:p>
        </p:txBody>
      </p:sp>
    </p:spTree>
    <p:extLst>
      <p:ext uri="{BB962C8B-B14F-4D97-AF65-F5344CB8AC3E}">
        <p14:creationId xmlns:p14="http://schemas.microsoft.com/office/powerpoint/2010/main" val="304459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1" grpId="0" animBg="1"/>
      <p:bldP spid="22" grpId="0"/>
      <p:bldP spid="24" grpId="0" animBg="1"/>
      <p:bldP spid="25" grpId="0"/>
      <p:bldP spid="27" grpId="0" animBg="1"/>
      <p:bldP spid="28" grpId="0"/>
      <p:bldP spid="29"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p:cNvSpPr txBox="1"/>
          <p:nvPr/>
        </p:nvSpPr>
        <p:spPr>
          <a:xfrm>
            <a:off x="6914783" y="3355319"/>
            <a:ext cx="4910849" cy="830997"/>
          </a:xfrm>
          <a:prstGeom prst="rect">
            <a:avLst/>
          </a:prstGeom>
          <a:noFill/>
        </p:spPr>
        <p:txBody>
          <a:bodyPr wrap="square" rtlCol="0">
            <a:spAutoFit/>
          </a:bodyPr>
          <a:lstStyle/>
          <a:p>
            <a:pPr algn="ctr"/>
            <a:r>
              <a:rPr lang="es-CO" sz="2400" dirty="0">
                <a:ln w="0"/>
                <a:solidFill>
                  <a:srgbClr val="002060"/>
                </a:solidFill>
                <a:effectLst>
                  <a:outerShdw blurRad="38100" dist="19050" dir="2700000" algn="tl" rotWithShape="0">
                    <a:schemeClr val="dk1">
                      <a:alpha val="40000"/>
                    </a:schemeClr>
                  </a:outerShdw>
                </a:effectLst>
                <a:latin typeface="Adobe Caslon Pro Bold" panose="0205070206050A020403" pitchFamily="18" charset="0"/>
                <a:ea typeface="Gadugi" panose="020B0502040204020203" pitchFamily="34" charset="0"/>
              </a:rPr>
              <a:t>CONSULTORIO</a:t>
            </a:r>
            <a:r>
              <a:rPr lang="es-CO" sz="2400" dirty="0">
                <a:solidFill>
                  <a:srgbClr val="002060"/>
                </a:solidFill>
                <a:latin typeface="Adobe Caslon Pro Bold" panose="0205070206050A020403" pitchFamily="18" charset="0"/>
                <a:ea typeface="Gadugi" panose="020B0502040204020203" pitchFamily="34" charset="0"/>
              </a:rPr>
              <a:t> JURÍDICO</a:t>
            </a:r>
          </a:p>
          <a:p>
            <a:pPr algn="ctr"/>
            <a:r>
              <a:rPr lang="es-CO" sz="2400" dirty="0">
                <a:solidFill>
                  <a:srgbClr val="002060"/>
                </a:solidFill>
                <a:latin typeface="Adobe Caslon Pro Bold" panose="0205070206050A020403" pitchFamily="18" charset="0"/>
                <a:ea typeface="Gadugi" panose="020B0502040204020203" pitchFamily="34" charset="0"/>
              </a:rPr>
              <a:t>UMNG </a:t>
            </a:r>
          </a:p>
        </p:txBody>
      </p:sp>
      <p:sp>
        <p:nvSpPr>
          <p:cNvPr id="4" name="CuadroTexto 3"/>
          <p:cNvSpPr txBox="1"/>
          <p:nvPr/>
        </p:nvSpPr>
        <p:spPr>
          <a:xfrm>
            <a:off x="8422577" y="4115905"/>
            <a:ext cx="1959428" cy="461665"/>
          </a:xfrm>
          <a:prstGeom prst="rect">
            <a:avLst/>
          </a:prstGeom>
          <a:noFill/>
        </p:spPr>
        <p:txBody>
          <a:bodyPr wrap="square" rtlCol="0">
            <a:spAutoFit/>
          </a:bodyPr>
          <a:lstStyle/>
          <a:p>
            <a:pPr algn="ctr"/>
            <a:r>
              <a:rPr lang="es-CO" sz="2400" dirty="0">
                <a:solidFill>
                  <a:srgbClr val="002060"/>
                </a:solidFill>
                <a:latin typeface="Adobe Caslon Pro Bold" panose="0205070206050A020403" pitchFamily="18" charset="0"/>
                <a:ea typeface="Gadugi" panose="020B0502040204020203" pitchFamily="34" charset="0"/>
              </a:rPr>
              <a:t>2021</a:t>
            </a:r>
          </a:p>
        </p:txBody>
      </p:sp>
      <p:sp>
        <p:nvSpPr>
          <p:cNvPr id="5" name="CuadroTexto 4"/>
          <p:cNvSpPr txBox="1"/>
          <p:nvPr/>
        </p:nvSpPr>
        <p:spPr>
          <a:xfrm>
            <a:off x="6074864" y="859856"/>
            <a:ext cx="5750768" cy="1754326"/>
          </a:xfrm>
          <a:prstGeom prst="rect">
            <a:avLst/>
          </a:prstGeom>
          <a:noFill/>
        </p:spPr>
        <p:txBody>
          <a:bodyPr wrap="square" rtlCol="0">
            <a:spAutoFit/>
          </a:bodyPr>
          <a:lstStyle/>
          <a:p>
            <a:pPr algn="ctr"/>
            <a:r>
              <a:rPr lang="es-CO" sz="3600" b="1" dirty="0">
                <a:ln w="0"/>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rPr>
              <a:t>GRACIAS POR ATENDER</a:t>
            </a:r>
          </a:p>
          <a:p>
            <a:pPr algn="ctr"/>
            <a:r>
              <a:rPr lang="es-CO" sz="3600" b="1" dirty="0">
                <a:ln w="0"/>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rPr>
              <a:t>ESTAS RECOMENDACIONES</a:t>
            </a:r>
          </a:p>
        </p:txBody>
      </p:sp>
      <p:sp>
        <p:nvSpPr>
          <p:cNvPr id="6" name="CuadroTexto 5"/>
          <p:cNvSpPr txBox="1"/>
          <p:nvPr/>
        </p:nvSpPr>
        <p:spPr>
          <a:xfrm>
            <a:off x="8422577" y="4696620"/>
            <a:ext cx="1959428" cy="461665"/>
          </a:xfrm>
          <a:prstGeom prst="rect">
            <a:avLst/>
          </a:prstGeom>
          <a:noFill/>
        </p:spPr>
        <p:txBody>
          <a:bodyPr wrap="square" rtlCol="0">
            <a:spAutoFit/>
          </a:bodyPr>
          <a:lstStyle/>
          <a:p>
            <a:pPr algn="ctr"/>
            <a:r>
              <a:rPr lang="es-CO" sz="2400" dirty="0">
                <a:solidFill>
                  <a:srgbClr val="002060"/>
                </a:solidFill>
                <a:latin typeface="Adobe Caslon Pro Bold" panose="0205070206050A020403" pitchFamily="18" charset="0"/>
                <a:ea typeface="Gadugi" panose="020B0502040204020203" pitchFamily="34" charset="0"/>
              </a:rPr>
              <a:t>#</a:t>
            </a:r>
            <a:r>
              <a:rPr lang="es-CO" sz="2400" dirty="0" err="1">
                <a:solidFill>
                  <a:srgbClr val="002060"/>
                </a:solidFill>
                <a:latin typeface="Adobe Caslon Pro Bold" panose="0205070206050A020403" pitchFamily="18" charset="0"/>
                <a:ea typeface="Gadugi" panose="020B0502040204020203" pitchFamily="34" charset="0"/>
              </a:rPr>
              <a:t>PlusUltra</a:t>
            </a:r>
            <a:endParaRPr lang="es-CO" sz="2400" dirty="0">
              <a:solidFill>
                <a:srgbClr val="002060"/>
              </a:solidFill>
              <a:latin typeface="Adobe Caslon Pro Bold" panose="0205070206050A020403" pitchFamily="18" charset="0"/>
              <a:ea typeface="Gadugi" panose="020B0502040204020203" pitchFamily="34" charset="0"/>
            </a:endParaRPr>
          </a:p>
        </p:txBody>
      </p:sp>
    </p:spTree>
    <p:extLst>
      <p:ext uri="{BB962C8B-B14F-4D97-AF65-F5344CB8AC3E}">
        <p14:creationId xmlns:p14="http://schemas.microsoft.com/office/powerpoint/2010/main" val="108088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18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28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1258418" y="373921"/>
            <a:ext cx="10731636" cy="369332"/>
          </a:xfrm>
          <a:prstGeom prst="rect">
            <a:avLst/>
          </a:prstGeom>
          <a:noFill/>
        </p:spPr>
        <p:txBody>
          <a:bodyPr wrap="square" rtlCol="0">
            <a:spAutoFit/>
          </a:bodyPr>
          <a:lstStyle/>
          <a:p>
            <a:pPr algn="ctr"/>
            <a:r>
              <a:rPr lang="es-CO" b="1" dirty="0">
                <a:solidFill>
                  <a:srgbClr val="002060"/>
                </a:solidFill>
                <a:effectLst>
                  <a:outerShdw blurRad="38100" dist="38100" dir="2700000" algn="tl">
                    <a:srgbClr val="000000">
                      <a:alpha val="43137"/>
                    </a:srgbClr>
                  </a:outerShdw>
                </a:effectLst>
                <a:latin typeface="Arial" panose="020B0604020202020204" pitchFamily="34" charset="0"/>
                <a:ea typeface="Adobe Gothic Std B" panose="020B0800000000000000" pitchFamily="34" charset="-128"/>
                <a:cs typeface="Arial" panose="020B0604020202020204" pitchFamily="34" charset="0"/>
              </a:rPr>
              <a:t>PARA TENER EN CUENTA EN LA INSCRIPCIÓN DEL CONSULTORIO</a:t>
            </a:r>
          </a:p>
        </p:txBody>
      </p:sp>
      <p:sp>
        <p:nvSpPr>
          <p:cNvPr id="3" name="Recortar rectángulo de esquina diagonal 2"/>
          <p:cNvSpPr/>
          <p:nvPr/>
        </p:nvSpPr>
        <p:spPr>
          <a:xfrm>
            <a:off x="1258418" y="1260338"/>
            <a:ext cx="1592847" cy="4953837"/>
          </a:xfrm>
          <a:prstGeom prst="snip2DiagRect">
            <a:avLst/>
          </a:prstGeom>
          <a:solidFill>
            <a:srgbClr val="00206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wordArtVert" rtlCol="0" anchor="ctr"/>
          <a:lstStyle/>
          <a:p>
            <a:pPr algn="ctr"/>
            <a:r>
              <a:rPr lang="es-CO" sz="2000" b="1" dirty="0">
                <a:solidFill>
                  <a:schemeClr val="bg1"/>
                </a:solidFill>
                <a:effectLst>
                  <a:outerShdw blurRad="50800" dist="38100" dir="2700000" algn="tl" rotWithShape="0">
                    <a:prstClr val="black">
                      <a:alpha val="40000"/>
                    </a:prstClr>
                  </a:outerShdw>
                </a:effectLst>
                <a:latin typeface="Arial Black" panose="020B0A04020102020204" pitchFamily="34" charset="0"/>
                <a:cs typeface="Arial" panose="020B0604020202020204" pitchFamily="34" charset="0"/>
              </a:rPr>
              <a:t>REQUISITOS</a:t>
            </a:r>
          </a:p>
        </p:txBody>
      </p:sp>
      <p:sp>
        <p:nvSpPr>
          <p:cNvPr id="4" name="Rectángulo redondeado 3"/>
          <p:cNvSpPr/>
          <p:nvPr/>
        </p:nvSpPr>
        <p:spPr>
          <a:xfrm>
            <a:off x="3395608" y="1830160"/>
            <a:ext cx="2462306" cy="665390"/>
          </a:xfrm>
          <a:prstGeom prst="roundRect">
            <a:avLst/>
          </a:prstGeom>
          <a:solidFill>
            <a:srgbClr val="FFC324"/>
          </a:solidFill>
          <a:ln w="28575"/>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400" b="1" dirty="0">
                <a:solidFill>
                  <a:schemeClr val="tx1">
                    <a:lumMod val="50000"/>
                  </a:schemeClr>
                </a:solidFill>
                <a:latin typeface="Arial" panose="020B0604020202020204" pitchFamily="34" charset="0"/>
                <a:cs typeface="Arial" panose="020B0604020202020204" pitchFamily="34" charset="0"/>
              </a:rPr>
              <a:t>Haber aprobado las siguientes materias:</a:t>
            </a:r>
          </a:p>
        </p:txBody>
      </p:sp>
      <p:sp>
        <p:nvSpPr>
          <p:cNvPr id="5" name="Rectángulo redondeado 4"/>
          <p:cNvSpPr/>
          <p:nvPr/>
        </p:nvSpPr>
        <p:spPr>
          <a:xfrm>
            <a:off x="3505200" y="3411280"/>
            <a:ext cx="2352714" cy="683659"/>
          </a:xfrm>
          <a:custGeom>
            <a:avLst/>
            <a:gdLst>
              <a:gd name="connsiteX0" fmla="*/ 0 w 2352714"/>
              <a:gd name="connsiteY0" fmla="*/ 113945 h 683659"/>
              <a:gd name="connsiteX1" fmla="*/ 113945 w 2352714"/>
              <a:gd name="connsiteY1" fmla="*/ 0 h 683659"/>
              <a:gd name="connsiteX2" fmla="*/ 2238769 w 2352714"/>
              <a:gd name="connsiteY2" fmla="*/ 0 h 683659"/>
              <a:gd name="connsiteX3" fmla="*/ 2352714 w 2352714"/>
              <a:gd name="connsiteY3" fmla="*/ 113945 h 683659"/>
              <a:gd name="connsiteX4" fmla="*/ 2352714 w 2352714"/>
              <a:gd name="connsiteY4" fmla="*/ 569714 h 683659"/>
              <a:gd name="connsiteX5" fmla="*/ 2238769 w 2352714"/>
              <a:gd name="connsiteY5" fmla="*/ 683659 h 683659"/>
              <a:gd name="connsiteX6" fmla="*/ 113945 w 2352714"/>
              <a:gd name="connsiteY6" fmla="*/ 683659 h 683659"/>
              <a:gd name="connsiteX7" fmla="*/ 0 w 2352714"/>
              <a:gd name="connsiteY7" fmla="*/ 569714 h 683659"/>
              <a:gd name="connsiteX8" fmla="*/ 0 w 2352714"/>
              <a:gd name="connsiteY8" fmla="*/ 113945 h 683659"/>
              <a:gd name="connsiteX0" fmla="*/ 161925 w 2352714"/>
              <a:gd name="connsiteY0" fmla="*/ 199670 h 683659"/>
              <a:gd name="connsiteX1" fmla="*/ 113945 w 2352714"/>
              <a:gd name="connsiteY1" fmla="*/ 0 h 683659"/>
              <a:gd name="connsiteX2" fmla="*/ 2238769 w 2352714"/>
              <a:gd name="connsiteY2" fmla="*/ 0 h 683659"/>
              <a:gd name="connsiteX3" fmla="*/ 2352714 w 2352714"/>
              <a:gd name="connsiteY3" fmla="*/ 113945 h 683659"/>
              <a:gd name="connsiteX4" fmla="*/ 2352714 w 2352714"/>
              <a:gd name="connsiteY4" fmla="*/ 569714 h 683659"/>
              <a:gd name="connsiteX5" fmla="*/ 2238769 w 2352714"/>
              <a:gd name="connsiteY5" fmla="*/ 683659 h 683659"/>
              <a:gd name="connsiteX6" fmla="*/ 113945 w 2352714"/>
              <a:gd name="connsiteY6" fmla="*/ 683659 h 683659"/>
              <a:gd name="connsiteX7" fmla="*/ 0 w 2352714"/>
              <a:gd name="connsiteY7" fmla="*/ 569714 h 683659"/>
              <a:gd name="connsiteX8" fmla="*/ 161925 w 2352714"/>
              <a:gd name="connsiteY8" fmla="*/ 199670 h 68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2714" h="683659">
                <a:moveTo>
                  <a:pt x="161925" y="199670"/>
                </a:moveTo>
                <a:cubicBezTo>
                  <a:pt x="161925" y="136740"/>
                  <a:pt x="51015" y="0"/>
                  <a:pt x="113945" y="0"/>
                </a:cubicBezTo>
                <a:lnTo>
                  <a:pt x="2238769" y="0"/>
                </a:lnTo>
                <a:cubicBezTo>
                  <a:pt x="2301699" y="0"/>
                  <a:pt x="2352714" y="51015"/>
                  <a:pt x="2352714" y="113945"/>
                </a:cubicBezTo>
                <a:lnTo>
                  <a:pt x="2352714" y="569714"/>
                </a:lnTo>
                <a:cubicBezTo>
                  <a:pt x="2352714" y="632644"/>
                  <a:pt x="2301699" y="683659"/>
                  <a:pt x="2238769" y="683659"/>
                </a:cubicBezTo>
                <a:lnTo>
                  <a:pt x="113945" y="683659"/>
                </a:lnTo>
                <a:cubicBezTo>
                  <a:pt x="51015" y="683659"/>
                  <a:pt x="0" y="632644"/>
                  <a:pt x="0" y="569714"/>
                </a:cubicBezTo>
                <a:cubicBezTo>
                  <a:pt x="0" y="417791"/>
                  <a:pt x="161925" y="351593"/>
                  <a:pt x="161925" y="199670"/>
                </a:cubicBezTo>
                <a:close/>
              </a:path>
            </a:pathLst>
          </a:custGeom>
          <a:solidFill>
            <a:srgbClr val="FFC324"/>
          </a:solidFill>
          <a:ln w="28575"/>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400" b="1" dirty="0">
                <a:solidFill>
                  <a:schemeClr val="tx1">
                    <a:lumMod val="50000"/>
                  </a:schemeClr>
                </a:solidFill>
                <a:latin typeface="Arial" panose="020B0604020202020204" pitchFamily="34" charset="0"/>
                <a:cs typeface="Arial" panose="020B0604020202020204" pitchFamily="34" charset="0"/>
              </a:rPr>
              <a:t>No tener cruce de</a:t>
            </a:r>
          </a:p>
          <a:p>
            <a:pPr algn="ctr"/>
            <a:r>
              <a:rPr lang="es-CO" sz="1400" b="1" dirty="0">
                <a:solidFill>
                  <a:schemeClr val="tx1">
                    <a:lumMod val="50000"/>
                  </a:schemeClr>
                </a:solidFill>
                <a:latin typeface="Arial" panose="020B0604020202020204" pitchFamily="34" charset="0"/>
                <a:cs typeface="Arial" panose="020B0604020202020204" pitchFamily="34" charset="0"/>
              </a:rPr>
              <a:t> horarios con otras materias</a:t>
            </a:r>
          </a:p>
        </p:txBody>
      </p:sp>
      <p:sp>
        <p:nvSpPr>
          <p:cNvPr id="6" name="Rectángulo redondeado 5"/>
          <p:cNvSpPr/>
          <p:nvPr/>
        </p:nvSpPr>
        <p:spPr>
          <a:xfrm>
            <a:off x="3495131" y="4823862"/>
            <a:ext cx="2362781" cy="700638"/>
          </a:xfrm>
          <a:custGeom>
            <a:avLst/>
            <a:gdLst>
              <a:gd name="connsiteX0" fmla="*/ 0 w 2286038"/>
              <a:gd name="connsiteY0" fmla="*/ 115188 h 691113"/>
              <a:gd name="connsiteX1" fmla="*/ 115188 w 2286038"/>
              <a:gd name="connsiteY1" fmla="*/ 0 h 691113"/>
              <a:gd name="connsiteX2" fmla="*/ 2170850 w 2286038"/>
              <a:gd name="connsiteY2" fmla="*/ 0 h 691113"/>
              <a:gd name="connsiteX3" fmla="*/ 2286038 w 2286038"/>
              <a:gd name="connsiteY3" fmla="*/ 115188 h 691113"/>
              <a:gd name="connsiteX4" fmla="*/ 2286038 w 2286038"/>
              <a:gd name="connsiteY4" fmla="*/ 575925 h 691113"/>
              <a:gd name="connsiteX5" fmla="*/ 2170850 w 2286038"/>
              <a:gd name="connsiteY5" fmla="*/ 691113 h 691113"/>
              <a:gd name="connsiteX6" fmla="*/ 115188 w 2286038"/>
              <a:gd name="connsiteY6" fmla="*/ 691113 h 691113"/>
              <a:gd name="connsiteX7" fmla="*/ 0 w 2286038"/>
              <a:gd name="connsiteY7" fmla="*/ 575925 h 691113"/>
              <a:gd name="connsiteX8" fmla="*/ 0 w 2286038"/>
              <a:gd name="connsiteY8" fmla="*/ 115188 h 691113"/>
              <a:gd name="connsiteX0" fmla="*/ 0 w 2286038"/>
              <a:gd name="connsiteY0" fmla="*/ 115188 h 691113"/>
              <a:gd name="connsiteX1" fmla="*/ 115188 w 2286038"/>
              <a:gd name="connsiteY1" fmla="*/ 0 h 691113"/>
              <a:gd name="connsiteX2" fmla="*/ 2170850 w 2286038"/>
              <a:gd name="connsiteY2" fmla="*/ 0 h 691113"/>
              <a:gd name="connsiteX3" fmla="*/ 2286038 w 2286038"/>
              <a:gd name="connsiteY3" fmla="*/ 115188 h 691113"/>
              <a:gd name="connsiteX4" fmla="*/ 2286038 w 2286038"/>
              <a:gd name="connsiteY4" fmla="*/ 575925 h 691113"/>
              <a:gd name="connsiteX5" fmla="*/ 2170850 w 2286038"/>
              <a:gd name="connsiteY5" fmla="*/ 691113 h 691113"/>
              <a:gd name="connsiteX6" fmla="*/ 115188 w 2286038"/>
              <a:gd name="connsiteY6" fmla="*/ 691113 h 691113"/>
              <a:gd name="connsiteX7" fmla="*/ 123825 w 2286038"/>
              <a:gd name="connsiteY7" fmla="*/ 509250 h 691113"/>
              <a:gd name="connsiteX8" fmla="*/ 0 w 2286038"/>
              <a:gd name="connsiteY8" fmla="*/ 115188 h 691113"/>
              <a:gd name="connsiteX0" fmla="*/ 20839 w 2202102"/>
              <a:gd name="connsiteY0" fmla="*/ 162813 h 691113"/>
              <a:gd name="connsiteX1" fmla="*/ 31252 w 2202102"/>
              <a:gd name="connsiteY1" fmla="*/ 0 h 691113"/>
              <a:gd name="connsiteX2" fmla="*/ 2086914 w 2202102"/>
              <a:gd name="connsiteY2" fmla="*/ 0 h 691113"/>
              <a:gd name="connsiteX3" fmla="*/ 2202102 w 2202102"/>
              <a:gd name="connsiteY3" fmla="*/ 115188 h 691113"/>
              <a:gd name="connsiteX4" fmla="*/ 2202102 w 2202102"/>
              <a:gd name="connsiteY4" fmla="*/ 575925 h 691113"/>
              <a:gd name="connsiteX5" fmla="*/ 2086914 w 2202102"/>
              <a:gd name="connsiteY5" fmla="*/ 691113 h 691113"/>
              <a:gd name="connsiteX6" fmla="*/ 31252 w 2202102"/>
              <a:gd name="connsiteY6" fmla="*/ 691113 h 691113"/>
              <a:gd name="connsiteX7" fmla="*/ 39889 w 2202102"/>
              <a:gd name="connsiteY7" fmla="*/ 509250 h 691113"/>
              <a:gd name="connsiteX8" fmla="*/ 20839 w 2202102"/>
              <a:gd name="connsiteY8" fmla="*/ 162813 h 691113"/>
              <a:gd name="connsiteX0" fmla="*/ 181518 w 2362781"/>
              <a:gd name="connsiteY0" fmla="*/ 172338 h 700638"/>
              <a:gd name="connsiteX1" fmla="*/ 10956 w 2362781"/>
              <a:gd name="connsiteY1" fmla="*/ 0 h 700638"/>
              <a:gd name="connsiteX2" fmla="*/ 2247593 w 2362781"/>
              <a:gd name="connsiteY2" fmla="*/ 9525 h 700638"/>
              <a:gd name="connsiteX3" fmla="*/ 2362781 w 2362781"/>
              <a:gd name="connsiteY3" fmla="*/ 124713 h 700638"/>
              <a:gd name="connsiteX4" fmla="*/ 2362781 w 2362781"/>
              <a:gd name="connsiteY4" fmla="*/ 585450 h 700638"/>
              <a:gd name="connsiteX5" fmla="*/ 2247593 w 2362781"/>
              <a:gd name="connsiteY5" fmla="*/ 700638 h 700638"/>
              <a:gd name="connsiteX6" fmla="*/ 191931 w 2362781"/>
              <a:gd name="connsiteY6" fmla="*/ 700638 h 700638"/>
              <a:gd name="connsiteX7" fmla="*/ 200568 w 2362781"/>
              <a:gd name="connsiteY7" fmla="*/ 518775 h 700638"/>
              <a:gd name="connsiteX8" fmla="*/ 181518 w 2362781"/>
              <a:gd name="connsiteY8" fmla="*/ 172338 h 7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781" h="700638">
                <a:moveTo>
                  <a:pt x="181518" y="172338"/>
                </a:moveTo>
                <a:cubicBezTo>
                  <a:pt x="181518" y="108721"/>
                  <a:pt x="-52661" y="0"/>
                  <a:pt x="10956" y="0"/>
                </a:cubicBezTo>
                <a:lnTo>
                  <a:pt x="2247593" y="9525"/>
                </a:lnTo>
                <a:cubicBezTo>
                  <a:pt x="2311210" y="9525"/>
                  <a:pt x="2362781" y="61096"/>
                  <a:pt x="2362781" y="124713"/>
                </a:cubicBezTo>
                <a:lnTo>
                  <a:pt x="2362781" y="585450"/>
                </a:lnTo>
                <a:cubicBezTo>
                  <a:pt x="2362781" y="649067"/>
                  <a:pt x="2311210" y="700638"/>
                  <a:pt x="2247593" y="700638"/>
                </a:cubicBezTo>
                <a:lnTo>
                  <a:pt x="191931" y="700638"/>
                </a:lnTo>
                <a:cubicBezTo>
                  <a:pt x="128314" y="700638"/>
                  <a:pt x="200568" y="582392"/>
                  <a:pt x="200568" y="518775"/>
                </a:cubicBezTo>
                <a:cubicBezTo>
                  <a:pt x="200568" y="365196"/>
                  <a:pt x="181518" y="325917"/>
                  <a:pt x="181518" y="172338"/>
                </a:cubicBezTo>
                <a:close/>
              </a:path>
            </a:pathLst>
          </a:custGeom>
          <a:solidFill>
            <a:srgbClr val="FFC324"/>
          </a:solidFill>
          <a:ln w="28575"/>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400" b="1" dirty="0">
                <a:solidFill>
                  <a:schemeClr val="tx1">
                    <a:lumMod val="50000"/>
                  </a:schemeClr>
                </a:solidFill>
                <a:latin typeface="Arial" panose="020B0604020202020204" pitchFamily="34" charset="0"/>
                <a:cs typeface="Arial" panose="020B0604020202020204" pitchFamily="34" charset="0"/>
              </a:rPr>
              <a:t>Selección </a:t>
            </a:r>
          </a:p>
          <a:p>
            <a:pPr algn="ctr"/>
            <a:r>
              <a:rPr lang="es-CO" sz="1400" b="1" dirty="0">
                <a:solidFill>
                  <a:schemeClr val="tx1">
                    <a:lumMod val="50000"/>
                  </a:schemeClr>
                </a:solidFill>
                <a:latin typeface="Arial" panose="020B0604020202020204" pitchFamily="34" charset="0"/>
                <a:cs typeface="Arial" panose="020B0604020202020204" pitchFamily="34" charset="0"/>
              </a:rPr>
              <a:t>de jornada </a:t>
            </a:r>
          </a:p>
        </p:txBody>
      </p:sp>
      <p:sp>
        <p:nvSpPr>
          <p:cNvPr id="12" name="Rectángulo redondeado 11"/>
          <p:cNvSpPr/>
          <p:nvPr/>
        </p:nvSpPr>
        <p:spPr>
          <a:xfrm>
            <a:off x="7405932" y="1372433"/>
            <a:ext cx="3830155" cy="364606"/>
          </a:xfrm>
          <a:prstGeom prst="roundRect">
            <a:avLst/>
          </a:prstGeom>
          <a:solidFill>
            <a:srgbClr val="9C0F06"/>
          </a:solidFill>
          <a:ln w="28575">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000" dirty="0">
                <a:solidFill>
                  <a:schemeClr val="bg1"/>
                </a:solidFill>
                <a:latin typeface="Arial" panose="020B0604020202020204" pitchFamily="34" charset="0"/>
                <a:cs typeface="Arial" panose="020B0604020202020204" pitchFamily="34" charset="0"/>
              </a:rPr>
              <a:t>Derecho jurisdiccional</a:t>
            </a:r>
          </a:p>
        </p:txBody>
      </p:sp>
      <p:sp>
        <p:nvSpPr>
          <p:cNvPr id="13" name="Rectángulo redondeado 12"/>
          <p:cNvSpPr/>
          <p:nvPr/>
        </p:nvSpPr>
        <p:spPr>
          <a:xfrm>
            <a:off x="7405931" y="1778371"/>
            <a:ext cx="3830155" cy="364606"/>
          </a:xfrm>
          <a:prstGeom prst="roundRect">
            <a:avLst/>
          </a:prstGeom>
          <a:solidFill>
            <a:srgbClr val="9C0F06"/>
          </a:solidFill>
          <a:ln w="28575">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000" dirty="0">
                <a:solidFill>
                  <a:schemeClr val="bg1"/>
                </a:solidFill>
                <a:latin typeface="Arial" panose="020B0604020202020204" pitchFamily="34" charset="0"/>
                <a:cs typeface="Arial" panose="020B0604020202020204" pitchFamily="34" charset="0"/>
              </a:rPr>
              <a:t>Procesal civil general y especial</a:t>
            </a:r>
          </a:p>
        </p:txBody>
      </p:sp>
      <p:sp>
        <p:nvSpPr>
          <p:cNvPr id="14" name="Rectángulo redondeado 13"/>
          <p:cNvSpPr/>
          <p:nvPr/>
        </p:nvSpPr>
        <p:spPr>
          <a:xfrm>
            <a:off x="7405932" y="2184309"/>
            <a:ext cx="3830155" cy="364606"/>
          </a:xfrm>
          <a:prstGeom prst="roundRect">
            <a:avLst/>
          </a:prstGeom>
          <a:solidFill>
            <a:srgbClr val="9C0F06"/>
          </a:solidFill>
          <a:ln w="28575">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000" dirty="0">
                <a:solidFill>
                  <a:schemeClr val="bg1"/>
                </a:solidFill>
                <a:latin typeface="Arial" panose="020B0604020202020204" pitchFamily="34" charset="0"/>
                <a:cs typeface="Arial" panose="020B0604020202020204" pitchFamily="34" charset="0"/>
              </a:rPr>
              <a:t>Teoría general de la prueba</a:t>
            </a:r>
          </a:p>
        </p:txBody>
      </p:sp>
      <p:sp>
        <p:nvSpPr>
          <p:cNvPr id="15" name="Rectángulo redondeado 14"/>
          <p:cNvSpPr/>
          <p:nvPr/>
        </p:nvSpPr>
        <p:spPr>
          <a:xfrm>
            <a:off x="7405931" y="2630953"/>
            <a:ext cx="3830155" cy="364606"/>
          </a:xfrm>
          <a:prstGeom prst="roundRect">
            <a:avLst/>
          </a:prstGeom>
          <a:solidFill>
            <a:srgbClr val="9C0F06"/>
          </a:solidFill>
          <a:ln w="28575">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000" dirty="0">
                <a:solidFill>
                  <a:schemeClr val="bg1"/>
                </a:solidFill>
                <a:latin typeface="Arial" panose="020B0604020202020204" pitchFamily="34" charset="0"/>
                <a:cs typeface="Arial" panose="020B0604020202020204" pitchFamily="34" charset="0"/>
              </a:rPr>
              <a:t>Pruebas judiciales</a:t>
            </a:r>
          </a:p>
        </p:txBody>
      </p:sp>
      <p:sp>
        <p:nvSpPr>
          <p:cNvPr id="16" name="Rectángulo redondeado 15"/>
          <p:cNvSpPr/>
          <p:nvPr/>
        </p:nvSpPr>
        <p:spPr>
          <a:xfrm>
            <a:off x="7296748" y="4923521"/>
            <a:ext cx="3830155" cy="364606"/>
          </a:xfrm>
          <a:prstGeom prst="roundRect">
            <a:avLst/>
          </a:prstGeom>
          <a:solidFill>
            <a:srgbClr val="9C0F06"/>
          </a:solidFill>
          <a:ln w="28575">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000" dirty="0">
                <a:solidFill>
                  <a:schemeClr val="bg1"/>
                </a:solidFill>
                <a:latin typeface="Arial" panose="020B0604020202020204" pitchFamily="34" charset="0"/>
                <a:cs typeface="Arial" panose="020B0604020202020204" pitchFamily="34" charset="0"/>
              </a:rPr>
              <a:t>Mañana o tarde</a:t>
            </a:r>
          </a:p>
        </p:txBody>
      </p:sp>
      <p:sp>
        <p:nvSpPr>
          <p:cNvPr id="17" name="Rectángulo redondeado 16"/>
          <p:cNvSpPr/>
          <p:nvPr/>
        </p:nvSpPr>
        <p:spPr>
          <a:xfrm>
            <a:off x="7296748" y="5448116"/>
            <a:ext cx="3830155" cy="364606"/>
          </a:xfrm>
          <a:prstGeom prst="roundRect">
            <a:avLst/>
          </a:prstGeom>
          <a:solidFill>
            <a:srgbClr val="9C0F06"/>
          </a:solidFill>
          <a:ln w="28575">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000" dirty="0">
                <a:solidFill>
                  <a:schemeClr val="bg1"/>
                </a:solidFill>
                <a:latin typeface="Arial" panose="020B0604020202020204" pitchFamily="34" charset="0"/>
                <a:cs typeface="Arial" panose="020B0604020202020204" pitchFamily="34" charset="0"/>
              </a:rPr>
              <a:t>Sábado o Domingo</a:t>
            </a:r>
          </a:p>
        </p:txBody>
      </p:sp>
      <p:cxnSp>
        <p:nvCxnSpPr>
          <p:cNvPr id="19" name="Conector recto de flecha 18"/>
          <p:cNvCxnSpPr>
            <a:stCxn id="4" idx="3"/>
            <a:endCxn id="12" idx="1"/>
          </p:cNvCxnSpPr>
          <p:nvPr/>
        </p:nvCxnSpPr>
        <p:spPr>
          <a:xfrm flipV="1">
            <a:off x="5857914" y="1554736"/>
            <a:ext cx="1548018" cy="60811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stCxn id="4" idx="3"/>
            <a:endCxn id="13" idx="1"/>
          </p:cNvCxnSpPr>
          <p:nvPr/>
        </p:nvCxnSpPr>
        <p:spPr>
          <a:xfrm flipV="1">
            <a:off x="5857914" y="1960674"/>
            <a:ext cx="1548017" cy="20218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4" idx="3"/>
            <a:endCxn id="14" idx="1"/>
          </p:cNvCxnSpPr>
          <p:nvPr/>
        </p:nvCxnSpPr>
        <p:spPr>
          <a:xfrm>
            <a:off x="5857914" y="2162855"/>
            <a:ext cx="1548018" cy="2037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endCxn id="16" idx="1"/>
          </p:cNvCxnSpPr>
          <p:nvPr/>
        </p:nvCxnSpPr>
        <p:spPr>
          <a:xfrm flipV="1">
            <a:off x="5857912" y="5105824"/>
            <a:ext cx="1438836" cy="1289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endCxn id="17" idx="1"/>
          </p:cNvCxnSpPr>
          <p:nvPr/>
        </p:nvCxnSpPr>
        <p:spPr>
          <a:xfrm>
            <a:off x="5857912" y="5234762"/>
            <a:ext cx="1438836" cy="3956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a:stCxn id="4" idx="3"/>
            <a:endCxn id="15" idx="1"/>
          </p:cNvCxnSpPr>
          <p:nvPr/>
        </p:nvCxnSpPr>
        <p:spPr>
          <a:xfrm>
            <a:off x="5857914" y="2162855"/>
            <a:ext cx="1548017" cy="65040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3035729" y="1575076"/>
            <a:ext cx="757358" cy="123110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74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1</a:t>
            </a:r>
          </a:p>
        </p:txBody>
      </p:sp>
      <p:sp>
        <p:nvSpPr>
          <p:cNvPr id="35" name="Rectángulo 34"/>
          <p:cNvSpPr/>
          <p:nvPr/>
        </p:nvSpPr>
        <p:spPr>
          <a:xfrm>
            <a:off x="3136046" y="3166131"/>
            <a:ext cx="757358" cy="123110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74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2</a:t>
            </a:r>
          </a:p>
        </p:txBody>
      </p:sp>
      <p:sp>
        <p:nvSpPr>
          <p:cNvPr id="36" name="Rectángulo 35"/>
          <p:cNvSpPr/>
          <p:nvPr/>
        </p:nvSpPr>
        <p:spPr>
          <a:xfrm>
            <a:off x="3126521" y="4581616"/>
            <a:ext cx="757358" cy="1231106"/>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74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3</a:t>
            </a:r>
          </a:p>
        </p:txBody>
      </p:sp>
    </p:spTree>
    <p:extLst>
      <p:ext uri="{BB962C8B-B14F-4D97-AF65-F5344CB8AC3E}">
        <p14:creationId xmlns:p14="http://schemas.microsoft.com/office/powerpoint/2010/main" val="3362854640"/>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2" grpId="0" animBg="1"/>
      <p:bldP spid="13" grpId="0" animBg="1"/>
      <p:bldP spid="14" grpId="0" animBg="1"/>
      <p:bldP spid="15" grpId="0" animBg="1"/>
      <p:bldP spid="16" grpId="0" animBg="1"/>
      <p:bldP spid="17" grpId="0" animBg="1"/>
      <p:bldP spid="22"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dondear rectángulo de esquina del mismo lado 1"/>
          <p:cNvSpPr/>
          <p:nvPr/>
        </p:nvSpPr>
        <p:spPr>
          <a:xfrm>
            <a:off x="1104644" y="1677389"/>
            <a:ext cx="5891323" cy="784593"/>
          </a:xfrm>
          <a:prstGeom prst="round2SameRect">
            <a:avLst/>
          </a:prstGeom>
          <a:solidFill>
            <a:srgbClr val="9C0F06"/>
          </a:solidFill>
          <a:ln w="28575">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2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CONSEJOS IMPORTANTES</a:t>
            </a:r>
          </a:p>
        </p:txBody>
      </p:sp>
      <p:sp>
        <p:nvSpPr>
          <p:cNvPr id="3" name="Rectángulo redondeado 2"/>
          <p:cNvSpPr/>
          <p:nvPr/>
        </p:nvSpPr>
        <p:spPr>
          <a:xfrm>
            <a:off x="1456211" y="3009493"/>
            <a:ext cx="5539761" cy="765664"/>
          </a:xfrm>
          <a:prstGeom prst="roundRect">
            <a:avLst/>
          </a:prstGeom>
          <a:solidFill>
            <a:srgbClr val="FFC324"/>
          </a:solidFill>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400" dirty="0">
                <a:solidFill>
                  <a:schemeClr val="tx1">
                    <a:lumMod val="50000"/>
                  </a:schemeClr>
                </a:solidFill>
                <a:latin typeface="Arial" panose="020B0604020202020204" pitchFamily="34" charset="0"/>
                <a:cs typeface="Arial" panose="020B0604020202020204" pitchFamily="34" charset="0"/>
              </a:rPr>
              <a:t>Si no aparece la asignatura de Consultorio Jurídico para los estudiantes de III y IV deben revisar con el programa la </a:t>
            </a:r>
          </a:p>
          <a:p>
            <a:pPr algn="ctr"/>
            <a:r>
              <a:rPr lang="es-CO" sz="1400" dirty="0">
                <a:solidFill>
                  <a:schemeClr val="tx1">
                    <a:lumMod val="50000"/>
                  </a:schemeClr>
                </a:solidFill>
                <a:latin typeface="Arial" panose="020B0604020202020204" pitchFamily="34" charset="0"/>
                <a:cs typeface="Arial" panose="020B0604020202020204" pitchFamily="34" charset="0"/>
              </a:rPr>
              <a:t>aprobación de prerrequisitos y electivas.  </a:t>
            </a:r>
          </a:p>
        </p:txBody>
      </p:sp>
      <p:sp>
        <p:nvSpPr>
          <p:cNvPr id="4" name="Rectángulo redondeado 3"/>
          <p:cNvSpPr/>
          <p:nvPr/>
        </p:nvSpPr>
        <p:spPr>
          <a:xfrm>
            <a:off x="1456211" y="4090742"/>
            <a:ext cx="5539756" cy="759715"/>
          </a:xfrm>
          <a:custGeom>
            <a:avLst/>
            <a:gdLst>
              <a:gd name="connsiteX0" fmla="*/ 0 w 5539756"/>
              <a:gd name="connsiteY0" fmla="*/ 126622 h 759715"/>
              <a:gd name="connsiteX1" fmla="*/ 126622 w 5539756"/>
              <a:gd name="connsiteY1" fmla="*/ 0 h 759715"/>
              <a:gd name="connsiteX2" fmla="*/ 5413134 w 5539756"/>
              <a:gd name="connsiteY2" fmla="*/ 0 h 759715"/>
              <a:gd name="connsiteX3" fmla="*/ 5539756 w 5539756"/>
              <a:gd name="connsiteY3" fmla="*/ 126622 h 759715"/>
              <a:gd name="connsiteX4" fmla="*/ 5539756 w 5539756"/>
              <a:gd name="connsiteY4" fmla="*/ 633093 h 759715"/>
              <a:gd name="connsiteX5" fmla="*/ 5413134 w 5539756"/>
              <a:gd name="connsiteY5" fmla="*/ 759715 h 759715"/>
              <a:gd name="connsiteX6" fmla="*/ 126622 w 5539756"/>
              <a:gd name="connsiteY6" fmla="*/ 759715 h 759715"/>
              <a:gd name="connsiteX7" fmla="*/ 0 w 5539756"/>
              <a:gd name="connsiteY7" fmla="*/ 633093 h 759715"/>
              <a:gd name="connsiteX8" fmla="*/ 0 w 5539756"/>
              <a:gd name="connsiteY8" fmla="*/ 126622 h 759715"/>
              <a:gd name="connsiteX0" fmla="*/ 198782 w 5539756"/>
              <a:gd name="connsiteY0" fmla="*/ 229989 h 759715"/>
              <a:gd name="connsiteX1" fmla="*/ 126622 w 5539756"/>
              <a:gd name="connsiteY1" fmla="*/ 0 h 759715"/>
              <a:gd name="connsiteX2" fmla="*/ 5413134 w 5539756"/>
              <a:gd name="connsiteY2" fmla="*/ 0 h 759715"/>
              <a:gd name="connsiteX3" fmla="*/ 5539756 w 5539756"/>
              <a:gd name="connsiteY3" fmla="*/ 126622 h 759715"/>
              <a:gd name="connsiteX4" fmla="*/ 5539756 w 5539756"/>
              <a:gd name="connsiteY4" fmla="*/ 633093 h 759715"/>
              <a:gd name="connsiteX5" fmla="*/ 5413134 w 5539756"/>
              <a:gd name="connsiteY5" fmla="*/ 759715 h 759715"/>
              <a:gd name="connsiteX6" fmla="*/ 126622 w 5539756"/>
              <a:gd name="connsiteY6" fmla="*/ 759715 h 759715"/>
              <a:gd name="connsiteX7" fmla="*/ 0 w 5539756"/>
              <a:gd name="connsiteY7" fmla="*/ 633093 h 759715"/>
              <a:gd name="connsiteX8" fmla="*/ 198782 w 5539756"/>
              <a:gd name="connsiteY8" fmla="*/ 229989 h 75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9756" h="759715">
                <a:moveTo>
                  <a:pt x="198782" y="229989"/>
                </a:moveTo>
                <a:cubicBezTo>
                  <a:pt x="198782" y="160058"/>
                  <a:pt x="56691" y="0"/>
                  <a:pt x="126622" y="0"/>
                </a:cubicBezTo>
                <a:lnTo>
                  <a:pt x="5413134" y="0"/>
                </a:lnTo>
                <a:cubicBezTo>
                  <a:pt x="5483065" y="0"/>
                  <a:pt x="5539756" y="56691"/>
                  <a:pt x="5539756" y="126622"/>
                </a:cubicBezTo>
                <a:lnTo>
                  <a:pt x="5539756" y="633093"/>
                </a:lnTo>
                <a:cubicBezTo>
                  <a:pt x="5539756" y="703024"/>
                  <a:pt x="5483065" y="759715"/>
                  <a:pt x="5413134" y="759715"/>
                </a:cubicBezTo>
                <a:lnTo>
                  <a:pt x="126622" y="759715"/>
                </a:lnTo>
                <a:cubicBezTo>
                  <a:pt x="56691" y="759715"/>
                  <a:pt x="0" y="703024"/>
                  <a:pt x="0" y="633093"/>
                </a:cubicBezTo>
                <a:cubicBezTo>
                  <a:pt x="0" y="464269"/>
                  <a:pt x="198782" y="398813"/>
                  <a:pt x="198782" y="229989"/>
                </a:cubicBezTo>
                <a:close/>
              </a:path>
            </a:pathLst>
          </a:custGeom>
          <a:solidFill>
            <a:srgbClr val="FFC324"/>
          </a:solidFill>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400" dirty="0">
                <a:solidFill>
                  <a:schemeClr val="tx1">
                    <a:lumMod val="50000"/>
                  </a:schemeClr>
                </a:solidFill>
                <a:latin typeface="Arial" panose="020B0604020202020204" pitchFamily="34" charset="0"/>
                <a:cs typeface="Arial" panose="020B0604020202020204" pitchFamily="34" charset="0"/>
              </a:rPr>
              <a:t>Tratar de estar nivelado para hacer la carga de </a:t>
            </a:r>
          </a:p>
          <a:p>
            <a:pPr algn="ctr"/>
            <a:r>
              <a:rPr lang="es-CO" sz="1400" dirty="0">
                <a:solidFill>
                  <a:schemeClr val="tx1">
                    <a:lumMod val="50000"/>
                  </a:schemeClr>
                </a:solidFill>
                <a:latin typeface="Arial" panose="020B0604020202020204" pitchFamily="34" charset="0"/>
                <a:cs typeface="Arial" panose="020B0604020202020204" pitchFamily="34" charset="0"/>
              </a:rPr>
              <a:t>Consultorio Jurídico, es decir, que el semestre </a:t>
            </a:r>
          </a:p>
          <a:p>
            <a:pPr algn="ctr"/>
            <a:r>
              <a:rPr lang="es-CO" sz="1400" dirty="0">
                <a:solidFill>
                  <a:schemeClr val="tx1">
                    <a:lumMod val="50000"/>
                  </a:schemeClr>
                </a:solidFill>
                <a:latin typeface="Arial" panose="020B0604020202020204" pitchFamily="34" charset="0"/>
                <a:cs typeface="Arial" panose="020B0604020202020204" pitchFamily="34" charset="0"/>
              </a:rPr>
              <a:t>corresponda al nivel del Consultorio Jurídico.</a:t>
            </a:r>
          </a:p>
        </p:txBody>
      </p:sp>
      <p:sp>
        <p:nvSpPr>
          <p:cNvPr id="5" name="Rectángulo redondeado 4"/>
          <p:cNvSpPr/>
          <p:nvPr/>
        </p:nvSpPr>
        <p:spPr>
          <a:xfrm>
            <a:off x="1506713" y="5189895"/>
            <a:ext cx="5489260" cy="765664"/>
          </a:xfrm>
          <a:custGeom>
            <a:avLst/>
            <a:gdLst>
              <a:gd name="connsiteX0" fmla="*/ 0 w 5539761"/>
              <a:gd name="connsiteY0" fmla="*/ 127613 h 765664"/>
              <a:gd name="connsiteX1" fmla="*/ 127613 w 5539761"/>
              <a:gd name="connsiteY1" fmla="*/ 0 h 765664"/>
              <a:gd name="connsiteX2" fmla="*/ 5412148 w 5539761"/>
              <a:gd name="connsiteY2" fmla="*/ 0 h 765664"/>
              <a:gd name="connsiteX3" fmla="*/ 5539761 w 5539761"/>
              <a:gd name="connsiteY3" fmla="*/ 127613 h 765664"/>
              <a:gd name="connsiteX4" fmla="*/ 5539761 w 5539761"/>
              <a:gd name="connsiteY4" fmla="*/ 638051 h 765664"/>
              <a:gd name="connsiteX5" fmla="*/ 5412148 w 5539761"/>
              <a:gd name="connsiteY5" fmla="*/ 765664 h 765664"/>
              <a:gd name="connsiteX6" fmla="*/ 127613 w 5539761"/>
              <a:gd name="connsiteY6" fmla="*/ 765664 h 765664"/>
              <a:gd name="connsiteX7" fmla="*/ 0 w 5539761"/>
              <a:gd name="connsiteY7" fmla="*/ 638051 h 765664"/>
              <a:gd name="connsiteX8" fmla="*/ 0 w 5539761"/>
              <a:gd name="connsiteY8" fmla="*/ 127613 h 765664"/>
              <a:gd name="connsiteX0" fmla="*/ 159027 w 5539761"/>
              <a:gd name="connsiteY0" fmla="*/ 159418 h 765664"/>
              <a:gd name="connsiteX1" fmla="*/ 127613 w 5539761"/>
              <a:gd name="connsiteY1" fmla="*/ 0 h 765664"/>
              <a:gd name="connsiteX2" fmla="*/ 5412148 w 5539761"/>
              <a:gd name="connsiteY2" fmla="*/ 0 h 765664"/>
              <a:gd name="connsiteX3" fmla="*/ 5539761 w 5539761"/>
              <a:gd name="connsiteY3" fmla="*/ 127613 h 765664"/>
              <a:gd name="connsiteX4" fmla="*/ 5539761 w 5539761"/>
              <a:gd name="connsiteY4" fmla="*/ 638051 h 765664"/>
              <a:gd name="connsiteX5" fmla="*/ 5412148 w 5539761"/>
              <a:gd name="connsiteY5" fmla="*/ 765664 h 765664"/>
              <a:gd name="connsiteX6" fmla="*/ 127613 w 5539761"/>
              <a:gd name="connsiteY6" fmla="*/ 765664 h 765664"/>
              <a:gd name="connsiteX7" fmla="*/ 0 w 5539761"/>
              <a:gd name="connsiteY7" fmla="*/ 638051 h 765664"/>
              <a:gd name="connsiteX8" fmla="*/ 159027 w 5539761"/>
              <a:gd name="connsiteY8" fmla="*/ 159418 h 765664"/>
              <a:gd name="connsiteX0" fmla="*/ 62840 w 5443574"/>
              <a:gd name="connsiteY0" fmla="*/ 159418 h 765664"/>
              <a:gd name="connsiteX1" fmla="*/ 31426 w 5443574"/>
              <a:gd name="connsiteY1" fmla="*/ 0 h 765664"/>
              <a:gd name="connsiteX2" fmla="*/ 5315961 w 5443574"/>
              <a:gd name="connsiteY2" fmla="*/ 0 h 765664"/>
              <a:gd name="connsiteX3" fmla="*/ 5443574 w 5443574"/>
              <a:gd name="connsiteY3" fmla="*/ 127613 h 765664"/>
              <a:gd name="connsiteX4" fmla="*/ 5443574 w 5443574"/>
              <a:gd name="connsiteY4" fmla="*/ 638051 h 765664"/>
              <a:gd name="connsiteX5" fmla="*/ 5315961 w 5443574"/>
              <a:gd name="connsiteY5" fmla="*/ 765664 h 765664"/>
              <a:gd name="connsiteX6" fmla="*/ 31426 w 5443574"/>
              <a:gd name="connsiteY6" fmla="*/ 765664 h 765664"/>
              <a:gd name="connsiteX7" fmla="*/ 31034 w 5443574"/>
              <a:gd name="connsiteY7" fmla="*/ 661905 h 765664"/>
              <a:gd name="connsiteX8" fmla="*/ 62840 w 5443574"/>
              <a:gd name="connsiteY8" fmla="*/ 159418 h 765664"/>
              <a:gd name="connsiteX0" fmla="*/ 108526 w 5489260"/>
              <a:gd name="connsiteY0" fmla="*/ 159418 h 765664"/>
              <a:gd name="connsiteX1" fmla="*/ 77112 w 5489260"/>
              <a:gd name="connsiteY1" fmla="*/ 0 h 765664"/>
              <a:gd name="connsiteX2" fmla="*/ 5361647 w 5489260"/>
              <a:gd name="connsiteY2" fmla="*/ 0 h 765664"/>
              <a:gd name="connsiteX3" fmla="*/ 5489260 w 5489260"/>
              <a:gd name="connsiteY3" fmla="*/ 127613 h 765664"/>
              <a:gd name="connsiteX4" fmla="*/ 5489260 w 5489260"/>
              <a:gd name="connsiteY4" fmla="*/ 638051 h 765664"/>
              <a:gd name="connsiteX5" fmla="*/ 5361647 w 5489260"/>
              <a:gd name="connsiteY5" fmla="*/ 765664 h 765664"/>
              <a:gd name="connsiteX6" fmla="*/ 21453 w 5489260"/>
              <a:gd name="connsiteY6" fmla="*/ 765664 h 765664"/>
              <a:gd name="connsiteX7" fmla="*/ 76720 w 5489260"/>
              <a:gd name="connsiteY7" fmla="*/ 661905 h 765664"/>
              <a:gd name="connsiteX8" fmla="*/ 108526 w 5489260"/>
              <a:gd name="connsiteY8" fmla="*/ 159418 h 76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9260" h="765664">
                <a:moveTo>
                  <a:pt x="108526" y="159418"/>
                </a:moveTo>
                <a:cubicBezTo>
                  <a:pt x="108526" y="88939"/>
                  <a:pt x="6633" y="0"/>
                  <a:pt x="77112" y="0"/>
                </a:cubicBezTo>
                <a:lnTo>
                  <a:pt x="5361647" y="0"/>
                </a:lnTo>
                <a:cubicBezTo>
                  <a:pt x="5432126" y="0"/>
                  <a:pt x="5489260" y="57134"/>
                  <a:pt x="5489260" y="127613"/>
                </a:cubicBezTo>
                <a:lnTo>
                  <a:pt x="5489260" y="638051"/>
                </a:lnTo>
                <a:cubicBezTo>
                  <a:pt x="5489260" y="708530"/>
                  <a:pt x="5432126" y="765664"/>
                  <a:pt x="5361647" y="765664"/>
                </a:cubicBezTo>
                <a:lnTo>
                  <a:pt x="21453" y="765664"/>
                </a:lnTo>
                <a:cubicBezTo>
                  <a:pt x="-49026" y="765664"/>
                  <a:pt x="76720" y="732384"/>
                  <a:pt x="76720" y="661905"/>
                </a:cubicBezTo>
                <a:cubicBezTo>
                  <a:pt x="76720" y="491759"/>
                  <a:pt x="108526" y="329564"/>
                  <a:pt x="108526" y="159418"/>
                </a:cubicBezTo>
                <a:close/>
              </a:path>
            </a:pathLst>
          </a:custGeom>
          <a:solidFill>
            <a:srgbClr val="FFC324"/>
          </a:solidFill>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400" dirty="0">
                <a:solidFill>
                  <a:schemeClr val="tx1">
                    <a:lumMod val="50000"/>
                  </a:schemeClr>
                </a:solidFill>
                <a:latin typeface="Arial" panose="020B0604020202020204" pitchFamily="34" charset="0"/>
                <a:cs typeface="Arial" panose="020B0604020202020204" pitchFamily="34" charset="0"/>
              </a:rPr>
              <a:t>Es prerrequisito cursar en orden los Consultorios Jurídicos, </a:t>
            </a:r>
          </a:p>
          <a:p>
            <a:pPr algn="ctr"/>
            <a:r>
              <a:rPr lang="es-CO" sz="1400" dirty="0">
                <a:solidFill>
                  <a:schemeClr val="tx1">
                    <a:lumMod val="50000"/>
                  </a:schemeClr>
                </a:solidFill>
                <a:latin typeface="Arial" panose="020B0604020202020204" pitchFamily="34" charset="0"/>
                <a:cs typeface="Arial" panose="020B0604020202020204" pitchFamily="34" charset="0"/>
              </a:rPr>
              <a:t>es decir, ir en orden sucesivo (Consultorio Jurídico I, </a:t>
            </a:r>
          </a:p>
          <a:p>
            <a:pPr algn="ctr"/>
            <a:r>
              <a:rPr lang="es-CO" sz="1400" dirty="0">
                <a:solidFill>
                  <a:schemeClr val="tx1">
                    <a:lumMod val="50000"/>
                  </a:schemeClr>
                </a:solidFill>
                <a:latin typeface="Arial" panose="020B0604020202020204" pitchFamily="34" charset="0"/>
                <a:cs typeface="Arial" panose="020B0604020202020204" pitchFamily="34" charset="0"/>
              </a:rPr>
              <a:t>luego el Consultorio Jurídico II y así sucesivamente)</a:t>
            </a:r>
          </a:p>
        </p:txBody>
      </p:sp>
      <p:sp>
        <p:nvSpPr>
          <p:cNvPr id="19" name="CuadroTexto 18"/>
          <p:cNvSpPr txBox="1"/>
          <p:nvPr/>
        </p:nvSpPr>
        <p:spPr>
          <a:xfrm>
            <a:off x="1258418" y="373921"/>
            <a:ext cx="10731636" cy="369332"/>
          </a:xfrm>
          <a:prstGeom prst="rect">
            <a:avLst/>
          </a:prstGeom>
          <a:noFill/>
        </p:spPr>
        <p:txBody>
          <a:bodyPr wrap="square" rtlCol="0">
            <a:spAutoFit/>
          </a:bodyPr>
          <a:lstStyle/>
          <a:p>
            <a:pPr algn="ctr"/>
            <a:r>
              <a:rPr lang="es-CO" b="1" dirty="0">
                <a:solidFill>
                  <a:srgbClr val="002060"/>
                </a:solidFill>
                <a:effectLst>
                  <a:outerShdw blurRad="38100" dist="38100" dir="2700000" algn="tl">
                    <a:srgbClr val="000000">
                      <a:alpha val="43137"/>
                    </a:srgbClr>
                  </a:outerShdw>
                </a:effectLst>
                <a:latin typeface="Arial" panose="020B0604020202020204" pitchFamily="34" charset="0"/>
                <a:ea typeface="Adobe Gothic Std B" panose="020B0800000000000000" pitchFamily="34" charset="-128"/>
                <a:cs typeface="Arial" panose="020B0604020202020204" pitchFamily="34" charset="0"/>
              </a:rPr>
              <a:t>PARA TENER EN CUENTA EN LA INSCRIPCIÓN DEL CONSULTORIO</a:t>
            </a:r>
          </a:p>
        </p:txBody>
      </p:sp>
      <p:sp>
        <p:nvSpPr>
          <p:cNvPr id="20" name="AutoShape 2" descr="Consultorio jurídico, un servicio para los ciegos y sus familias |  Instituto Nacional para Cieg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 name="Rectángulo 11"/>
          <p:cNvSpPr/>
          <p:nvPr/>
        </p:nvSpPr>
        <p:spPr>
          <a:xfrm>
            <a:off x="1047229" y="2736525"/>
            <a:ext cx="757358" cy="1354217"/>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82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1</a:t>
            </a:r>
          </a:p>
        </p:txBody>
      </p:sp>
      <p:sp>
        <p:nvSpPr>
          <p:cNvPr id="13" name="Rectángulo 12"/>
          <p:cNvSpPr/>
          <p:nvPr/>
        </p:nvSpPr>
        <p:spPr>
          <a:xfrm>
            <a:off x="1104644" y="3819776"/>
            <a:ext cx="757358" cy="1354217"/>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82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2</a:t>
            </a:r>
          </a:p>
        </p:txBody>
      </p:sp>
      <p:sp>
        <p:nvSpPr>
          <p:cNvPr id="18" name="Rectángulo 17"/>
          <p:cNvSpPr/>
          <p:nvPr/>
        </p:nvSpPr>
        <p:spPr>
          <a:xfrm>
            <a:off x="1104644" y="4906367"/>
            <a:ext cx="757358" cy="1354217"/>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82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3</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108" y="1717398"/>
            <a:ext cx="4012137" cy="4012137"/>
          </a:xfrm>
          <a:prstGeom prst="rect">
            <a:avLst/>
          </a:prstGeom>
        </p:spPr>
      </p:pic>
    </p:spTree>
    <p:extLst>
      <p:ext uri="{BB962C8B-B14F-4D97-AF65-F5344CB8AC3E}">
        <p14:creationId xmlns:p14="http://schemas.microsoft.com/office/powerpoint/2010/main" val="1380202215"/>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2" grpId="0"/>
      <p:bldP spid="1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1258418" y="373921"/>
            <a:ext cx="10731636" cy="369332"/>
          </a:xfrm>
          <a:prstGeom prst="rect">
            <a:avLst/>
          </a:prstGeom>
          <a:noFill/>
        </p:spPr>
        <p:txBody>
          <a:bodyPr wrap="square" rtlCol="0">
            <a:spAutoFit/>
          </a:bodyPr>
          <a:lstStyle/>
          <a:p>
            <a:pPr algn="ctr"/>
            <a:r>
              <a:rPr lang="es-CO" b="1" dirty="0">
                <a:solidFill>
                  <a:srgbClr val="002060"/>
                </a:solidFill>
                <a:effectLst>
                  <a:outerShdw blurRad="38100" dist="38100" dir="2700000" algn="tl">
                    <a:srgbClr val="000000">
                      <a:alpha val="43137"/>
                    </a:srgbClr>
                  </a:outerShdw>
                </a:effectLst>
                <a:latin typeface="Arial" panose="020B0604020202020204" pitchFamily="34" charset="0"/>
                <a:ea typeface="Adobe Gothic Std B" panose="020B0800000000000000" pitchFamily="34" charset="-128"/>
                <a:cs typeface="Arial" panose="020B0604020202020204" pitchFamily="34" charset="0"/>
              </a:rPr>
              <a:t>PARA TENER EN CUENTA EN LA INSCRIPCIÓN DEL CONSULTORIO</a:t>
            </a:r>
          </a:p>
        </p:txBody>
      </p:sp>
      <p:sp>
        <p:nvSpPr>
          <p:cNvPr id="3" name="Pentágono 2"/>
          <p:cNvSpPr/>
          <p:nvPr/>
        </p:nvSpPr>
        <p:spPr>
          <a:xfrm>
            <a:off x="-18219" y="1606607"/>
            <a:ext cx="3125337" cy="784593"/>
          </a:xfrm>
          <a:prstGeom prst="homePlate">
            <a:avLst/>
          </a:prstGeom>
          <a:solidFill>
            <a:srgbClr val="9C0F06"/>
          </a:solidFill>
          <a:ln w="28575">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2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Ruta de Inscripción</a:t>
            </a:r>
          </a:p>
        </p:txBody>
      </p:sp>
      <p:sp>
        <p:nvSpPr>
          <p:cNvPr id="4" name="Redondear rectángulo de esquina diagonal 3"/>
          <p:cNvSpPr/>
          <p:nvPr/>
        </p:nvSpPr>
        <p:spPr>
          <a:xfrm>
            <a:off x="4917057" y="1292939"/>
            <a:ext cx="2335707" cy="1287863"/>
          </a:xfrm>
          <a:prstGeom prst="round2DiagRect">
            <a:avLst/>
          </a:prstGeom>
          <a:solidFill>
            <a:srgbClr val="FFC324"/>
          </a:solidFill>
          <a:ln w="38100">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600" b="1" dirty="0">
                <a:solidFill>
                  <a:schemeClr val="tx1">
                    <a:lumMod val="65000"/>
                    <a:lumOff val="35000"/>
                  </a:schemeClr>
                </a:solidFill>
                <a:latin typeface="Arial" panose="020B0604020202020204" pitchFamily="34" charset="0"/>
                <a:cs typeface="Arial" panose="020B0604020202020204" pitchFamily="34" charset="0"/>
              </a:rPr>
              <a:t>Al momento de hacer la carga el nombre del satélite aparecerá</a:t>
            </a:r>
          </a:p>
        </p:txBody>
      </p:sp>
      <p:sp>
        <p:nvSpPr>
          <p:cNvPr id="5" name="Redondear rectángulo de esquina diagonal 4"/>
          <p:cNvSpPr/>
          <p:nvPr/>
        </p:nvSpPr>
        <p:spPr>
          <a:xfrm>
            <a:off x="8128190" y="3205705"/>
            <a:ext cx="3414358" cy="1222504"/>
          </a:xfrm>
          <a:custGeom>
            <a:avLst/>
            <a:gdLst>
              <a:gd name="connsiteX0" fmla="*/ 203755 w 3534769"/>
              <a:gd name="connsiteY0" fmla="*/ 0 h 1222504"/>
              <a:gd name="connsiteX1" fmla="*/ 3534769 w 3534769"/>
              <a:gd name="connsiteY1" fmla="*/ 0 h 1222504"/>
              <a:gd name="connsiteX2" fmla="*/ 3534769 w 3534769"/>
              <a:gd name="connsiteY2" fmla="*/ 0 h 1222504"/>
              <a:gd name="connsiteX3" fmla="*/ 3534769 w 3534769"/>
              <a:gd name="connsiteY3" fmla="*/ 1018749 h 1222504"/>
              <a:gd name="connsiteX4" fmla="*/ 3331014 w 3534769"/>
              <a:gd name="connsiteY4" fmla="*/ 1222504 h 1222504"/>
              <a:gd name="connsiteX5" fmla="*/ 0 w 3534769"/>
              <a:gd name="connsiteY5" fmla="*/ 1222504 h 1222504"/>
              <a:gd name="connsiteX6" fmla="*/ 0 w 3534769"/>
              <a:gd name="connsiteY6" fmla="*/ 1222504 h 1222504"/>
              <a:gd name="connsiteX7" fmla="*/ 0 w 3534769"/>
              <a:gd name="connsiteY7" fmla="*/ 203755 h 1222504"/>
              <a:gd name="connsiteX8" fmla="*/ 203755 w 3534769"/>
              <a:gd name="connsiteY8" fmla="*/ 0 h 1222504"/>
              <a:gd name="connsiteX0" fmla="*/ 203755 w 3534769"/>
              <a:gd name="connsiteY0" fmla="*/ 0 h 1222504"/>
              <a:gd name="connsiteX1" fmla="*/ 3534769 w 3534769"/>
              <a:gd name="connsiteY1" fmla="*/ 0 h 1222504"/>
              <a:gd name="connsiteX2" fmla="*/ 3534769 w 3534769"/>
              <a:gd name="connsiteY2" fmla="*/ 0 h 1222504"/>
              <a:gd name="connsiteX3" fmla="*/ 3534769 w 3534769"/>
              <a:gd name="connsiteY3" fmla="*/ 1018749 h 1222504"/>
              <a:gd name="connsiteX4" fmla="*/ 3331014 w 3534769"/>
              <a:gd name="connsiteY4" fmla="*/ 1222504 h 1222504"/>
              <a:gd name="connsiteX5" fmla="*/ 0 w 3534769"/>
              <a:gd name="connsiteY5" fmla="*/ 1222504 h 1222504"/>
              <a:gd name="connsiteX6" fmla="*/ 0 w 3534769"/>
              <a:gd name="connsiteY6" fmla="*/ 1222504 h 1222504"/>
              <a:gd name="connsiteX7" fmla="*/ 150125 w 3534769"/>
              <a:gd name="connsiteY7" fmla="*/ 258347 h 1222504"/>
              <a:gd name="connsiteX8" fmla="*/ 203755 w 3534769"/>
              <a:gd name="connsiteY8" fmla="*/ 0 h 1222504"/>
              <a:gd name="connsiteX0" fmla="*/ 356296 w 3687310"/>
              <a:gd name="connsiteY0" fmla="*/ 0 h 1222504"/>
              <a:gd name="connsiteX1" fmla="*/ 3687310 w 3687310"/>
              <a:gd name="connsiteY1" fmla="*/ 0 h 1222504"/>
              <a:gd name="connsiteX2" fmla="*/ 3687310 w 3687310"/>
              <a:gd name="connsiteY2" fmla="*/ 0 h 1222504"/>
              <a:gd name="connsiteX3" fmla="*/ 3687310 w 3687310"/>
              <a:gd name="connsiteY3" fmla="*/ 1018749 h 1222504"/>
              <a:gd name="connsiteX4" fmla="*/ 3483555 w 3687310"/>
              <a:gd name="connsiteY4" fmla="*/ 1222504 h 1222504"/>
              <a:gd name="connsiteX5" fmla="*/ 152541 w 3687310"/>
              <a:gd name="connsiteY5" fmla="*/ 1222504 h 1222504"/>
              <a:gd name="connsiteX6" fmla="*/ 152541 w 3687310"/>
              <a:gd name="connsiteY6" fmla="*/ 1222504 h 1222504"/>
              <a:gd name="connsiteX7" fmla="*/ 2418 w 3687310"/>
              <a:gd name="connsiteY7" fmla="*/ 908606 h 1222504"/>
              <a:gd name="connsiteX8" fmla="*/ 302666 w 3687310"/>
              <a:gd name="connsiteY8" fmla="*/ 258347 h 1222504"/>
              <a:gd name="connsiteX9" fmla="*/ 356296 w 3687310"/>
              <a:gd name="connsiteY9" fmla="*/ 0 h 122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7310" h="1222504">
                <a:moveTo>
                  <a:pt x="356296" y="0"/>
                </a:moveTo>
                <a:lnTo>
                  <a:pt x="3687310" y="0"/>
                </a:lnTo>
                <a:lnTo>
                  <a:pt x="3687310" y="0"/>
                </a:lnTo>
                <a:lnTo>
                  <a:pt x="3687310" y="1018749"/>
                </a:lnTo>
                <a:cubicBezTo>
                  <a:pt x="3687310" y="1131280"/>
                  <a:pt x="3596086" y="1222504"/>
                  <a:pt x="3483555" y="1222504"/>
                </a:cubicBezTo>
                <a:lnTo>
                  <a:pt x="152541" y="1222504"/>
                </a:lnTo>
                <a:lnTo>
                  <a:pt x="152541" y="1222504"/>
                </a:lnTo>
                <a:cubicBezTo>
                  <a:pt x="154816" y="1170188"/>
                  <a:pt x="-22603" y="1069299"/>
                  <a:pt x="2418" y="908606"/>
                </a:cubicBezTo>
                <a:cubicBezTo>
                  <a:pt x="27439" y="747913"/>
                  <a:pt x="270982" y="409781"/>
                  <a:pt x="302666" y="258347"/>
                </a:cubicBezTo>
                <a:cubicBezTo>
                  <a:pt x="302666" y="145816"/>
                  <a:pt x="243765" y="0"/>
                  <a:pt x="356296" y="0"/>
                </a:cubicBezTo>
                <a:close/>
              </a:path>
            </a:pathLst>
          </a:custGeom>
          <a:solidFill>
            <a:srgbClr val="FFC324"/>
          </a:solidFill>
          <a:ln w="38100">
            <a:noFill/>
          </a:ln>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sz="1400" b="1" dirty="0">
                <a:solidFill>
                  <a:schemeClr val="tx1">
                    <a:lumMod val="65000"/>
                    <a:lumOff val="35000"/>
                  </a:schemeClr>
                </a:solidFill>
                <a:latin typeface="Arial" panose="020B0604020202020204" pitchFamily="34" charset="0"/>
                <a:cs typeface="Arial" panose="020B0604020202020204" pitchFamily="34" charset="0"/>
              </a:rPr>
              <a:t>Una vez realizada la carga, se </a:t>
            </a:r>
          </a:p>
          <a:p>
            <a:pPr lvl="1" algn="ctr"/>
            <a:r>
              <a:rPr lang="es-CO" sz="1400" b="1" dirty="0">
                <a:solidFill>
                  <a:schemeClr val="tx1">
                    <a:lumMod val="65000"/>
                    <a:lumOff val="35000"/>
                  </a:schemeClr>
                </a:solidFill>
                <a:latin typeface="Arial" panose="020B0604020202020204" pitchFamily="34" charset="0"/>
                <a:cs typeface="Arial" panose="020B0604020202020204" pitchFamily="34" charset="0"/>
              </a:rPr>
              <a:t>deberá llenar un formulario </a:t>
            </a:r>
          </a:p>
          <a:p>
            <a:pPr lvl="1" algn="ctr"/>
            <a:r>
              <a:rPr lang="es-CO" sz="1400" b="1" dirty="0">
                <a:solidFill>
                  <a:schemeClr val="tx1">
                    <a:lumMod val="65000"/>
                    <a:lumOff val="35000"/>
                  </a:schemeClr>
                </a:solidFill>
                <a:latin typeface="Arial" panose="020B0604020202020204" pitchFamily="34" charset="0"/>
                <a:cs typeface="Arial" panose="020B0604020202020204" pitchFamily="34" charset="0"/>
              </a:rPr>
              <a:t>de Google indicando el día en </a:t>
            </a:r>
          </a:p>
          <a:p>
            <a:pPr lvl="1" algn="ctr"/>
            <a:r>
              <a:rPr lang="es-CO" sz="1400" b="1" dirty="0">
                <a:solidFill>
                  <a:schemeClr val="tx1">
                    <a:lumMod val="65000"/>
                    <a:lumOff val="35000"/>
                  </a:schemeClr>
                </a:solidFill>
                <a:latin typeface="Arial" panose="020B0604020202020204" pitchFamily="34" charset="0"/>
                <a:cs typeface="Arial" panose="020B0604020202020204" pitchFamily="34" charset="0"/>
              </a:rPr>
              <a:t>el cual desarrollara la actividad </a:t>
            </a:r>
          </a:p>
          <a:p>
            <a:pPr lvl="1" algn="ctr"/>
            <a:r>
              <a:rPr lang="es-CO" sz="1400" b="1" dirty="0">
                <a:solidFill>
                  <a:schemeClr val="tx1">
                    <a:lumMod val="65000"/>
                    <a:lumOff val="35000"/>
                  </a:schemeClr>
                </a:solidFill>
                <a:latin typeface="Arial" panose="020B0604020202020204" pitchFamily="34" charset="0"/>
                <a:cs typeface="Arial" panose="020B0604020202020204" pitchFamily="34" charset="0"/>
              </a:rPr>
              <a:t>del Consultorio Jurídico.</a:t>
            </a:r>
          </a:p>
        </p:txBody>
      </p:sp>
      <p:sp>
        <p:nvSpPr>
          <p:cNvPr id="6" name="Redondear rectángulo de esquina diagonal 5"/>
          <p:cNvSpPr/>
          <p:nvPr/>
        </p:nvSpPr>
        <p:spPr>
          <a:xfrm>
            <a:off x="2512531" y="3890044"/>
            <a:ext cx="2540292" cy="1199206"/>
          </a:xfrm>
          <a:custGeom>
            <a:avLst/>
            <a:gdLst>
              <a:gd name="connsiteX0" fmla="*/ 199872 w 2540292"/>
              <a:gd name="connsiteY0" fmla="*/ 0 h 1199206"/>
              <a:gd name="connsiteX1" fmla="*/ 2540292 w 2540292"/>
              <a:gd name="connsiteY1" fmla="*/ 0 h 1199206"/>
              <a:gd name="connsiteX2" fmla="*/ 2540292 w 2540292"/>
              <a:gd name="connsiteY2" fmla="*/ 0 h 1199206"/>
              <a:gd name="connsiteX3" fmla="*/ 2540292 w 2540292"/>
              <a:gd name="connsiteY3" fmla="*/ 999334 h 1199206"/>
              <a:gd name="connsiteX4" fmla="*/ 2340420 w 2540292"/>
              <a:gd name="connsiteY4" fmla="*/ 1199206 h 1199206"/>
              <a:gd name="connsiteX5" fmla="*/ 0 w 2540292"/>
              <a:gd name="connsiteY5" fmla="*/ 1199206 h 1199206"/>
              <a:gd name="connsiteX6" fmla="*/ 0 w 2540292"/>
              <a:gd name="connsiteY6" fmla="*/ 1199206 h 1199206"/>
              <a:gd name="connsiteX7" fmla="*/ 0 w 2540292"/>
              <a:gd name="connsiteY7" fmla="*/ 199872 h 1199206"/>
              <a:gd name="connsiteX8" fmla="*/ 199872 w 2540292"/>
              <a:gd name="connsiteY8" fmla="*/ 0 h 1199206"/>
              <a:gd name="connsiteX0" fmla="*/ 199872 w 2540292"/>
              <a:gd name="connsiteY0" fmla="*/ 0 h 1199206"/>
              <a:gd name="connsiteX1" fmla="*/ 2540292 w 2540292"/>
              <a:gd name="connsiteY1" fmla="*/ 0 h 1199206"/>
              <a:gd name="connsiteX2" fmla="*/ 2540292 w 2540292"/>
              <a:gd name="connsiteY2" fmla="*/ 0 h 1199206"/>
              <a:gd name="connsiteX3" fmla="*/ 2540292 w 2540292"/>
              <a:gd name="connsiteY3" fmla="*/ 999334 h 1199206"/>
              <a:gd name="connsiteX4" fmla="*/ 2340420 w 2540292"/>
              <a:gd name="connsiteY4" fmla="*/ 1199206 h 1199206"/>
              <a:gd name="connsiteX5" fmla="*/ 0 w 2540292"/>
              <a:gd name="connsiteY5" fmla="*/ 1199206 h 1199206"/>
              <a:gd name="connsiteX6" fmla="*/ 0 w 2540292"/>
              <a:gd name="connsiteY6" fmla="*/ 1199206 h 1199206"/>
              <a:gd name="connsiteX7" fmla="*/ 151933 w 2540292"/>
              <a:gd name="connsiteY7" fmla="*/ 721535 h 1199206"/>
              <a:gd name="connsiteX8" fmla="*/ 0 w 2540292"/>
              <a:gd name="connsiteY8" fmla="*/ 199872 h 1199206"/>
              <a:gd name="connsiteX9" fmla="*/ 199872 w 2540292"/>
              <a:gd name="connsiteY9" fmla="*/ 0 h 119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0292" h="1199206">
                <a:moveTo>
                  <a:pt x="199872" y="0"/>
                </a:moveTo>
                <a:lnTo>
                  <a:pt x="2540292" y="0"/>
                </a:lnTo>
                <a:lnTo>
                  <a:pt x="2540292" y="0"/>
                </a:lnTo>
                <a:lnTo>
                  <a:pt x="2540292" y="999334"/>
                </a:lnTo>
                <a:cubicBezTo>
                  <a:pt x="2540292" y="1109720"/>
                  <a:pt x="2450806" y="1199206"/>
                  <a:pt x="2340420" y="1199206"/>
                </a:cubicBezTo>
                <a:lnTo>
                  <a:pt x="0" y="1199206"/>
                </a:lnTo>
                <a:lnTo>
                  <a:pt x="0" y="1199206"/>
                </a:lnTo>
                <a:cubicBezTo>
                  <a:pt x="603" y="1039982"/>
                  <a:pt x="151330" y="880759"/>
                  <a:pt x="151933" y="721535"/>
                </a:cubicBezTo>
                <a:cubicBezTo>
                  <a:pt x="151330" y="547647"/>
                  <a:pt x="603" y="373760"/>
                  <a:pt x="0" y="199872"/>
                </a:cubicBezTo>
                <a:cubicBezTo>
                  <a:pt x="0" y="89486"/>
                  <a:pt x="89486" y="0"/>
                  <a:pt x="199872" y="0"/>
                </a:cubicBezTo>
                <a:close/>
              </a:path>
            </a:pathLst>
          </a:custGeom>
          <a:solidFill>
            <a:srgbClr val="FFC324"/>
          </a:solidFill>
          <a:ln w="38100">
            <a:noFill/>
          </a:ln>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sz="1500" b="1" dirty="0">
                <a:solidFill>
                  <a:schemeClr val="tx1">
                    <a:lumMod val="65000"/>
                    <a:lumOff val="35000"/>
                  </a:schemeClr>
                </a:solidFill>
                <a:latin typeface="Arial" panose="020B0604020202020204" pitchFamily="34" charset="0"/>
                <a:cs typeface="Arial" panose="020B0604020202020204" pitchFamily="34" charset="0"/>
              </a:rPr>
              <a:t>La indicación anterior estará sujeta a la disponibilidad </a:t>
            </a:r>
          </a:p>
          <a:p>
            <a:pPr lvl="1" algn="ctr"/>
            <a:r>
              <a:rPr lang="es-CO" sz="1500" b="1" dirty="0">
                <a:solidFill>
                  <a:schemeClr val="tx1">
                    <a:lumMod val="65000"/>
                    <a:lumOff val="35000"/>
                  </a:schemeClr>
                </a:solidFill>
                <a:latin typeface="Arial" panose="020B0604020202020204" pitchFamily="34" charset="0"/>
                <a:cs typeface="Arial" panose="020B0604020202020204" pitchFamily="34" charset="0"/>
              </a:rPr>
              <a:t>de cupos.</a:t>
            </a:r>
          </a:p>
        </p:txBody>
      </p:sp>
      <p:sp>
        <p:nvSpPr>
          <p:cNvPr id="34" name="Rectángulo redondeado 33"/>
          <p:cNvSpPr/>
          <p:nvPr/>
        </p:nvSpPr>
        <p:spPr>
          <a:xfrm>
            <a:off x="2447036" y="5654506"/>
            <a:ext cx="9095512" cy="675346"/>
          </a:xfrm>
          <a:prstGeom prst="roundRect">
            <a:avLst/>
          </a:prstGeom>
          <a:solidFill>
            <a:srgbClr val="00235D"/>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1400" dirty="0">
                <a:solidFill>
                  <a:schemeClr val="bg1"/>
                </a:solidFill>
                <a:latin typeface="Arial" panose="020B0604020202020204" pitchFamily="34" charset="0"/>
                <a:cs typeface="Arial" panose="020B0604020202020204" pitchFamily="34" charset="0"/>
              </a:rPr>
              <a:t>En la carga aparecerá el grupo Notaria 2ª Mañana (A.M) allí quedara inscrita la asignatura de Consultorio Jurídico, luego se diligenciara el formulario de Google, indicando el día se desarrollara el consultorio, por ejemplo martes.</a:t>
            </a:r>
          </a:p>
        </p:txBody>
      </p:sp>
      <p:sp>
        <p:nvSpPr>
          <p:cNvPr id="35" name="CuadroTexto 34"/>
          <p:cNvSpPr txBox="1"/>
          <p:nvPr/>
        </p:nvSpPr>
        <p:spPr>
          <a:xfrm>
            <a:off x="258985" y="5778125"/>
            <a:ext cx="2607366"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Ejemplo</a:t>
            </a:r>
          </a:p>
        </p:txBody>
      </p:sp>
      <p:sp>
        <p:nvSpPr>
          <p:cNvPr id="14" name="Rectángulo 13"/>
          <p:cNvSpPr/>
          <p:nvPr/>
        </p:nvSpPr>
        <p:spPr>
          <a:xfrm>
            <a:off x="4374117" y="949244"/>
            <a:ext cx="757358" cy="209288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130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1</a:t>
            </a:r>
          </a:p>
        </p:txBody>
      </p:sp>
      <p:sp>
        <p:nvSpPr>
          <p:cNvPr id="15" name="Rectángulo 14"/>
          <p:cNvSpPr/>
          <p:nvPr/>
        </p:nvSpPr>
        <p:spPr>
          <a:xfrm>
            <a:off x="7835606" y="2810065"/>
            <a:ext cx="757358" cy="209288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130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2</a:t>
            </a:r>
          </a:p>
        </p:txBody>
      </p:sp>
      <p:sp>
        <p:nvSpPr>
          <p:cNvPr id="16" name="Rectángulo 15"/>
          <p:cNvSpPr/>
          <p:nvPr/>
        </p:nvSpPr>
        <p:spPr>
          <a:xfrm>
            <a:off x="2022979" y="3491398"/>
            <a:ext cx="757358" cy="209288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130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3</a:t>
            </a: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65659">
            <a:off x="7863067" y="1713625"/>
            <a:ext cx="685144" cy="685144"/>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171287" y="2364396"/>
            <a:ext cx="685144" cy="685144"/>
          </a:xfrm>
          <a:prstGeom prst="rect">
            <a:avLst/>
          </a:prstGeom>
        </p:spPr>
      </p:pic>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95829">
            <a:off x="6520897" y="3960772"/>
            <a:ext cx="685144" cy="685144"/>
          </a:xfrm>
          <a:prstGeom prst="rect">
            <a:avLst/>
          </a:prstGeom>
        </p:spPr>
      </p:pic>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177282">
            <a:off x="5453437" y="4616444"/>
            <a:ext cx="685144" cy="685144"/>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060" y="3850178"/>
            <a:ext cx="1331009" cy="1331009"/>
          </a:xfrm>
          <a:prstGeom prst="rect">
            <a:avLst/>
          </a:prstGeom>
        </p:spPr>
      </p:pic>
    </p:spTree>
    <p:extLst>
      <p:ext uri="{BB962C8B-B14F-4D97-AF65-F5344CB8AC3E}">
        <p14:creationId xmlns:p14="http://schemas.microsoft.com/office/powerpoint/2010/main" val="397953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4" grpId="0" animBg="1"/>
      <p:bldP spid="35"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1258418" y="373921"/>
            <a:ext cx="10731636" cy="369332"/>
          </a:xfrm>
          <a:prstGeom prst="rect">
            <a:avLst/>
          </a:prstGeom>
          <a:noFill/>
        </p:spPr>
        <p:txBody>
          <a:bodyPr wrap="square" rtlCol="0">
            <a:spAutoFit/>
          </a:bodyPr>
          <a:lstStyle/>
          <a:p>
            <a:pPr algn="ctr"/>
            <a:r>
              <a:rPr lang="es-CO" b="1" dirty="0">
                <a:solidFill>
                  <a:srgbClr val="002060"/>
                </a:solidFill>
                <a:effectLst>
                  <a:outerShdw blurRad="38100" dist="38100" dir="2700000" algn="tl">
                    <a:srgbClr val="000000">
                      <a:alpha val="43137"/>
                    </a:srgbClr>
                  </a:outerShdw>
                </a:effectLst>
                <a:latin typeface="Arial" panose="020B0604020202020204" pitchFamily="34" charset="0"/>
                <a:ea typeface="Adobe Gothic Std B" panose="020B0800000000000000" pitchFamily="34" charset="-128"/>
                <a:cs typeface="Arial" panose="020B0604020202020204" pitchFamily="34" charset="0"/>
              </a:rPr>
              <a:t>MEDIDAS DE BIOSEGURIDAD CONSULTORIO JURÍDICO 2021-I</a:t>
            </a:r>
          </a:p>
        </p:txBody>
      </p:sp>
      <p:sp>
        <p:nvSpPr>
          <p:cNvPr id="4" name="Redondear rectángulo de esquina diagonal 3"/>
          <p:cNvSpPr/>
          <p:nvPr/>
        </p:nvSpPr>
        <p:spPr>
          <a:xfrm flipH="1">
            <a:off x="1258418" y="1900148"/>
            <a:ext cx="4385499" cy="1733700"/>
          </a:xfrm>
          <a:prstGeom prst="round2DiagRect">
            <a:avLst/>
          </a:prstGeom>
          <a:solidFill>
            <a:srgbClr val="9C0F06"/>
          </a:solidFill>
          <a:ln w="57150">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CO" b="1" dirty="0">
                <a:solidFill>
                  <a:schemeClr val="bg1"/>
                </a:solidFill>
                <a:latin typeface="Arial" panose="020B0604020202020204" pitchFamily="34" charset="0"/>
                <a:cs typeface="Arial" panose="020B0604020202020204" pitchFamily="34" charset="0"/>
              </a:rPr>
              <a:t>En virtud de la pandemia y por protocolos de seguridad, vas a recibir las consultas virtuales generadas en los 43 satélites del Consultorio Jurídico. </a:t>
            </a:r>
          </a:p>
        </p:txBody>
      </p:sp>
      <p:sp>
        <p:nvSpPr>
          <p:cNvPr id="5" name="Redondear rectángulo de esquina diagonal 4"/>
          <p:cNvSpPr/>
          <p:nvPr/>
        </p:nvSpPr>
        <p:spPr>
          <a:xfrm>
            <a:off x="1258418" y="4272127"/>
            <a:ext cx="4385499" cy="1731343"/>
          </a:xfrm>
          <a:prstGeom prst="round2DiagRect">
            <a:avLst/>
          </a:prstGeom>
          <a:solidFill>
            <a:srgbClr val="9C0F06"/>
          </a:solidFill>
          <a:ln w="57150">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CO" b="1" dirty="0">
                <a:solidFill>
                  <a:schemeClr val="bg1"/>
                </a:solidFill>
                <a:latin typeface="Arial" panose="020B0604020202020204" pitchFamily="34" charset="0"/>
                <a:cs typeface="Arial" panose="020B0604020202020204" pitchFamily="34" charset="0"/>
              </a:rPr>
              <a:t>  Aceptada la carga, no se va a realizar ningún cambio, quien se matricule de manera extemporánea se someterá a la disponibilidad de cupos en los respectivos satélites.</a:t>
            </a:r>
          </a:p>
        </p:txBody>
      </p:sp>
      <p:sp>
        <p:nvSpPr>
          <p:cNvPr id="6" name="Redondear rectángulo de esquina diagonal 5"/>
          <p:cNvSpPr/>
          <p:nvPr/>
        </p:nvSpPr>
        <p:spPr>
          <a:xfrm>
            <a:off x="6922705" y="1900147"/>
            <a:ext cx="4336698" cy="1733701"/>
          </a:xfrm>
          <a:prstGeom prst="round2DiagRect">
            <a:avLst/>
          </a:prstGeom>
          <a:solidFill>
            <a:srgbClr val="FFC324"/>
          </a:solidFill>
          <a:ln w="38100">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600" b="1" u="sng" dirty="0">
                <a:solidFill>
                  <a:schemeClr val="tx1"/>
                </a:solidFill>
                <a:latin typeface="Arial" panose="020B0604020202020204" pitchFamily="34" charset="0"/>
                <a:cs typeface="Arial" panose="020B0604020202020204" pitchFamily="34" charset="0"/>
              </a:rPr>
              <a:t>LOS ÚNICOS ESTUDIANTES QUE NO ASUMEN PROCESOS SON LOS QUE ACREDITEN SER SERVIDORES PÚBLICOS </a:t>
            </a:r>
          </a:p>
        </p:txBody>
      </p:sp>
      <p:sp>
        <p:nvSpPr>
          <p:cNvPr id="9" name="Redondear rectángulo de esquina diagonal 8"/>
          <p:cNvSpPr/>
          <p:nvPr/>
        </p:nvSpPr>
        <p:spPr>
          <a:xfrm>
            <a:off x="6922705" y="4272127"/>
            <a:ext cx="4336698" cy="1616826"/>
          </a:xfrm>
          <a:prstGeom prst="round2DiagRect">
            <a:avLst/>
          </a:prstGeom>
          <a:solidFill>
            <a:srgbClr val="FFC324"/>
          </a:solidFill>
          <a:ln w="38100">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600" dirty="0">
                <a:solidFill>
                  <a:schemeClr val="tx1"/>
                </a:solidFill>
                <a:latin typeface="Arial" panose="020B0604020202020204" pitchFamily="34" charset="0"/>
                <a:cs typeface="Arial" panose="020B0604020202020204" pitchFamily="34" charset="0"/>
              </a:rPr>
              <a:t>Se debe allegar la respectiva </a:t>
            </a:r>
          </a:p>
          <a:p>
            <a:pPr algn="ctr"/>
            <a:r>
              <a:rPr lang="es-CO" sz="1600" dirty="0">
                <a:solidFill>
                  <a:schemeClr val="tx1"/>
                </a:solidFill>
                <a:latin typeface="Arial" panose="020B0604020202020204" pitchFamily="34" charset="0"/>
                <a:cs typeface="Arial" panose="020B0604020202020204" pitchFamily="34" charset="0"/>
              </a:rPr>
              <a:t>constancia laboral en original con </a:t>
            </a:r>
          </a:p>
          <a:p>
            <a:pPr algn="ctr"/>
            <a:r>
              <a:rPr lang="es-CO" sz="1600" dirty="0">
                <a:solidFill>
                  <a:schemeClr val="tx1"/>
                </a:solidFill>
                <a:latin typeface="Arial" panose="020B0604020202020204" pitchFamily="34" charset="0"/>
                <a:cs typeface="Arial" panose="020B0604020202020204" pitchFamily="34" charset="0"/>
              </a:rPr>
              <a:t>una fecha de expedición no mayor a </a:t>
            </a:r>
          </a:p>
          <a:p>
            <a:pPr algn="ctr"/>
            <a:r>
              <a:rPr lang="es-CO" sz="1600" dirty="0">
                <a:solidFill>
                  <a:schemeClr val="tx1"/>
                </a:solidFill>
                <a:latin typeface="Arial" panose="020B0604020202020204" pitchFamily="34" charset="0"/>
                <a:cs typeface="Arial" panose="020B0604020202020204" pitchFamily="34" charset="0"/>
              </a:rPr>
              <a:t>treinta días entre las fechas del </a:t>
            </a:r>
          </a:p>
          <a:p>
            <a:pPr algn="ctr"/>
            <a:r>
              <a:rPr lang="es-CO" sz="1600" b="1" i="1" u="sng" dirty="0">
                <a:solidFill>
                  <a:schemeClr val="tx1"/>
                </a:solidFill>
                <a:latin typeface="Arial" panose="020B0604020202020204" pitchFamily="34" charset="0"/>
                <a:cs typeface="Arial" panose="020B0604020202020204" pitchFamily="34" charset="0"/>
              </a:rPr>
              <a:t>25 de enero al 29 del mismo </a:t>
            </a:r>
          </a:p>
          <a:p>
            <a:pPr algn="ctr"/>
            <a:r>
              <a:rPr lang="es-CO" sz="1600" b="1" i="1" u="sng" dirty="0">
                <a:solidFill>
                  <a:schemeClr val="tx1"/>
                </a:solidFill>
                <a:latin typeface="Arial" panose="020B0604020202020204" pitchFamily="34" charset="0"/>
                <a:cs typeface="Arial" panose="020B0604020202020204" pitchFamily="34" charset="0"/>
              </a:rPr>
              <a:t>mes del 2020</a:t>
            </a:r>
            <a:endParaRPr lang="es-CO" sz="1600" u="sng" dirty="0">
              <a:solidFill>
                <a:schemeClr val="tx1"/>
              </a:solidFill>
              <a:latin typeface="Arial" panose="020B0604020202020204" pitchFamily="34" charset="0"/>
              <a:cs typeface="Arial" panose="020B0604020202020204" pitchFamily="34" charset="0"/>
            </a:endParaRPr>
          </a:p>
        </p:txBody>
      </p:sp>
      <p:sp>
        <p:nvSpPr>
          <p:cNvPr id="11" name="Elipse 10"/>
          <p:cNvSpPr/>
          <p:nvPr/>
        </p:nvSpPr>
        <p:spPr>
          <a:xfrm>
            <a:off x="512658" y="1411995"/>
            <a:ext cx="1061701" cy="1061701"/>
          </a:xfrm>
          <a:prstGeom prst="ellipse">
            <a:avLst/>
          </a:prstGeom>
          <a:solidFill>
            <a:srgbClr val="E30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Elipse 13"/>
          <p:cNvSpPr/>
          <p:nvPr/>
        </p:nvSpPr>
        <p:spPr>
          <a:xfrm>
            <a:off x="596818" y="1482507"/>
            <a:ext cx="909301" cy="909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Elipse 14"/>
          <p:cNvSpPr/>
          <p:nvPr/>
        </p:nvSpPr>
        <p:spPr>
          <a:xfrm>
            <a:off x="541683" y="3810930"/>
            <a:ext cx="1061701" cy="1061701"/>
          </a:xfrm>
          <a:prstGeom prst="ellipse">
            <a:avLst/>
          </a:prstGeom>
          <a:solidFill>
            <a:srgbClr val="E30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Elipse 15"/>
          <p:cNvSpPr/>
          <p:nvPr/>
        </p:nvSpPr>
        <p:spPr>
          <a:xfrm>
            <a:off x="625843" y="3881442"/>
            <a:ext cx="909301" cy="909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Elipse 16"/>
          <p:cNvSpPr/>
          <p:nvPr/>
        </p:nvSpPr>
        <p:spPr>
          <a:xfrm>
            <a:off x="6221357" y="1411995"/>
            <a:ext cx="1061701" cy="1061701"/>
          </a:xfrm>
          <a:prstGeom prst="ellipse">
            <a:avLst/>
          </a:prstGeom>
          <a:solidFill>
            <a:srgbClr val="FFC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p:cNvSpPr/>
          <p:nvPr/>
        </p:nvSpPr>
        <p:spPr>
          <a:xfrm>
            <a:off x="6305517" y="1482507"/>
            <a:ext cx="909301" cy="909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p:cNvSpPr/>
          <p:nvPr/>
        </p:nvSpPr>
        <p:spPr>
          <a:xfrm>
            <a:off x="6221357" y="3879356"/>
            <a:ext cx="1061701" cy="1061701"/>
          </a:xfrm>
          <a:prstGeom prst="ellipse">
            <a:avLst/>
          </a:prstGeom>
          <a:solidFill>
            <a:srgbClr val="FFC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p:cNvSpPr/>
          <p:nvPr/>
        </p:nvSpPr>
        <p:spPr>
          <a:xfrm>
            <a:off x="6305517" y="3949868"/>
            <a:ext cx="909301" cy="909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530" y="1535672"/>
            <a:ext cx="720646" cy="720646"/>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8509" y="4050888"/>
            <a:ext cx="707259" cy="707259"/>
          </a:xfrm>
          <a:prstGeom prst="rect">
            <a:avLst/>
          </a:prstGeom>
        </p:spPr>
      </p:pic>
      <p:pic>
        <p:nvPicPr>
          <p:cNvPr id="21" name="Imagen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580" y="1535821"/>
            <a:ext cx="683504" cy="683504"/>
          </a:xfrm>
          <a:prstGeom prst="rect">
            <a:avLst/>
          </a:prstGeom>
        </p:spPr>
      </p:pic>
      <p:pic>
        <p:nvPicPr>
          <p:cNvPr id="22" name="Imagen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22" y="4003263"/>
            <a:ext cx="658644" cy="658644"/>
          </a:xfrm>
          <a:prstGeom prst="rect">
            <a:avLst/>
          </a:prstGeom>
        </p:spPr>
      </p:pic>
    </p:spTree>
    <p:extLst>
      <p:ext uri="{BB962C8B-B14F-4D97-AF65-F5344CB8AC3E}">
        <p14:creationId xmlns:p14="http://schemas.microsoft.com/office/powerpoint/2010/main" val="405333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1258418" y="373921"/>
            <a:ext cx="10731636" cy="369332"/>
          </a:xfrm>
          <a:prstGeom prst="rect">
            <a:avLst/>
          </a:prstGeom>
          <a:noFill/>
        </p:spPr>
        <p:txBody>
          <a:bodyPr wrap="square" rtlCol="0">
            <a:spAutoFit/>
          </a:bodyPr>
          <a:lstStyle/>
          <a:p>
            <a:pPr algn="ctr"/>
            <a:r>
              <a:rPr lang="es-CO" b="1" dirty="0">
                <a:solidFill>
                  <a:srgbClr val="002060"/>
                </a:solidFill>
                <a:effectLst>
                  <a:outerShdw blurRad="38100" dist="38100" dir="2700000" algn="tl">
                    <a:srgbClr val="000000">
                      <a:alpha val="43137"/>
                    </a:srgbClr>
                  </a:outerShdw>
                </a:effectLst>
                <a:latin typeface="Arial" panose="020B0604020202020204" pitchFamily="34" charset="0"/>
                <a:ea typeface="Adobe Gothic Std B" panose="020B0800000000000000" pitchFamily="34" charset="-128"/>
                <a:cs typeface="Arial" panose="020B0604020202020204" pitchFamily="34" charset="0"/>
              </a:rPr>
              <a:t>BARRAS JURÍDICAS</a:t>
            </a:r>
          </a:p>
        </p:txBody>
      </p:sp>
      <p:cxnSp>
        <p:nvCxnSpPr>
          <p:cNvPr id="5" name="Conector recto 4"/>
          <p:cNvCxnSpPr/>
          <p:nvPr/>
        </p:nvCxnSpPr>
        <p:spPr>
          <a:xfrm>
            <a:off x="6624236" y="2454328"/>
            <a:ext cx="105892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7683159" y="1606296"/>
            <a:ext cx="1" cy="65753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V="1">
            <a:off x="7683159" y="2263828"/>
            <a:ext cx="0" cy="4463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flipV="1">
            <a:off x="7683159" y="2710175"/>
            <a:ext cx="0" cy="59218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endCxn id="38" idx="2"/>
          </p:cNvCxnSpPr>
          <p:nvPr/>
        </p:nvCxnSpPr>
        <p:spPr>
          <a:xfrm>
            <a:off x="7683159" y="1606296"/>
            <a:ext cx="739320" cy="1077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endCxn id="43" idx="2"/>
          </p:cNvCxnSpPr>
          <p:nvPr/>
        </p:nvCxnSpPr>
        <p:spPr>
          <a:xfrm flipV="1">
            <a:off x="7683159" y="2164930"/>
            <a:ext cx="739321"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a:endCxn id="44" idx="2"/>
          </p:cNvCxnSpPr>
          <p:nvPr/>
        </p:nvCxnSpPr>
        <p:spPr>
          <a:xfrm>
            <a:off x="7683159" y="2732641"/>
            <a:ext cx="73932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endCxn id="45" idx="2"/>
          </p:cNvCxnSpPr>
          <p:nvPr/>
        </p:nvCxnSpPr>
        <p:spPr>
          <a:xfrm>
            <a:off x="7683159" y="3280866"/>
            <a:ext cx="739320"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Redondear rectángulo de esquina diagonal 37"/>
          <p:cNvSpPr/>
          <p:nvPr/>
        </p:nvSpPr>
        <p:spPr>
          <a:xfrm>
            <a:off x="8422479" y="1421402"/>
            <a:ext cx="2412144" cy="391343"/>
          </a:xfrm>
          <a:prstGeom prst="round2DiagRect">
            <a:avLst>
              <a:gd name="adj1" fmla="val 0"/>
              <a:gd name="adj2" fmla="val 44783"/>
            </a:avLst>
          </a:prstGeom>
          <a:solidFill>
            <a:srgbClr val="FFC324"/>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400" b="1" dirty="0">
                <a:solidFill>
                  <a:schemeClr val="tx1"/>
                </a:solidFill>
                <a:latin typeface="Arial" panose="020B0604020202020204" pitchFamily="34" charset="0"/>
                <a:cs typeface="Arial" panose="020B0604020202020204" pitchFamily="34" charset="0"/>
              </a:rPr>
              <a:t>Barra jurídica D. laboral</a:t>
            </a:r>
          </a:p>
        </p:txBody>
      </p:sp>
      <p:sp>
        <p:nvSpPr>
          <p:cNvPr id="43" name="Redondear rectángulo de esquina diagonal 42"/>
          <p:cNvSpPr/>
          <p:nvPr/>
        </p:nvSpPr>
        <p:spPr>
          <a:xfrm>
            <a:off x="8422480" y="1969258"/>
            <a:ext cx="2412143" cy="391343"/>
          </a:xfrm>
          <a:prstGeom prst="round2DiagRect">
            <a:avLst>
              <a:gd name="adj1" fmla="val 0"/>
              <a:gd name="adj2" fmla="val 44783"/>
            </a:avLst>
          </a:prstGeom>
          <a:solidFill>
            <a:srgbClr val="FFC324"/>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400" b="1" dirty="0">
                <a:solidFill>
                  <a:schemeClr val="tx1"/>
                </a:solidFill>
                <a:latin typeface="Arial" panose="020B0604020202020204" pitchFamily="34" charset="0"/>
                <a:cs typeface="Arial" panose="020B0604020202020204" pitchFamily="34" charset="0"/>
              </a:rPr>
              <a:t>Barra jurídica D. penal</a:t>
            </a:r>
          </a:p>
        </p:txBody>
      </p:sp>
      <p:sp>
        <p:nvSpPr>
          <p:cNvPr id="44" name="Redondear rectángulo de esquina diagonal 43"/>
          <p:cNvSpPr/>
          <p:nvPr/>
        </p:nvSpPr>
        <p:spPr>
          <a:xfrm>
            <a:off x="8422479" y="2536972"/>
            <a:ext cx="2412144" cy="391343"/>
          </a:xfrm>
          <a:prstGeom prst="round2DiagRect">
            <a:avLst>
              <a:gd name="adj1" fmla="val 0"/>
              <a:gd name="adj2" fmla="val 44783"/>
            </a:avLst>
          </a:prstGeom>
          <a:solidFill>
            <a:srgbClr val="FFC324"/>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400" b="1" dirty="0">
                <a:solidFill>
                  <a:schemeClr val="tx1"/>
                </a:solidFill>
                <a:latin typeface="Arial" panose="020B0604020202020204" pitchFamily="34" charset="0"/>
                <a:cs typeface="Arial" panose="020B0604020202020204" pitchFamily="34" charset="0"/>
              </a:rPr>
              <a:t>Barra jurídica D. privado</a:t>
            </a:r>
          </a:p>
        </p:txBody>
      </p:sp>
      <p:sp>
        <p:nvSpPr>
          <p:cNvPr id="45" name="Redondear rectángulo de esquina diagonal 44"/>
          <p:cNvSpPr/>
          <p:nvPr/>
        </p:nvSpPr>
        <p:spPr>
          <a:xfrm>
            <a:off x="8422479" y="3085195"/>
            <a:ext cx="2412144" cy="391343"/>
          </a:xfrm>
          <a:prstGeom prst="round2DiagRect">
            <a:avLst>
              <a:gd name="adj1" fmla="val 0"/>
              <a:gd name="adj2" fmla="val 44783"/>
            </a:avLst>
          </a:prstGeom>
          <a:solidFill>
            <a:srgbClr val="FFC324"/>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400" b="1" dirty="0">
                <a:solidFill>
                  <a:schemeClr val="tx1"/>
                </a:solidFill>
                <a:latin typeface="Arial" panose="020B0604020202020204" pitchFamily="34" charset="0"/>
                <a:cs typeface="Arial" panose="020B0604020202020204" pitchFamily="34" charset="0"/>
              </a:rPr>
              <a:t>Barra jurídica D. público</a:t>
            </a:r>
          </a:p>
        </p:txBody>
      </p:sp>
      <p:sp>
        <p:nvSpPr>
          <p:cNvPr id="61" name="Rectángulo redondeado 60"/>
          <p:cNvSpPr/>
          <p:nvPr/>
        </p:nvSpPr>
        <p:spPr>
          <a:xfrm>
            <a:off x="2370599" y="4165404"/>
            <a:ext cx="5063218" cy="2246113"/>
          </a:xfrm>
          <a:prstGeom prst="roundRect">
            <a:avLst/>
          </a:prstGeom>
          <a:solidFill>
            <a:srgbClr val="00235D"/>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2000" dirty="0">
                <a:solidFill>
                  <a:schemeClr val="bg1"/>
                </a:solidFill>
                <a:latin typeface="Arial" panose="020B0604020202020204" pitchFamily="34" charset="0"/>
                <a:cs typeface="Arial" panose="020B0604020202020204" pitchFamily="34" charset="0"/>
              </a:rPr>
              <a:t>La inscripción se realizara automáticamente en el aula virtual de Consultorio Jurídico, ya inscrito, el estudiante se obliga a realizar cada barra, en caso de no hacerlo su calificación será de cero (0.0)</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234" y="1698677"/>
            <a:ext cx="1354971" cy="1354971"/>
          </a:xfrm>
          <a:prstGeom prst="rect">
            <a:avLst/>
          </a:prstGeom>
        </p:spPr>
      </p:pic>
      <p:sp>
        <p:nvSpPr>
          <p:cNvPr id="3" name="Redondear rectángulo de esquina diagonal 2"/>
          <p:cNvSpPr/>
          <p:nvPr/>
        </p:nvSpPr>
        <p:spPr>
          <a:xfrm>
            <a:off x="2324865" y="1584801"/>
            <a:ext cx="4618974" cy="1696065"/>
          </a:xfrm>
          <a:prstGeom prst="round2DiagRect">
            <a:avLst>
              <a:gd name="adj1" fmla="val 0"/>
              <a:gd name="adj2" fmla="val 44783"/>
            </a:avLst>
          </a:prstGeom>
          <a:solidFill>
            <a:srgbClr val="9C0F06"/>
          </a:solidFill>
          <a:ln w="28575">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000" b="1" dirty="0">
                <a:solidFill>
                  <a:schemeClr val="bg1"/>
                </a:solidFill>
                <a:latin typeface="Arial" panose="020B0604020202020204" pitchFamily="34" charset="0"/>
                <a:cs typeface="Arial" panose="020B0604020202020204" pitchFamily="34" charset="0"/>
              </a:rPr>
              <a:t>Las barras jurídicas son obligatorias para los estudiantes de Consultorio Jurídico II y se evaluaran por áreas de la siguiente manera</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2819" y="4399119"/>
            <a:ext cx="1778681" cy="1778681"/>
          </a:xfrm>
          <a:prstGeom prst="rect">
            <a:avLst/>
          </a:prstGeom>
        </p:spPr>
      </p:pic>
    </p:spTree>
    <p:extLst>
      <p:ext uri="{BB962C8B-B14F-4D97-AF65-F5344CB8AC3E}">
        <p14:creationId xmlns:p14="http://schemas.microsoft.com/office/powerpoint/2010/main" val="274621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1258418" y="373921"/>
            <a:ext cx="10731636" cy="369332"/>
          </a:xfrm>
          <a:prstGeom prst="rect">
            <a:avLst/>
          </a:prstGeom>
          <a:noFill/>
        </p:spPr>
        <p:txBody>
          <a:bodyPr wrap="square" rtlCol="0">
            <a:spAutoFit/>
          </a:bodyPr>
          <a:lstStyle/>
          <a:p>
            <a:pPr algn="ctr"/>
            <a:r>
              <a:rPr lang="es-CO" b="1" dirty="0">
                <a:solidFill>
                  <a:srgbClr val="002060"/>
                </a:solidFill>
                <a:effectLst>
                  <a:outerShdw blurRad="38100" dist="38100" dir="2700000" algn="tl">
                    <a:srgbClr val="000000">
                      <a:alpha val="43137"/>
                    </a:srgbClr>
                  </a:outerShdw>
                </a:effectLst>
                <a:latin typeface="Arial" panose="020B0604020202020204" pitchFamily="34" charset="0"/>
                <a:ea typeface="Adobe Gothic Std B" panose="020B0800000000000000" pitchFamily="34" charset="-128"/>
                <a:cs typeface="Arial" panose="020B0604020202020204" pitchFamily="34" charset="0"/>
              </a:rPr>
              <a:t>RECOMENDACIONES ESPECIALES PARA ALGUNOS SATÉLITES</a:t>
            </a:r>
          </a:p>
        </p:txBody>
      </p:sp>
      <p:sp>
        <p:nvSpPr>
          <p:cNvPr id="4" name="CuadroTexto 3"/>
          <p:cNvSpPr txBox="1"/>
          <p:nvPr/>
        </p:nvSpPr>
        <p:spPr>
          <a:xfrm>
            <a:off x="5839326" y="1657303"/>
            <a:ext cx="5918500" cy="1736646"/>
          </a:xfrm>
          <a:prstGeom prst="round2DiagRect">
            <a:avLst/>
          </a:prstGeom>
          <a:solidFill>
            <a:srgbClr val="FFC324"/>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O" sz="1600" b="1" dirty="0">
                <a:solidFill>
                  <a:schemeClr val="bg2">
                    <a:lumMod val="10000"/>
                  </a:schemeClr>
                </a:solidFill>
                <a:latin typeface="Arial" panose="020B0604020202020204" pitchFamily="34" charset="0"/>
                <a:ea typeface="Adobe Gothic Std B" panose="020B0800000000000000" pitchFamily="34" charset="-128"/>
                <a:cs typeface="Arial" panose="020B0604020202020204" pitchFamily="34" charset="0"/>
              </a:rPr>
              <a:t>Para el satélite de Brigada de Centro de </a:t>
            </a:r>
          </a:p>
          <a:p>
            <a:pPr algn="ctr"/>
            <a:r>
              <a:rPr lang="es-CO" sz="1600" b="1" dirty="0">
                <a:solidFill>
                  <a:schemeClr val="bg2">
                    <a:lumMod val="10000"/>
                  </a:schemeClr>
                </a:solidFill>
                <a:latin typeface="Arial" panose="020B0604020202020204" pitchFamily="34" charset="0"/>
                <a:ea typeface="Adobe Gothic Std B" panose="020B0800000000000000" pitchFamily="34" charset="-128"/>
                <a:cs typeface="Arial" panose="020B0604020202020204" pitchFamily="34" charset="0"/>
              </a:rPr>
              <a:t>Conciliación (BCC) solamente se pueden </a:t>
            </a:r>
          </a:p>
          <a:p>
            <a:pPr algn="ctr"/>
            <a:r>
              <a:rPr lang="es-CO" sz="1600" b="1" dirty="0">
                <a:solidFill>
                  <a:schemeClr val="bg2">
                    <a:lumMod val="10000"/>
                  </a:schemeClr>
                </a:solidFill>
                <a:latin typeface="Arial" panose="020B0604020202020204" pitchFamily="34" charset="0"/>
                <a:ea typeface="Adobe Gothic Std B" panose="020B0800000000000000" pitchFamily="34" charset="-128"/>
                <a:cs typeface="Arial" panose="020B0604020202020204" pitchFamily="34" charset="0"/>
              </a:rPr>
              <a:t>inscribir estudiantes de Consultorio Jurídico IV,</a:t>
            </a:r>
          </a:p>
          <a:p>
            <a:pPr algn="ctr"/>
            <a:r>
              <a:rPr lang="es-CO" sz="1600" b="1" dirty="0">
                <a:solidFill>
                  <a:schemeClr val="bg2">
                    <a:lumMod val="10000"/>
                  </a:schemeClr>
                </a:solidFill>
                <a:latin typeface="Arial" panose="020B0604020202020204" pitchFamily="34" charset="0"/>
                <a:ea typeface="Adobe Gothic Std B" panose="020B0800000000000000" pitchFamily="34" charset="-128"/>
                <a:cs typeface="Arial" panose="020B0604020202020204" pitchFamily="34" charset="0"/>
              </a:rPr>
              <a:t> deben tener disposición de tiempo para </a:t>
            </a:r>
          </a:p>
          <a:p>
            <a:pPr algn="ctr"/>
            <a:r>
              <a:rPr lang="es-CO" sz="1600" b="1" dirty="0">
                <a:solidFill>
                  <a:schemeClr val="bg2">
                    <a:lumMod val="10000"/>
                  </a:schemeClr>
                </a:solidFill>
                <a:latin typeface="Arial" panose="020B0604020202020204" pitchFamily="34" charset="0"/>
                <a:ea typeface="Adobe Gothic Std B" panose="020B0800000000000000" pitchFamily="34" charset="-128"/>
                <a:cs typeface="Arial" panose="020B0604020202020204" pitchFamily="34" charset="0"/>
              </a:rPr>
              <a:t>cuando sea citado por el centro de conciliación </a:t>
            </a:r>
          </a:p>
          <a:p>
            <a:pPr algn="ctr"/>
            <a:r>
              <a:rPr lang="es-CO" sz="1600" b="1" dirty="0">
                <a:solidFill>
                  <a:schemeClr val="bg2">
                    <a:lumMod val="10000"/>
                  </a:schemeClr>
                </a:solidFill>
                <a:latin typeface="Arial" panose="020B0604020202020204" pitchFamily="34" charset="0"/>
                <a:ea typeface="Adobe Gothic Std B" panose="020B0800000000000000" pitchFamily="34" charset="-128"/>
                <a:cs typeface="Arial" panose="020B0604020202020204" pitchFamily="34" charset="0"/>
              </a:rPr>
              <a:t>para realizar las audiencias.</a:t>
            </a:r>
          </a:p>
        </p:txBody>
      </p:sp>
      <p:sp>
        <p:nvSpPr>
          <p:cNvPr id="7" name="CuadroTexto 6"/>
          <p:cNvSpPr txBox="1"/>
          <p:nvPr/>
        </p:nvSpPr>
        <p:spPr>
          <a:xfrm>
            <a:off x="1258417" y="4429007"/>
            <a:ext cx="5406572" cy="1634490"/>
          </a:xfrm>
          <a:custGeom>
            <a:avLst/>
            <a:gdLst>
              <a:gd name="connsiteX0" fmla="*/ 272420 w 5406572"/>
              <a:gd name="connsiteY0" fmla="*/ 0 h 1634490"/>
              <a:gd name="connsiteX1" fmla="*/ 5406572 w 5406572"/>
              <a:gd name="connsiteY1" fmla="*/ 0 h 1634490"/>
              <a:gd name="connsiteX2" fmla="*/ 5406572 w 5406572"/>
              <a:gd name="connsiteY2" fmla="*/ 0 h 1634490"/>
              <a:gd name="connsiteX3" fmla="*/ 5406572 w 5406572"/>
              <a:gd name="connsiteY3" fmla="*/ 1362070 h 1634490"/>
              <a:gd name="connsiteX4" fmla="*/ 5134152 w 5406572"/>
              <a:gd name="connsiteY4" fmla="*/ 1634490 h 1634490"/>
              <a:gd name="connsiteX5" fmla="*/ 0 w 5406572"/>
              <a:gd name="connsiteY5" fmla="*/ 1634490 h 1634490"/>
              <a:gd name="connsiteX6" fmla="*/ 0 w 5406572"/>
              <a:gd name="connsiteY6" fmla="*/ 1634490 h 1634490"/>
              <a:gd name="connsiteX7" fmla="*/ 0 w 5406572"/>
              <a:gd name="connsiteY7" fmla="*/ 272420 h 1634490"/>
              <a:gd name="connsiteX8" fmla="*/ 272420 w 5406572"/>
              <a:gd name="connsiteY8" fmla="*/ 0 h 1634490"/>
              <a:gd name="connsiteX0" fmla="*/ 272420 w 5406572"/>
              <a:gd name="connsiteY0" fmla="*/ 0 h 1634490"/>
              <a:gd name="connsiteX1" fmla="*/ 5406572 w 5406572"/>
              <a:gd name="connsiteY1" fmla="*/ 0 h 1634490"/>
              <a:gd name="connsiteX2" fmla="*/ 5406572 w 5406572"/>
              <a:gd name="connsiteY2" fmla="*/ 0 h 1634490"/>
              <a:gd name="connsiteX3" fmla="*/ 5406572 w 5406572"/>
              <a:gd name="connsiteY3" fmla="*/ 1362070 h 1634490"/>
              <a:gd name="connsiteX4" fmla="*/ 5134152 w 5406572"/>
              <a:gd name="connsiteY4" fmla="*/ 1634490 h 1634490"/>
              <a:gd name="connsiteX5" fmla="*/ 0 w 5406572"/>
              <a:gd name="connsiteY5" fmla="*/ 1634490 h 1634490"/>
              <a:gd name="connsiteX6" fmla="*/ 0 w 5406572"/>
              <a:gd name="connsiteY6" fmla="*/ 1634490 h 1634490"/>
              <a:gd name="connsiteX7" fmla="*/ 192506 w 5406572"/>
              <a:gd name="connsiteY7" fmla="*/ 352630 h 1634490"/>
              <a:gd name="connsiteX8" fmla="*/ 272420 w 5406572"/>
              <a:gd name="connsiteY8" fmla="*/ 0 h 163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6572" h="1634490">
                <a:moveTo>
                  <a:pt x="272420" y="0"/>
                </a:moveTo>
                <a:lnTo>
                  <a:pt x="5406572" y="0"/>
                </a:lnTo>
                <a:lnTo>
                  <a:pt x="5406572" y="0"/>
                </a:lnTo>
                <a:lnTo>
                  <a:pt x="5406572" y="1362070"/>
                </a:lnTo>
                <a:cubicBezTo>
                  <a:pt x="5406572" y="1512523"/>
                  <a:pt x="5284605" y="1634490"/>
                  <a:pt x="5134152" y="1634490"/>
                </a:cubicBezTo>
                <a:lnTo>
                  <a:pt x="0" y="1634490"/>
                </a:lnTo>
                <a:lnTo>
                  <a:pt x="0" y="1634490"/>
                </a:lnTo>
                <a:cubicBezTo>
                  <a:pt x="0" y="1180467"/>
                  <a:pt x="192506" y="806653"/>
                  <a:pt x="192506" y="352630"/>
                </a:cubicBezTo>
                <a:cubicBezTo>
                  <a:pt x="192506" y="202177"/>
                  <a:pt x="121967" y="0"/>
                  <a:pt x="272420" y="0"/>
                </a:cubicBezTo>
                <a:close/>
              </a:path>
            </a:pathLst>
          </a:custGeom>
          <a:solidFill>
            <a:srgbClr val="FFC324"/>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lvl="1" algn="ctr"/>
            <a:r>
              <a:rPr lang="es-CO" dirty="0">
                <a:latin typeface="Arial" panose="020B0604020202020204" pitchFamily="34" charset="0"/>
                <a:ea typeface="Adobe Gothic Std B" panose="020B0800000000000000" pitchFamily="34" charset="-128"/>
                <a:cs typeface="Arial" panose="020B0604020202020204" pitchFamily="34" charset="0"/>
              </a:rPr>
              <a:t>Para el satélite de </a:t>
            </a:r>
            <a:r>
              <a:rPr lang="es-CO" b="1" dirty="0">
                <a:latin typeface="Arial" panose="020B0604020202020204" pitchFamily="34" charset="0"/>
                <a:ea typeface="Adobe Gothic Std B" panose="020B0800000000000000" pitchFamily="34" charset="-128"/>
                <a:cs typeface="Arial" panose="020B0604020202020204" pitchFamily="34" charset="0"/>
              </a:rPr>
              <a:t>Centro de Litigio </a:t>
            </a:r>
          </a:p>
          <a:p>
            <a:pPr lvl="1" algn="ctr"/>
            <a:r>
              <a:rPr lang="es-CO" b="1" dirty="0">
                <a:latin typeface="Arial" panose="020B0604020202020204" pitchFamily="34" charset="0"/>
                <a:ea typeface="Adobe Gothic Std B" panose="020B0800000000000000" pitchFamily="34" charset="-128"/>
                <a:cs typeface="Arial" panose="020B0604020202020204" pitchFamily="34" charset="0"/>
              </a:rPr>
              <a:t>Estratégico Nacional e Internacional </a:t>
            </a:r>
          </a:p>
          <a:p>
            <a:pPr lvl="1" algn="ctr"/>
            <a:r>
              <a:rPr lang="es-CO" b="1" dirty="0">
                <a:latin typeface="Arial" panose="020B0604020202020204" pitchFamily="34" charset="0"/>
                <a:ea typeface="Adobe Gothic Std B" panose="020B0800000000000000" pitchFamily="34" charset="-128"/>
                <a:cs typeface="Arial" panose="020B0604020202020204" pitchFamily="34" charset="0"/>
              </a:rPr>
              <a:t>(CELENI)</a:t>
            </a:r>
            <a:r>
              <a:rPr lang="es-CO" dirty="0">
                <a:latin typeface="Arial" panose="020B0604020202020204" pitchFamily="34" charset="0"/>
                <a:ea typeface="Adobe Gothic Std B" panose="020B0800000000000000" pitchFamily="34" charset="-128"/>
                <a:cs typeface="Arial" panose="020B0604020202020204" pitchFamily="34" charset="0"/>
              </a:rPr>
              <a:t>, se pueden inscribir estudiantes de Consultorio Jurídico II, III y IV que cumplan con los requisitos listados a continuación.</a:t>
            </a:r>
          </a:p>
        </p:txBody>
      </p:sp>
      <p:sp>
        <p:nvSpPr>
          <p:cNvPr id="8" name="Pentágono 7"/>
          <p:cNvSpPr/>
          <p:nvPr/>
        </p:nvSpPr>
        <p:spPr>
          <a:xfrm>
            <a:off x="0" y="1265007"/>
            <a:ext cx="3125337" cy="784593"/>
          </a:xfrm>
          <a:prstGeom prst="homePlate">
            <a:avLst/>
          </a:prstGeom>
          <a:solidFill>
            <a:srgbClr val="9C0F06"/>
          </a:solidFill>
          <a:ln w="28575">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2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Consideraciones</a:t>
            </a:r>
          </a:p>
        </p:txBody>
      </p:sp>
      <p:sp>
        <p:nvSpPr>
          <p:cNvPr id="9" name="Rectángulo 8"/>
          <p:cNvSpPr/>
          <p:nvPr/>
        </p:nvSpPr>
        <p:spPr>
          <a:xfrm>
            <a:off x="4839773" y="1104772"/>
            <a:ext cx="1784463" cy="2970044"/>
          </a:xfrm>
          <a:prstGeom prst="rect">
            <a:avLst/>
          </a:prstGeom>
          <a:noFill/>
          <a:ln>
            <a:no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s-ES" sz="187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1</a:t>
            </a:r>
          </a:p>
        </p:txBody>
      </p:sp>
      <p:sp>
        <p:nvSpPr>
          <p:cNvPr id="10" name="Rectángulo 9"/>
          <p:cNvSpPr/>
          <p:nvPr/>
        </p:nvSpPr>
        <p:spPr>
          <a:xfrm>
            <a:off x="388614" y="3866270"/>
            <a:ext cx="1707520" cy="2831544"/>
          </a:xfrm>
          <a:prstGeom prst="rect">
            <a:avLst/>
          </a:prstGeom>
          <a:noFill/>
          <a:ln>
            <a:no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s-ES" sz="178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2</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592" y="2333603"/>
            <a:ext cx="1572241" cy="1572241"/>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289" y="4074816"/>
            <a:ext cx="1828678" cy="1828678"/>
          </a:xfrm>
          <a:prstGeom prst="rect">
            <a:avLst/>
          </a:prstGeom>
        </p:spPr>
      </p:pic>
    </p:spTree>
    <p:extLst>
      <p:ext uri="{BB962C8B-B14F-4D97-AF65-F5344CB8AC3E}">
        <p14:creationId xmlns:p14="http://schemas.microsoft.com/office/powerpoint/2010/main" val="55946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1258418" y="373921"/>
            <a:ext cx="10731636" cy="369332"/>
          </a:xfrm>
          <a:prstGeom prst="rect">
            <a:avLst/>
          </a:prstGeom>
          <a:noFill/>
        </p:spPr>
        <p:txBody>
          <a:bodyPr wrap="square" rtlCol="0">
            <a:spAutoFit/>
          </a:bodyPr>
          <a:lstStyle/>
          <a:p>
            <a:pPr algn="ctr"/>
            <a:r>
              <a:rPr lang="es-CO" b="1" dirty="0">
                <a:solidFill>
                  <a:srgbClr val="002060"/>
                </a:solidFill>
                <a:effectLst>
                  <a:outerShdw blurRad="38100" dist="38100" dir="2700000" algn="tl">
                    <a:srgbClr val="000000">
                      <a:alpha val="43137"/>
                    </a:srgbClr>
                  </a:outerShdw>
                </a:effectLst>
                <a:latin typeface="Arial" panose="020B0604020202020204" pitchFamily="34" charset="0"/>
                <a:ea typeface="Adobe Gothic Std B" panose="020B0800000000000000" pitchFamily="34" charset="-128"/>
                <a:cs typeface="Arial" panose="020B0604020202020204" pitchFamily="34" charset="0"/>
              </a:rPr>
              <a:t>RECOMENDACIONES ESPECIALES PARA ALGUNOS SATÉLITES</a:t>
            </a:r>
          </a:p>
        </p:txBody>
      </p:sp>
      <p:sp>
        <p:nvSpPr>
          <p:cNvPr id="3" name="CuadroTexto 2"/>
          <p:cNvSpPr txBox="1"/>
          <p:nvPr/>
        </p:nvSpPr>
        <p:spPr>
          <a:xfrm>
            <a:off x="1258418" y="1379042"/>
            <a:ext cx="6538297" cy="1107996"/>
          </a:xfrm>
          <a:prstGeom prst="rect">
            <a:avLst/>
          </a:prstGeom>
          <a:noFill/>
        </p:spPr>
        <p:txBody>
          <a:bodyPr wrap="square" rtlCol="0">
            <a:spAutoFit/>
          </a:bodyPr>
          <a:lstStyle/>
          <a:p>
            <a:pPr algn="ctr"/>
            <a:r>
              <a:rPr lang="es-CO" sz="4000" b="1" dirty="0">
                <a:solidFill>
                  <a:srgbClr val="9C0F06"/>
                </a:solidFill>
                <a:effectLst>
                  <a:outerShdw blurRad="38100" dist="38100" dir="2700000" algn="tl">
                    <a:srgbClr val="000000">
                      <a:alpha val="43137"/>
                    </a:srgbClr>
                  </a:outerShdw>
                </a:effectLst>
                <a:latin typeface="Bahnschrift SemiLight" panose="020B0502040204020203" pitchFamily="34" charset="0"/>
                <a:ea typeface="Adobe Gothic Std B" panose="020B0800000000000000" pitchFamily="34" charset="-128"/>
              </a:rPr>
              <a:t>Requisitos</a:t>
            </a:r>
            <a:r>
              <a:rPr lang="es-CO" sz="4000" b="1" dirty="0">
                <a:solidFill>
                  <a:srgbClr val="FB0000"/>
                </a:solidFill>
                <a:effectLst>
                  <a:outerShdw blurRad="38100" dist="38100" dir="2700000" algn="tl">
                    <a:srgbClr val="000000">
                      <a:alpha val="43137"/>
                    </a:srgbClr>
                  </a:outerShdw>
                </a:effectLst>
                <a:latin typeface="Bahnschrift SemiLight" panose="020B0502040204020203" pitchFamily="34" charset="0"/>
                <a:ea typeface="Adobe Gothic Std B" panose="020B0800000000000000" pitchFamily="34" charset="-128"/>
              </a:rPr>
              <a:t> </a:t>
            </a:r>
            <a:r>
              <a:rPr lang="es-CO" sz="6600" b="1" dirty="0">
                <a:solidFill>
                  <a:srgbClr val="002060"/>
                </a:solidFill>
                <a:effectLst>
                  <a:outerShdw blurRad="38100" dist="38100" dir="2700000" algn="tl">
                    <a:srgbClr val="000000">
                      <a:alpha val="43137"/>
                    </a:srgbClr>
                  </a:outerShdw>
                </a:effectLst>
                <a:latin typeface="Bahnschrift SemiLight" panose="020B0502040204020203" pitchFamily="34" charset="0"/>
                <a:ea typeface="Adobe Gothic Std B" panose="020B0800000000000000" pitchFamily="34" charset="-128"/>
              </a:rPr>
              <a:t>CELENI</a:t>
            </a:r>
          </a:p>
        </p:txBody>
      </p:sp>
      <p:sp>
        <p:nvSpPr>
          <p:cNvPr id="4" name="Rectángulo redondeado 3"/>
          <p:cNvSpPr/>
          <p:nvPr/>
        </p:nvSpPr>
        <p:spPr>
          <a:xfrm>
            <a:off x="8566875" y="3024923"/>
            <a:ext cx="2801006" cy="1190708"/>
          </a:xfrm>
          <a:prstGeom prst="roundRect">
            <a:avLst/>
          </a:prstGeom>
          <a:solidFill>
            <a:srgbClr val="9C0F06"/>
          </a:solidFill>
          <a:ln>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P.G.A </a:t>
            </a:r>
          </a:p>
          <a:p>
            <a:pPr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Igual o </a:t>
            </a:r>
          </a:p>
          <a:p>
            <a:pPr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superior a 4,2</a:t>
            </a:r>
          </a:p>
        </p:txBody>
      </p:sp>
      <p:sp>
        <p:nvSpPr>
          <p:cNvPr id="11" name="Rectángulo redondeado 10"/>
          <p:cNvSpPr/>
          <p:nvPr/>
        </p:nvSpPr>
        <p:spPr>
          <a:xfrm>
            <a:off x="8566874" y="1395995"/>
            <a:ext cx="2801007" cy="1217757"/>
          </a:xfrm>
          <a:prstGeom prst="roundRect">
            <a:avLst/>
          </a:prstGeom>
          <a:solidFill>
            <a:srgbClr val="9C0F06"/>
          </a:solidFill>
          <a:ln>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b="1" dirty="0">
                <a:ln w="0"/>
                <a:solidFill>
                  <a:schemeClr val="bg1"/>
                </a:solidFill>
                <a:effectLst>
                  <a:outerShdw blurRad="38100" dist="38100" dir="2700000" algn="tl">
                    <a:srgbClr val="000000">
                      <a:alpha val="43137"/>
                    </a:srgbClr>
                  </a:outerShdw>
                </a:effectLst>
                <a:latin typeface="Arial Narrow" panose="020B0606020202030204" pitchFamily="34" charset="0"/>
              </a:rPr>
              <a:t>Afinidad con temas de DIH, DD.HH. y temas ligados al litigio estratégico</a:t>
            </a:r>
          </a:p>
        </p:txBody>
      </p:sp>
      <p:sp>
        <p:nvSpPr>
          <p:cNvPr id="12" name="Rectángulo redondeado 11"/>
          <p:cNvSpPr/>
          <p:nvPr/>
        </p:nvSpPr>
        <p:spPr>
          <a:xfrm>
            <a:off x="1097841" y="4916361"/>
            <a:ext cx="2883388" cy="1164526"/>
          </a:xfrm>
          <a:custGeom>
            <a:avLst/>
            <a:gdLst>
              <a:gd name="connsiteX0" fmla="*/ 0 w 2883388"/>
              <a:gd name="connsiteY0" fmla="*/ 194092 h 1164526"/>
              <a:gd name="connsiteX1" fmla="*/ 194092 w 2883388"/>
              <a:gd name="connsiteY1" fmla="*/ 0 h 1164526"/>
              <a:gd name="connsiteX2" fmla="*/ 2689296 w 2883388"/>
              <a:gd name="connsiteY2" fmla="*/ 0 h 1164526"/>
              <a:gd name="connsiteX3" fmla="*/ 2883388 w 2883388"/>
              <a:gd name="connsiteY3" fmla="*/ 194092 h 1164526"/>
              <a:gd name="connsiteX4" fmla="*/ 2883388 w 2883388"/>
              <a:gd name="connsiteY4" fmla="*/ 970434 h 1164526"/>
              <a:gd name="connsiteX5" fmla="*/ 2689296 w 2883388"/>
              <a:gd name="connsiteY5" fmla="*/ 1164526 h 1164526"/>
              <a:gd name="connsiteX6" fmla="*/ 194092 w 2883388"/>
              <a:gd name="connsiteY6" fmla="*/ 1164526 h 1164526"/>
              <a:gd name="connsiteX7" fmla="*/ 0 w 2883388"/>
              <a:gd name="connsiteY7" fmla="*/ 970434 h 1164526"/>
              <a:gd name="connsiteX8" fmla="*/ 0 w 2883388"/>
              <a:gd name="connsiteY8" fmla="*/ 194092 h 1164526"/>
              <a:gd name="connsiteX0" fmla="*/ 0 w 2883388"/>
              <a:gd name="connsiteY0" fmla="*/ 194092 h 1164526"/>
              <a:gd name="connsiteX1" fmla="*/ 194092 w 2883388"/>
              <a:gd name="connsiteY1" fmla="*/ 0 h 1164526"/>
              <a:gd name="connsiteX2" fmla="*/ 2689296 w 2883388"/>
              <a:gd name="connsiteY2" fmla="*/ 0 h 1164526"/>
              <a:gd name="connsiteX3" fmla="*/ 2883388 w 2883388"/>
              <a:gd name="connsiteY3" fmla="*/ 194092 h 1164526"/>
              <a:gd name="connsiteX4" fmla="*/ 2883388 w 2883388"/>
              <a:gd name="connsiteY4" fmla="*/ 970434 h 1164526"/>
              <a:gd name="connsiteX5" fmla="*/ 2689296 w 2883388"/>
              <a:gd name="connsiteY5" fmla="*/ 1164526 h 1164526"/>
              <a:gd name="connsiteX6" fmla="*/ 194092 w 2883388"/>
              <a:gd name="connsiteY6" fmla="*/ 1164526 h 1164526"/>
              <a:gd name="connsiteX7" fmla="*/ 518615 w 2883388"/>
              <a:gd name="connsiteY7" fmla="*/ 806661 h 1164526"/>
              <a:gd name="connsiteX8" fmla="*/ 0 w 2883388"/>
              <a:gd name="connsiteY8" fmla="*/ 194092 h 11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3388" h="1164526">
                <a:moveTo>
                  <a:pt x="0" y="194092"/>
                </a:moveTo>
                <a:cubicBezTo>
                  <a:pt x="0" y="86898"/>
                  <a:pt x="86898" y="0"/>
                  <a:pt x="194092" y="0"/>
                </a:cubicBezTo>
                <a:lnTo>
                  <a:pt x="2689296" y="0"/>
                </a:lnTo>
                <a:cubicBezTo>
                  <a:pt x="2796490" y="0"/>
                  <a:pt x="2883388" y="86898"/>
                  <a:pt x="2883388" y="194092"/>
                </a:cubicBezTo>
                <a:lnTo>
                  <a:pt x="2883388" y="970434"/>
                </a:lnTo>
                <a:cubicBezTo>
                  <a:pt x="2883388" y="1077628"/>
                  <a:pt x="2796490" y="1164526"/>
                  <a:pt x="2689296" y="1164526"/>
                </a:cubicBezTo>
                <a:lnTo>
                  <a:pt x="194092" y="1164526"/>
                </a:lnTo>
                <a:cubicBezTo>
                  <a:pt x="86898" y="1164526"/>
                  <a:pt x="518615" y="913855"/>
                  <a:pt x="518615" y="806661"/>
                </a:cubicBezTo>
                <a:cubicBezTo>
                  <a:pt x="518615" y="547880"/>
                  <a:pt x="0" y="452873"/>
                  <a:pt x="0" y="194092"/>
                </a:cubicBezTo>
                <a:close/>
              </a:path>
            </a:pathLst>
          </a:custGeom>
          <a:solidFill>
            <a:srgbClr val="00235D"/>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Tener competencias investigativas </a:t>
            </a:r>
          </a:p>
          <a:p>
            <a:pPr lvl="1"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y manejo de APA </a:t>
            </a:r>
          </a:p>
          <a:p>
            <a:pPr lvl="1"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y/o Chicago.</a:t>
            </a:r>
          </a:p>
        </p:txBody>
      </p:sp>
      <p:sp>
        <p:nvSpPr>
          <p:cNvPr id="13" name="Rectángulo redondeado 12"/>
          <p:cNvSpPr/>
          <p:nvPr/>
        </p:nvSpPr>
        <p:spPr>
          <a:xfrm>
            <a:off x="4773958" y="3027780"/>
            <a:ext cx="2669338" cy="1216673"/>
          </a:xfrm>
          <a:custGeom>
            <a:avLst/>
            <a:gdLst>
              <a:gd name="connsiteX0" fmla="*/ 0 w 2836326"/>
              <a:gd name="connsiteY0" fmla="*/ 197896 h 1187355"/>
              <a:gd name="connsiteX1" fmla="*/ 197896 w 2836326"/>
              <a:gd name="connsiteY1" fmla="*/ 0 h 1187355"/>
              <a:gd name="connsiteX2" fmla="*/ 2638430 w 2836326"/>
              <a:gd name="connsiteY2" fmla="*/ 0 h 1187355"/>
              <a:gd name="connsiteX3" fmla="*/ 2836326 w 2836326"/>
              <a:gd name="connsiteY3" fmla="*/ 197896 h 1187355"/>
              <a:gd name="connsiteX4" fmla="*/ 2836326 w 2836326"/>
              <a:gd name="connsiteY4" fmla="*/ 989459 h 1187355"/>
              <a:gd name="connsiteX5" fmla="*/ 2638430 w 2836326"/>
              <a:gd name="connsiteY5" fmla="*/ 1187355 h 1187355"/>
              <a:gd name="connsiteX6" fmla="*/ 197896 w 2836326"/>
              <a:gd name="connsiteY6" fmla="*/ 1187355 h 1187355"/>
              <a:gd name="connsiteX7" fmla="*/ 0 w 2836326"/>
              <a:gd name="connsiteY7" fmla="*/ 989459 h 1187355"/>
              <a:gd name="connsiteX8" fmla="*/ 0 w 2836326"/>
              <a:gd name="connsiteY8" fmla="*/ 197896 h 1187355"/>
              <a:gd name="connsiteX0" fmla="*/ 641445 w 2836326"/>
              <a:gd name="connsiteY0" fmla="*/ 266134 h 1187355"/>
              <a:gd name="connsiteX1" fmla="*/ 197896 w 2836326"/>
              <a:gd name="connsiteY1" fmla="*/ 0 h 1187355"/>
              <a:gd name="connsiteX2" fmla="*/ 2638430 w 2836326"/>
              <a:gd name="connsiteY2" fmla="*/ 0 h 1187355"/>
              <a:gd name="connsiteX3" fmla="*/ 2836326 w 2836326"/>
              <a:gd name="connsiteY3" fmla="*/ 197896 h 1187355"/>
              <a:gd name="connsiteX4" fmla="*/ 2836326 w 2836326"/>
              <a:gd name="connsiteY4" fmla="*/ 989459 h 1187355"/>
              <a:gd name="connsiteX5" fmla="*/ 2638430 w 2836326"/>
              <a:gd name="connsiteY5" fmla="*/ 1187355 h 1187355"/>
              <a:gd name="connsiteX6" fmla="*/ 197896 w 2836326"/>
              <a:gd name="connsiteY6" fmla="*/ 1187355 h 1187355"/>
              <a:gd name="connsiteX7" fmla="*/ 0 w 2836326"/>
              <a:gd name="connsiteY7" fmla="*/ 989459 h 1187355"/>
              <a:gd name="connsiteX8" fmla="*/ 641445 w 2836326"/>
              <a:gd name="connsiteY8" fmla="*/ 266134 h 1187355"/>
              <a:gd name="connsiteX0" fmla="*/ 457855 w 2652736"/>
              <a:gd name="connsiteY0" fmla="*/ 266134 h 1187355"/>
              <a:gd name="connsiteX1" fmla="*/ 14306 w 2652736"/>
              <a:gd name="connsiteY1" fmla="*/ 0 h 1187355"/>
              <a:gd name="connsiteX2" fmla="*/ 2454840 w 2652736"/>
              <a:gd name="connsiteY2" fmla="*/ 0 h 1187355"/>
              <a:gd name="connsiteX3" fmla="*/ 2652736 w 2652736"/>
              <a:gd name="connsiteY3" fmla="*/ 197896 h 1187355"/>
              <a:gd name="connsiteX4" fmla="*/ 2652736 w 2652736"/>
              <a:gd name="connsiteY4" fmla="*/ 989459 h 1187355"/>
              <a:gd name="connsiteX5" fmla="*/ 2454840 w 2652736"/>
              <a:gd name="connsiteY5" fmla="*/ 1187355 h 1187355"/>
              <a:gd name="connsiteX6" fmla="*/ 14306 w 2652736"/>
              <a:gd name="connsiteY6" fmla="*/ 1187355 h 1187355"/>
              <a:gd name="connsiteX7" fmla="*/ 485150 w 2652736"/>
              <a:gd name="connsiteY7" fmla="*/ 907572 h 1187355"/>
              <a:gd name="connsiteX8" fmla="*/ 457855 w 2652736"/>
              <a:gd name="connsiteY8" fmla="*/ 266134 h 1187355"/>
              <a:gd name="connsiteX0" fmla="*/ 457855 w 2652736"/>
              <a:gd name="connsiteY0" fmla="*/ 266134 h 1200824"/>
              <a:gd name="connsiteX1" fmla="*/ 14306 w 2652736"/>
              <a:gd name="connsiteY1" fmla="*/ 0 h 1200824"/>
              <a:gd name="connsiteX2" fmla="*/ 2454840 w 2652736"/>
              <a:gd name="connsiteY2" fmla="*/ 0 h 1200824"/>
              <a:gd name="connsiteX3" fmla="*/ 2652736 w 2652736"/>
              <a:gd name="connsiteY3" fmla="*/ 197896 h 1200824"/>
              <a:gd name="connsiteX4" fmla="*/ 2652736 w 2652736"/>
              <a:gd name="connsiteY4" fmla="*/ 989459 h 1200824"/>
              <a:gd name="connsiteX5" fmla="*/ 2454840 w 2652736"/>
              <a:gd name="connsiteY5" fmla="*/ 1187355 h 1200824"/>
              <a:gd name="connsiteX6" fmla="*/ 299127 w 2652736"/>
              <a:gd name="connsiteY6" fmla="*/ 1200824 h 1200824"/>
              <a:gd name="connsiteX7" fmla="*/ 485150 w 2652736"/>
              <a:gd name="connsiteY7" fmla="*/ 907572 h 1200824"/>
              <a:gd name="connsiteX8" fmla="*/ 457855 w 2652736"/>
              <a:gd name="connsiteY8" fmla="*/ 266134 h 120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2736" h="1200824">
                <a:moveTo>
                  <a:pt x="457855" y="266134"/>
                </a:moveTo>
                <a:cubicBezTo>
                  <a:pt x="457855" y="156839"/>
                  <a:pt x="-94989" y="0"/>
                  <a:pt x="14306" y="0"/>
                </a:cubicBezTo>
                <a:lnTo>
                  <a:pt x="2454840" y="0"/>
                </a:lnTo>
                <a:cubicBezTo>
                  <a:pt x="2564135" y="0"/>
                  <a:pt x="2652736" y="88601"/>
                  <a:pt x="2652736" y="197896"/>
                </a:cubicBezTo>
                <a:lnTo>
                  <a:pt x="2652736" y="989459"/>
                </a:lnTo>
                <a:cubicBezTo>
                  <a:pt x="2652736" y="1098754"/>
                  <a:pt x="2564135" y="1187355"/>
                  <a:pt x="2454840" y="1187355"/>
                </a:cubicBezTo>
                <a:lnTo>
                  <a:pt x="299127" y="1200824"/>
                </a:lnTo>
                <a:cubicBezTo>
                  <a:pt x="189832" y="1200824"/>
                  <a:pt x="485150" y="1016867"/>
                  <a:pt x="485150" y="907572"/>
                </a:cubicBezTo>
                <a:cubicBezTo>
                  <a:pt x="485150" y="643718"/>
                  <a:pt x="457855" y="529988"/>
                  <a:pt x="457855" y="266134"/>
                </a:cubicBezTo>
                <a:close/>
              </a:path>
            </a:pathLst>
          </a:custGeom>
          <a:solidFill>
            <a:srgbClr val="FFC324"/>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804863" lvl="2" algn="ctr"/>
            <a:r>
              <a:rPr lang="es-CO" sz="2200" b="1" dirty="0">
                <a:solidFill>
                  <a:schemeClr val="bg1"/>
                </a:solidFill>
                <a:effectLst>
                  <a:outerShdw blurRad="38100" dist="38100" dir="2700000" algn="tl">
                    <a:srgbClr val="000000">
                      <a:alpha val="43137"/>
                    </a:srgbClr>
                  </a:outerShdw>
                </a:effectLst>
                <a:latin typeface="Arial Narrow" panose="020B0606020202030204" pitchFamily="34" charset="0"/>
              </a:rPr>
              <a:t>Buen manejo </a:t>
            </a:r>
          </a:p>
          <a:p>
            <a:pPr marL="804863" lvl="2" algn="ctr"/>
            <a:r>
              <a:rPr lang="es-CO" sz="2200" b="1" dirty="0">
                <a:solidFill>
                  <a:schemeClr val="bg1"/>
                </a:solidFill>
                <a:effectLst>
                  <a:outerShdw blurRad="38100" dist="38100" dir="2700000" algn="tl">
                    <a:srgbClr val="000000">
                      <a:alpha val="43137"/>
                    </a:srgbClr>
                  </a:outerShdw>
                </a:effectLst>
                <a:latin typeface="Arial Narrow" panose="020B0606020202030204" pitchFamily="34" charset="0"/>
              </a:rPr>
              <a:t>de </a:t>
            </a:r>
            <a:r>
              <a:rPr lang="es-CO" sz="2200" b="1" dirty="0" err="1">
                <a:solidFill>
                  <a:schemeClr val="bg1"/>
                </a:solidFill>
                <a:effectLst>
                  <a:outerShdw blurRad="38100" dist="38100" dir="2700000" algn="tl">
                    <a:srgbClr val="000000">
                      <a:alpha val="43137"/>
                    </a:srgbClr>
                  </a:outerShdw>
                </a:effectLst>
                <a:latin typeface="Arial Narrow" panose="020B0606020202030204" pitchFamily="34" charset="0"/>
              </a:rPr>
              <a:t>TIC’s</a:t>
            </a:r>
            <a:endParaRPr lang="es-CO" sz="22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14" name="Rectángulo redondeado 13"/>
          <p:cNvSpPr/>
          <p:nvPr/>
        </p:nvSpPr>
        <p:spPr>
          <a:xfrm>
            <a:off x="8379726" y="4867869"/>
            <a:ext cx="2988156" cy="1152431"/>
          </a:xfrm>
          <a:custGeom>
            <a:avLst/>
            <a:gdLst>
              <a:gd name="connsiteX0" fmla="*/ 0 w 2988156"/>
              <a:gd name="connsiteY0" fmla="*/ 192076 h 1152431"/>
              <a:gd name="connsiteX1" fmla="*/ 192076 w 2988156"/>
              <a:gd name="connsiteY1" fmla="*/ 0 h 1152431"/>
              <a:gd name="connsiteX2" fmla="*/ 2796080 w 2988156"/>
              <a:gd name="connsiteY2" fmla="*/ 0 h 1152431"/>
              <a:gd name="connsiteX3" fmla="*/ 2988156 w 2988156"/>
              <a:gd name="connsiteY3" fmla="*/ 192076 h 1152431"/>
              <a:gd name="connsiteX4" fmla="*/ 2988156 w 2988156"/>
              <a:gd name="connsiteY4" fmla="*/ 960355 h 1152431"/>
              <a:gd name="connsiteX5" fmla="*/ 2796080 w 2988156"/>
              <a:gd name="connsiteY5" fmla="*/ 1152431 h 1152431"/>
              <a:gd name="connsiteX6" fmla="*/ 192076 w 2988156"/>
              <a:gd name="connsiteY6" fmla="*/ 1152431 h 1152431"/>
              <a:gd name="connsiteX7" fmla="*/ 0 w 2988156"/>
              <a:gd name="connsiteY7" fmla="*/ 960355 h 1152431"/>
              <a:gd name="connsiteX8" fmla="*/ 0 w 2988156"/>
              <a:gd name="connsiteY8" fmla="*/ 192076 h 1152431"/>
              <a:gd name="connsiteX0" fmla="*/ 327546 w 2988156"/>
              <a:gd name="connsiteY0" fmla="*/ 273962 h 1152431"/>
              <a:gd name="connsiteX1" fmla="*/ 192076 w 2988156"/>
              <a:gd name="connsiteY1" fmla="*/ 0 h 1152431"/>
              <a:gd name="connsiteX2" fmla="*/ 2796080 w 2988156"/>
              <a:gd name="connsiteY2" fmla="*/ 0 h 1152431"/>
              <a:gd name="connsiteX3" fmla="*/ 2988156 w 2988156"/>
              <a:gd name="connsiteY3" fmla="*/ 192076 h 1152431"/>
              <a:gd name="connsiteX4" fmla="*/ 2988156 w 2988156"/>
              <a:gd name="connsiteY4" fmla="*/ 960355 h 1152431"/>
              <a:gd name="connsiteX5" fmla="*/ 2796080 w 2988156"/>
              <a:gd name="connsiteY5" fmla="*/ 1152431 h 1152431"/>
              <a:gd name="connsiteX6" fmla="*/ 192076 w 2988156"/>
              <a:gd name="connsiteY6" fmla="*/ 1152431 h 1152431"/>
              <a:gd name="connsiteX7" fmla="*/ 0 w 2988156"/>
              <a:gd name="connsiteY7" fmla="*/ 960355 h 1152431"/>
              <a:gd name="connsiteX8" fmla="*/ 327546 w 2988156"/>
              <a:gd name="connsiteY8" fmla="*/ 273962 h 115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8156" h="1152431">
                <a:moveTo>
                  <a:pt x="327546" y="273962"/>
                </a:moveTo>
                <a:cubicBezTo>
                  <a:pt x="327546" y="167881"/>
                  <a:pt x="85995" y="0"/>
                  <a:pt x="192076" y="0"/>
                </a:cubicBezTo>
                <a:lnTo>
                  <a:pt x="2796080" y="0"/>
                </a:lnTo>
                <a:cubicBezTo>
                  <a:pt x="2902161" y="0"/>
                  <a:pt x="2988156" y="85995"/>
                  <a:pt x="2988156" y="192076"/>
                </a:cubicBezTo>
                <a:lnTo>
                  <a:pt x="2988156" y="960355"/>
                </a:lnTo>
                <a:cubicBezTo>
                  <a:pt x="2988156" y="1066436"/>
                  <a:pt x="2902161" y="1152431"/>
                  <a:pt x="2796080" y="1152431"/>
                </a:cubicBezTo>
                <a:lnTo>
                  <a:pt x="192076" y="1152431"/>
                </a:lnTo>
                <a:cubicBezTo>
                  <a:pt x="85995" y="1152431"/>
                  <a:pt x="0" y="1066436"/>
                  <a:pt x="0" y="960355"/>
                </a:cubicBezTo>
                <a:cubicBezTo>
                  <a:pt x="0" y="704262"/>
                  <a:pt x="327546" y="530055"/>
                  <a:pt x="327546" y="273962"/>
                </a:cubicBezTo>
                <a:close/>
              </a:path>
            </a:pathLst>
          </a:custGeom>
          <a:solidFill>
            <a:srgbClr val="9C0F06"/>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Capacidad de comprensión y lectura en un segundo idioma</a:t>
            </a:r>
          </a:p>
        </p:txBody>
      </p:sp>
      <p:sp>
        <p:nvSpPr>
          <p:cNvPr id="15" name="Rectángulo redondeado 14"/>
          <p:cNvSpPr/>
          <p:nvPr/>
        </p:nvSpPr>
        <p:spPr>
          <a:xfrm>
            <a:off x="5085972" y="4867869"/>
            <a:ext cx="2357326" cy="1213018"/>
          </a:xfrm>
          <a:custGeom>
            <a:avLst/>
            <a:gdLst>
              <a:gd name="connsiteX0" fmla="*/ 0 w 2358485"/>
              <a:gd name="connsiteY0" fmla="*/ 202174 h 1213018"/>
              <a:gd name="connsiteX1" fmla="*/ 202174 w 2358485"/>
              <a:gd name="connsiteY1" fmla="*/ 0 h 1213018"/>
              <a:gd name="connsiteX2" fmla="*/ 2156311 w 2358485"/>
              <a:gd name="connsiteY2" fmla="*/ 0 h 1213018"/>
              <a:gd name="connsiteX3" fmla="*/ 2358485 w 2358485"/>
              <a:gd name="connsiteY3" fmla="*/ 202174 h 1213018"/>
              <a:gd name="connsiteX4" fmla="*/ 2358485 w 2358485"/>
              <a:gd name="connsiteY4" fmla="*/ 1010844 h 1213018"/>
              <a:gd name="connsiteX5" fmla="*/ 2156311 w 2358485"/>
              <a:gd name="connsiteY5" fmla="*/ 1213018 h 1213018"/>
              <a:gd name="connsiteX6" fmla="*/ 202174 w 2358485"/>
              <a:gd name="connsiteY6" fmla="*/ 1213018 h 1213018"/>
              <a:gd name="connsiteX7" fmla="*/ 0 w 2358485"/>
              <a:gd name="connsiteY7" fmla="*/ 1010844 h 1213018"/>
              <a:gd name="connsiteX8" fmla="*/ 0 w 2358485"/>
              <a:gd name="connsiteY8" fmla="*/ 202174 h 1213018"/>
              <a:gd name="connsiteX0" fmla="*/ 0 w 2358485"/>
              <a:gd name="connsiteY0" fmla="*/ 202174 h 1213018"/>
              <a:gd name="connsiteX1" fmla="*/ 202174 w 2358485"/>
              <a:gd name="connsiteY1" fmla="*/ 0 h 1213018"/>
              <a:gd name="connsiteX2" fmla="*/ 2156311 w 2358485"/>
              <a:gd name="connsiteY2" fmla="*/ 0 h 1213018"/>
              <a:gd name="connsiteX3" fmla="*/ 2358485 w 2358485"/>
              <a:gd name="connsiteY3" fmla="*/ 202174 h 1213018"/>
              <a:gd name="connsiteX4" fmla="*/ 2358485 w 2358485"/>
              <a:gd name="connsiteY4" fmla="*/ 1010844 h 1213018"/>
              <a:gd name="connsiteX5" fmla="*/ 2156311 w 2358485"/>
              <a:gd name="connsiteY5" fmla="*/ 1213018 h 1213018"/>
              <a:gd name="connsiteX6" fmla="*/ 202174 w 2358485"/>
              <a:gd name="connsiteY6" fmla="*/ 1213018 h 1213018"/>
              <a:gd name="connsiteX7" fmla="*/ 136477 w 2358485"/>
              <a:gd name="connsiteY7" fmla="*/ 888014 h 1213018"/>
              <a:gd name="connsiteX8" fmla="*/ 0 w 2358485"/>
              <a:gd name="connsiteY8" fmla="*/ 202174 h 1213018"/>
              <a:gd name="connsiteX0" fmla="*/ 0 w 2358485"/>
              <a:gd name="connsiteY0" fmla="*/ 202174 h 1213018"/>
              <a:gd name="connsiteX1" fmla="*/ 202174 w 2358485"/>
              <a:gd name="connsiteY1" fmla="*/ 0 h 1213018"/>
              <a:gd name="connsiteX2" fmla="*/ 2156311 w 2358485"/>
              <a:gd name="connsiteY2" fmla="*/ 0 h 1213018"/>
              <a:gd name="connsiteX3" fmla="*/ 2358485 w 2358485"/>
              <a:gd name="connsiteY3" fmla="*/ 202174 h 1213018"/>
              <a:gd name="connsiteX4" fmla="*/ 2358485 w 2358485"/>
              <a:gd name="connsiteY4" fmla="*/ 1010844 h 1213018"/>
              <a:gd name="connsiteX5" fmla="*/ 2156311 w 2358485"/>
              <a:gd name="connsiteY5" fmla="*/ 1213018 h 1213018"/>
              <a:gd name="connsiteX6" fmla="*/ 202174 w 2358485"/>
              <a:gd name="connsiteY6" fmla="*/ 1213018 h 1213018"/>
              <a:gd name="connsiteX7" fmla="*/ 136477 w 2358485"/>
              <a:gd name="connsiteY7" fmla="*/ 888014 h 1213018"/>
              <a:gd name="connsiteX8" fmla="*/ 0 w 2358485"/>
              <a:gd name="connsiteY8" fmla="*/ 202174 h 1213018"/>
              <a:gd name="connsiteX0" fmla="*/ 0 w 2358485"/>
              <a:gd name="connsiteY0" fmla="*/ 202174 h 1213018"/>
              <a:gd name="connsiteX1" fmla="*/ 202174 w 2358485"/>
              <a:gd name="connsiteY1" fmla="*/ 0 h 1213018"/>
              <a:gd name="connsiteX2" fmla="*/ 2156311 w 2358485"/>
              <a:gd name="connsiteY2" fmla="*/ 0 h 1213018"/>
              <a:gd name="connsiteX3" fmla="*/ 2358485 w 2358485"/>
              <a:gd name="connsiteY3" fmla="*/ 202174 h 1213018"/>
              <a:gd name="connsiteX4" fmla="*/ 2358485 w 2358485"/>
              <a:gd name="connsiteY4" fmla="*/ 1010844 h 1213018"/>
              <a:gd name="connsiteX5" fmla="*/ 2156311 w 2358485"/>
              <a:gd name="connsiteY5" fmla="*/ 1213018 h 1213018"/>
              <a:gd name="connsiteX6" fmla="*/ 202174 w 2358485"/>
              <a:gd name="connsiteY6" fmla="*/ 1213018 h 1213018"/>
              <a:gd name="connsiteX7" fmla="*/ 136477 w 2358485"/>
              <a:gd name="connsiteY7" fmla="*/ 888014 h 1213018"/>
              <a:gd name="connsiteX8" fmla="*/ 0 w 2358485"/>
              <a:gd name="connsiteY8" fmla="*/ 202174 h 1213018"/>
              <a:gd name="connsiteX0" fmla="*/ 80727 w 2357326"/>
              <a:gd name="connsiteY0" fmla="*/ 202174 h 1213018"/>
              <a:gd name="connsiteX1" fmla="*/ 201015 w 2357326"/>
              <a:gd name="connsiteY1" fmla="*/ 0 h 1213018"/>
              <a:gd name="connsiteX2" fmla="*/ 2155152 w 2357326"/>
              <a:gd name="connsiteY2" fmla="*/ 0 h 1213018"/>
              <a:gd name="connsiteX3" fmla="*/ 2357326 w 2357326"/>
              <a:gd name="connsiteY3" fmla="*/ 202174 h 1213018"/>
              <a:gd name="connsiteX4" fmla="*/ 2357326 w 2357326"/>
              <a:gd name="connsiteY4" fmla="*/ 1010844 h 1213018"/>
              <a:gd name="connsiteX5" fmla="*/ 2155152 w 2357326"/>
              <a:gd name="connsiteY5" fmla="*/ 1213018 h 1213018"/>
              <a:gd name="connsiteX6" fmla="*/ 201015 w 2357326"/>
              <a:gd name="connsiteY6" fmla="*/ 1213018 h 1213018"/>
              <a:gd name="connsiteX7" fmla="*/ 135318 w 2357326"/>
              <a:gd name="connsiteY7" fmla="*/ 888014 h 1213018"/>
              <a:gd name="connsiteX8" fmla="*/ 80727 w 2357326"/>
              <a:gd name="connsiteY8" fmla="*/ 202174 h 12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7326" h="1213018">
                <a:moveTo>
                  <a:pt x="80727" y="202174"/>
                </a:moveTo>
                <a:cubicBezTo>
                  <a:pt x="80727" y="90516"/>
                  <a:pt x="89357" y="0"/>
                  <a:pt x="201015" y="0"/>
                </a:cubicBezTo>
                <a:lnTo>
                  <a:pt x="2155152" y="0"/>
                </a:lnTo>
                <a:cubicBezTo>
                  <a:pt x="2266810" y="0"/>
                  <a:pt x="2357326" y="90516"/>
                  <a:pt x="2357326" y="202174"/>
                </a:cubicBezTo>
                <a:lnTo>
                  <a:pt x="2357326" y="1010844"/>
                </a:lnTo>
                <a:cubicBezTo>
                  <a:pt x="2357326" y="1122502"/>
                  <a:pt x="2266810" y="1213018"/>
                  <a:pt x="2155152" y="1213018"/>
                </a:cubicBezTo>
                <a:lnTo>
                  <a:pt x="201015" y="1213018"/>
                </a:lnTo>
                <a:cubicBezTo>
                  <a:pt x="89357" y="1213018"/>
                  <a:pt x="-151285" y="1177093"/>
                  <a:pt x="135318" y="888014"/>
                </a:cubicBezTo>
                <a:cubicBezTo>
                  <a:pt x="285444" y="673048"/>
                  <a:pt x="80727" y="471731"/>
                  <a:pt x="80727" y="202174"/>
                </a:cubicBezTo>
                <a:close/>
              </a:path>
            </a:pathLst>
          </a:custGeom>
          <a:solidFill>
            <a:srgbClr val="FFC324"/>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sz="2000" b="1" dirty="0">
                <a:solidFill>
                  <a:schemeClr val="bg1"/>
                </a:solidFill>
                <a:effectLst>
                  <a:outerShdw blurRad="38100" dist="38100" dir="2700000" algn="tl">
                    <a:srgbClr val="000000">
                      <a:alpha val="43137"/>
                    </a:srgbClr>
                  </a:outerShdw>
                </a:effectLst>
                <a:latin typeface="Arial Narrow" panose="020B0606020202030204" pitchFamily="34" charset="0"/>
              </a:rPr>
              <a:t>Tener actitud proactiva y creatividad</a:t>
            </a:r>
          </a:p>
        </p:txBody>
      </p:sp>
      <p:sp>
        <p:nvSpPr>
          <p:cNvPr id="16" name="Redondear rectángulo de esquina diagonal 15"/>
          <p:cNvSpPr/>
          <p:nvPr/>
        </p:nvSpPr>
        <p:spPr>
          <a:xfrm>
            <a:off x="1247970" y="3043451"/>
            <a:ext cx="2733260" cy="1187355"/>
          </a:xfrm>
          <a:custGeom>
            <a:avLst/>
            <a:gdLst>
              <a:gd name="connsiteX0" fmla="*/ 0 w 2860007"/>
              <a:gd name="connsiteY0" fmla="*/ 203844 h 1223038"/>
              <a:gd name="connsiteX1" fmla="*/ 203844 w 2860007"/>
              <a:gd name="connsiteY1" fmla="*/ 0 h 1223038"/>
              <a:gd name="connsiteX2" fmla="*/ 2656163 w 2860007"/>
              <a:gd name="connsiteY2" fmla="*/ 0 h 1223038"/>
              <a:gd name="connsiteX3" fmla="*/ 2860007 w 2860007"/>
              <a:gd name="connsiteY3" fmla="*/ 203844 h 1223038"/>
              <a:gd name="connsiteX4" fmla="*/ 2860007 w 2860007"/>
              <a:gd name="connsiteY4" fmla="*/ 1019194 h 1223038"/>
              <a:gd name="connsiteX5" fmla="*/ 2656163 w 2860007"/>
              <a:gd name="connsiteY5" fmla="*/ 1223038 h 1223038"/>
              <a:gd name="connsiteX6" fmla="*/ 203844 w 2860007"/>
              <a:gd name="connsiteY6" fmla="*/ 1223038 h 1223038"/>
              <a:gd name="connsiteX7" fmla="*/ 0 w 2860007"/>
              <a:gd name="connsiteY7" fmla="*/ 1019194 h 1223038"/>
              <a:gd name="connsiteX8" fmla="*/ 0 w 2860007"/>
              <a:gd name="connsiteY8" fmla="*/ 203844 h 1223038"/>
              <a:gd name="connsiteX0" fmla="*/ 313898 w 2860007"/>
              <a:gd name="connsiteY0" fmla="*/ 422208 h 1223038"/>
              <a:gd name="connsiteX1" fmla="*/ 203844 w 2860007"/>
              <a:gd name="connsiteY1" fmla="*/ 0 h 1223038"/>
              <a:gd name="connsiteX2" fmla="*/ 2656163 w 2860007"/>
              <a:gd name="connsiteY2" fmla="*/ 0 h 1223038"/>
              <a:gd name="connsiteX3" fmla="*/ 2860007 w 2860007"/>
              <a:gd name="connsiteY3" fmla="*/ 203844 h 1223038"/>
              <a:gd name="connsiteX4" fmla="*/ 2860007 w 2860007"/>
              <a:gd name="connsiteY4" fmla="*/ 1019194 h 1223038"/>
              <a:gd name="connsiteX5" fmla="*/ 2656163 w 2860007"/>
              <a:gd name="connsiteY5" fmla="*/ 1223038 h 1223038"/>
              <a:gd name="connsiteX6" fmla="*/ 203844 w 2860007"/>
              <a:gd name="connsiteY6" fmla="*/ 1223038 h 1223038"/>
              <a:gd name="connsiteX7" fmla="*/ 0 w 2860007"/>
              <a:gd name="connsiteY7" fmla="*/ 1019194 h 1223038"/>
              <a:gd name="connsiteX8" fmla="*/ 313898 w 2860007"/>
              <a:gd name="connsiteY8" fmla="*/ 422208 h 122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0007" h="1223038">
                <a:moveTo>
                  <a:pt x="313898" y="422208"/>
                </a:moveTo>
                <a:cubicBezTo>
                  <a:pt x="313898" y="309628"/>
                  <a:pt x="91264" y="0"/>
                  <a:pt x="203844" y="0"/>
                </a:cubicBezTo>
                <a:lnTo>
                  <a:pt x="2656163" y="0"/>
                </a:lnTo>
                <a:cubicBezTo>
                  <a:pt x="2768743" y="0"/>
                  <a:pt x="2860007" y="91264"/>
                  <a:pt x="2860007" y="203844"/>
                </a:cubicBezTo>
                <a:lnTo>
                  <a:pt x="2860007" y="1019194"/>
                </a:lnTo>
                <a:cubicBezTo>
                  <a:pt x="2860007" y="1131774"/>
                  <a:pt x="2768743" y="1223038"/>
                  <a:pt x="2656163" y="1223038"/>
                </a:cubicBezTo>
                <a:lnTo>
                  <a:pt x="203844" y="1223038"/>
                </a:lnTo>
                <a:cubicBezTo>
                  <a:pt x="91264" y="1223038"/>
                  <a:pt x="0" y="1131774"/>
                  <a:pt x="0" y="1019194"/>
                </a:cubicBezTo>
                <a:cubicBezTo>
                  <a:pt x="0" y="747411"/>
                  <a:pt x="313898" y="693991"/>
                  <a:pt x="313898" y="422208"/>
                </a:cubicBezTo>
                <a:close/>
              </a:path>
            </a:pathLst>
          </a:custGeom>
          <a:solidFill>
            <a:srgbClr val="00235D"/>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Aprobar entrevista </a:t>
            </a:r>
          </a:p>
          <a:p>
            <a:pPr lvl="1"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con la Dirección del Consultorio Jurídico</a:t>
            </a:r>
          </a:p>
        </p:txBody>
      </p:sp>
      <p:sp>
        <p:nvSpPr>
          <p:cNvPr id="8" name="Rectángulo 7"/>
          <p:cNvSpPr/>
          <p:nvPr/>
        </p:nvSpPr>
        <p:spPr>
          <a:xfrm>
            <a:off x="7799788" y="1011872"/>
            <a:ext cx="1297150" cy="2092881"/>
          </a:xfrm>
          <a:prstGeom prst="rect">
            <a:avLst/>
          </a:prstGeom>
          <a:noFill/>
          <a:ln>
            <a:no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s-ES" sz="13000" b="1" dirty="0">
                <a:ln w="28575">
                  <a:solidFill>
                    <a:schemeClr val="bg1"/>
                  </a:solidFill>
                </a:ln>
                <a:solidFill>
                  <a:srgbClr val="9C0F06"/>
                </a:solidFill>
                <a:effectLst>
                  <a:outerShdw blurRad="38100" dist="19050" dir="2700000" algn="tl" rotWithShape="0">
                    <a:schemeClr val="dk1">
                      <a:alpha val="40000"/>
                    </a:schemeClr>
                  </a:outerShdw>
                </a:effectLst>
                <a:latin typeface="Arial Black" panose="020B0A04020102020204" pitchFamily="34" charset="0"/>
              </a:rPr>
              <a:t>1</a:t>
            </a:r>
          </a:p>
        </p:txBody>
      </p:sp>
      <p:sp>
        <p:nvSpPr>
          <p:cNvPr id="17" name="Rectángulo 16"/>
          <p:cNvSpPr/>
          <p:nvPr/>
        </p:nvSpPr>
        <p:spPr>
          <a:xfrm>
            <a:off x="844261" y="2640799"/>
            <a:ext cx="1109493" cy="209288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13000" b="1" dirty="0">
                <a:ln w="28575">
                  <a:solidFill>
                    <a:schemeClr val="bg1"/>
                  </a:solidFill>
                </a:ln>
                <a:solidFill>
                  <a:srgbClr val="00235D"/>
                </a:solidFill>
                <a:effectLst>
                  <a:outerShdw blurRad="38100" dist="19050" dir="2700000" algn="tl" rotWithShape="0">
                    <a:schemeClr val="dk1">
                      <a:alpha val="40000"/>
                    </a:schemeClr>
                  </a:outerShdw>
                </a:effectLst>
                <a:latin typeface="Arial Black" panose="020B0A04020102020204" pitchFamily="34" charset="0"/>
              </a:rPr>
              <a:t>2</a:t>
            </a:r>
          </a:p>
        </p:txBody>
      </p:sp>
      <p:sp>
        <p:nvSpPr>
          <p:cNvPr id="18" name="Rectángulo 17"/>
          <p:cNvSpPr/>
          <p:nvPr/>
        </p:nvSpPr>
        <p:spPr>
          <a:xfrm>
            <a:off x="7726546" y="2613751"/>
            <a:ext cx="1297150" cy="2092881"/>
          </a:xfrm>
          <a:prstGeom prst="rect">
            <a:avLst/>
          </a:prstGeom>
          <a:noFill/>
          <a:ln>
            <a:no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s-ES" sz="13000" b="1" dirty="0">
                <a:ln w="28575">
                  <a:solidFill>
                    <a:schemeClr val="bg1"/>
                  </a:solidFill>
                </a:ln>
                <a:solidFill>
                  <a:srgbClr val="9C0F06"/>
                </a:solidFill>
                <a:effectLst>
                  <a:outerShdw blurRad="38100" dist="19050" dir="2700000" algn="tl" rotWithShape="0">
                    <a:schemeClr val="dk1">
                      <a:alpha val="40000"/>
                    </a:schemeClr>
                  </a:outerShdw>
                </a:effectLst>
                <a:latin typeface="Arial Black" panose="020B0A04020102020204" pitchFamily="34" charset="0"/>
              </a:rPr>
              <a:t>4</a:t>
            </a:r>
          </a:p>
        </p:txBody>
      </p:sp>
      <p:sp>
        <p:nvSpPr>
          <p:cNvPr id="19" name="Rectángulo 18"/>
          <p:cNvSpPr/>
          <p:nvPr/>
        </p:nvSpPr>
        <p:spPr>
          <a:xfrm>
            <a:off x="4352492" y="2613752"/>
            <a:ext cx="1297150" cy="2092881"/>
          </a:xfrm>
          <a:prstGeom prst="rect">
            <a:avLst/>
          </a:prstGeom>
          <a:noFill/>
          <a:ln>
            <a:no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s-ES" sz="130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3</a:t>
            </a:r>
          </a:p>
        </p:txBody>
      </p:sp>
      <p:sp>
        <p:nvSpPr>
          <p:cNvPr id="20" name="Rectángulo 19"/>
          <p:cNvSpPr/>
          <p:nvPr/>
        </p:nvSpPr>
        <p:spPr>
          <a:xfrm>
            <a:off x="771019" y="4490880"/>
            <a:ext cx="1109493" cy="209288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13000" b="1" dirty="0">
                <a:ln w="28575">
                  <a:solidFill>
                    <a:schemeClr val="bg1"/>
                  </a:solidFill>
                </a:ln>
                <a:solidFill>
                  <a:srgbClr val="00235D"/>
                </a:solidFill>
                <a:effectLst>
                  <a:outerShdw blurRad="38100" dist="19050" dir="2700000" algn="tl" rotWithShape="0">
                    <a:schemeClr val="dk1">
                      <a:alpha val="40000"/>
                    </a:schemeClr>
                  </a:outerShdw>
                </a:effectLst>
                <a:latin typeface="Arial Black" panose="020B0A04020102020204" pitchFamily="34" charset="0"/>
              </a:rPr>
              <a:t>5</a:t>
            </a:r>
          </a:p>
        </p:txBody>
      </p:sp>
      <p:sp>
        <p:nvSpPr>
          <p:cNvPr id="21" name="Rectángulo 20"/>
          <p:cNvSpPr/>
          <p:nvPr/>
        </p:nvSpPr>
        <p:spPr>
          <a:xfrm>
            <a:off x="4423962" y="4452183"/>
            <a:ext cx="1109493" cy="209288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13000" b="1" dirty="0">
                <a:ln w="28575">
                  <a:solidFill>
                    <a:schemeClr val="bg1"/>
                  </a:solidFill>
                </a:ln>
                <a:solidFill>
                  <a:srgbClr val="FFC324"/>
                </a:solidFill>
                <a:effectLst>
                  <a:outerShdw blurRad="38100" dist="19050" dir="2700000" algn="tl" rotWithShape="0">
                    <a:schemeClr val="dk1">
                      <a:alpha val="40000"/>
                    </a:schemeClr>
                  </a:outerShdw>
                </a:effectLst>
                <a:latin typeface="Arial Black" panose="020B0A04020102020204" pitchFamily="34" charset="0"/>
              </a:rPr>
              <a:t>6</a:t>
            </a:r>
          </a:p>
        </p:txBody>
      </p:sp>
      <p:sp>
        <p:nvSpPr>
          <p:cNvPr id="22" name="Rectángulo 21"/>
          <p:cNvSpPr/>
          <p:nvPr/>
        </p:nvSpPr>
        <p:spPr>
          <a:xfrm>
            <a:off x="7799788" y="4452182"/>
            <a:ext cx="1297150" cy="2092881"/>
          </a:xfrm>
          <a:prstGeom prst="rect">
            <a:avLst/>
          </a:prstGeom>
          <a:noFill/>
          <a:ln>
            <a:no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s-ES" sz="13000" b="1" dirty="0">
                <a:ln w="28575">
                  <a:solidFill>
                    <a:schemeClr val="bg1"/>
                  </a:solidFill>
                </a:ln>
                <a:solidFill>
                  <a:srgbClr val="9C0F06"/>
                </a:solidFill>
                <a:effectLst>
                  <a:outerShdw blurRad="38100" dist="19050" dir="2700000" algn="tl" rotWithShape="0">
                    <a:schemeClr val="dk1">
                      <a:alpha val="40000"/>
                    </a:schemeClr>
                  </a:outerShdw>
                </a:effectLst>
                <a:latin typeface="Arial Black" panose="020B0A04020102020204" pitchFamily="34" charset="0"/>
              </a:rPr>
              <a:t>7</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92" y="1279584"/>
            <a:ext cx="1351320" cy="1351320"/>
          </a:xfrm>
          <a:prstGeom prst="rect">
            <a:avLst/>
          </a:prstGeom>
        </p:spPr>
      </p:pic>
    </p:spTree>
    <p:extLst>
      <p:ext uri="{BB962C8B-B14F-4D97-AF65-F5344CB8AC3E}">
        <p14:creationId xmlns:p14="http://schemas.microsoft.com/office/powerpoint/2010/main" val="3390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11" grpId="0" animBg="1"/>
      <p:bldP spid="12" grpId="0" animBg="1"/>
      <p:bldP spid="13" grpId="0" animBg="1"/>
      <p:bldP spid="14" grpId="0" animBg="1"/>
      <p:bldP spid="15" grpId="0" animBg="1"/>
      <p:bldP spid="16" grpId="0" animBg="1"/>
      <p:bldP spid="8"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1258418" y="373921"/>
            <a:ext cx="10731636" cy="369332"/>
          </a:xfrm>
          <a:prstGeom prst="rect">
            <a:avLst/>
          </a:prstGeom>
          <a:noFill/>
        </p:spPr>
        <p:txBody>
          <a:bodyPr wrap="square" rtlCol="0">
            <a:spAutoFit/>
          </a:bodyPr>
          <a:lstStyle/>
          <a:p>
            <a:pPr algn="ctr"/>
            <a:r>
              <a:rPr lang="es-CO" b="1" dirty="0">
                <a:solidFill>
                  <a:srgbClr val="002060"/>
                </a:solidFill>
                <a:effectLst>
                  <a:outerShdw blurRad="38100" dist="38100" dir="2700000" algn="tl">
                    <a:srgbClr val="000000">
                      <a:alpha val="43137"/>
                    </a:srgbClr>
                  </a:outerShdw>
                </a:effectLst>
                <a:latin typeface="Arial" panose="020B0604020202020204" pitchFamily="34" charset="0"/>
                <a:ea typeface="Adobe Gothic Std B" panose="020B0800000000000000" pitchFamily="34" charset="-128"/>
                <a:cs typeface="Arial" panose="020B0604020202020204" pitchFamily="34" charset="0"/>
              </a:rPr>
              <a:t>RECOMENDACIONES ESPECIALES PARA ALGUNOS SATÉLITES</a:t>
            </a:r>
          </a:p>
        </p:txBody>
      </p:sp>
      <p:sp>
        <p:nvSpPr>
          <p:cNvPr id="9" name="Redondear rectángulo de esquina diagonal 8"/>
          <p:cNvSpPr/>
          <p:nvPr/>
        </p:nvSpPr>
        <p:spPr>
          <a:xfrm>
            <a:off x="1528549" y="5677233"/>
            <a:ext cx="9034819" cy="771969"/>
          </a:xfrm>
          <a:prstGeom prst="round2DiagRect">
            <a:avLst/>
          </a:prstGeom>
          <a:solidFill>
            <a:srgbClr val="FFC324"/>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CO" dirty="0">
                <a:effectLst>
                  <a:outerShdw blurRad="38100" dist="38100" dir="2700000" algn="tl">
                    <a:srgbClr val="000000">
                      <a:alpha val="43137"/>
                    </a:srgbClr>
                  </a:outerShdw>
                </a:effectLst>
              </a:rPr>
              <a:t>IMPORTANTE: para la entrevista se deberá presentar un proyecto que señale la contribución que pueda realizar al Consultorio Jurídico Radial.</a:t>
            </a:r>
          </a:p>
        </p:txBody>
      </p:sp>
      <p:sp>
        <p:nvSpPr>
          <p:cNvPr id="10" name="CuadroTexto 9"/>
          <p:cNvSpPr txBox="1"/>
          <p:nvPr/>
        </p:nvSpPr>
        <p:spPr>
          <a:xfrm>
            <a:off x="1307101" y="1343236"/>
            <a:ext cx="8305186" cy="923330"/>
          </a:xfrm>
          <a:prstGeom prst="rect">
            <a:avLst/>
          </a:prstGeom>
          <a:noFill/>
        </p:spPr>
        <p:txBody>
          <a:bodyPr wrap="square" rtlCol="0">
            <a:spAutoFit/>
          </a:bodyPr>
          <a:lstStyle/>
          <a:p>
            <a:pPr algn="ctr"/>
            <a:r>
              <a:rPr lang="es-CO" sz="3200" b="1" dirty="0">
                <a:solidFill>
                  <a:srgbClr val="9C0F06"/>
                </a:solidFill>
                <a:effectLst>
                  <a:outerShdw blurRad="38100" dist="38100" dir="2700000" algn="tl">
                    <a:srgbClr val="000000">
                      <a:alpha val="43137"/>
                    </a:srgbClr>
                  </a:outerShdw>
                </a:effectLst>
                <a:latin typeface="Bahnschrift SemiLight" panose="020B0502040204020203" pitchFamily="34" charset="0"/>
                <a:ea typeface="Adobe Gothic Std B" panose="020B0800000000000000" pitchFamily="34" charset="-128"/>
              </a:rPr>
              <a:t>Requisitos</a:t>
            </a:r>
            <a:r>
              <a:rPr lang="es-CO" sz="3200" b="1" dirty="0">
                <a:solidFill>
                  <a:srgbClr val="FB0000"/>
                </a:solidFill>
                <a:effectLst>
                  <a:outerShdw blurRad="38100" dist="38100" dir="2700000" algn="tl">
                    <a:srgbClr val="000000">
                      <a:alpha val="43137"/>
                    </a:srgbClr>
                  </a:outerShdw>
                </a:effectLst>
                <a:latin typeface="Bahnschrift SemiLight" panose="020B0502040204020203" pitchFamily="34" charset="0"/>
                <a:ea typeface="Adobe Gothic Std B" panose="020B0800000000000000" pitchFamily="34" charset="-128"/>
              </a:rPr>
              <a:t> </a:t>
            </a:r>
            <a:r>
              <a:rPr lang="es-CO" sz="5400" b="1" dirty="0">
                <a:solidFill>
                  <a:srgbClr val="002060"/>
                </a:solidFill>
                <a:effectLst>
                  <a:outerShdw blurRad="38100" dist="38100" dir="2700000" algn="tl">
                    <a:srgbClr val="000000">
                      <a:alpha val="43137"/>
                    </a:srgbClr>
                  </a:outerShdw>
                </a:effectLst>
                <a:latin typeface="Bahnschrift SemiLight" panose="020B0502040204020203" pitchFamily="34" charset="0"/>
                <a:ea typeface="Adobe Gothic Std B" panose="020B0800000000000000" pitchFamily="34" charset="-128"/>
              </a:rPr>
              <a:t>CJ RADIAL, Y TV.</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0333" y="1132705"/>
            <a:ext cx="1266069" cy="1266069"/>
          </a:xfrm>
          <a:prstGeom prst="rect">
            <a:avLst/>
          </a:prstGeom>
        </p:spPr>
      </p:pic>
      <p:sp>
        <p:nvSpPr>
          <p:cNvPr id="11" name="Rectángulo redondeado 10"/>
          <p:cNvSpPr/>
          <p:nvPr/>
        </p:nvSpPr>
        <p:spPr>
          <a:xfrm>
            <a:off x="2010615" y="2691859"/>
            <a:ext cx="2801007" cy="1217757"/>
          </a:xfrm>
          <a:prstGeom prst="roundRect">
            <a:avLst/>
          </a:prstGeom>
          <a:solidFill>
            <a:srgbClr val="9C0F06"/>
          </a:solidFill>
          <a:ln>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sz="2000" b="1" dirty="0">
                <a:ln w="0"/>
                <a:solidFill>
                  <a:schemeClr val="bg1"/>
                </a:solidFill>
                <a:effectLst>
                  <a:outerShdw blurRad="38100" dist="38100" dir="2700000" algn="tl">
                    <a:srgbClr val="000000">
                      <a:alpha val="43137"/>
                    </a:srgbClr>
                  </a:outerShdw>
                </a:effectLst>
                <a:latin typeface="Arial Narrow" panose="020B0606020202030204" pitchFamily="34" charset="0"/>
              </a:rPr>
              <a:t>P.G.A.</a:t>
            </a:r>
          </a:p>
          <a:p>
            <a:pPr lvl="1" algn="ctr"/>
            <a:r>
              <a:rPr lang="es-CO" sz="2000" b="1" dirty="0">
                <a:ln w="0"/>
                <a:solidFill>
                  <a:schemeClr val="bg1"/>
                </a:solidFill>
                <a:effectLst>
                  <a:outerShdw blurRad="38100" dist="38100" dir="2700000" algn="tl">
                    <a:srgbClr val="000000">
                      <a:alpha val="43137"/>
                    </a:srgbClr>
                  </a:outerShdw>
                </a:effectLst>
                <a:latin typeface="Arial Narrow" panose="020B0606020202030204" pitchFamily="34" charset="0"/>
              </a:rPr>
              <a:t>Igual </a:t>
            </a:r>
            <a:r>
              <a:rPr lang="es-CO" sz="2000" b="1" dirty="0" err="1">
                <a:ln w="0"/>
                <a:solidFill>
                  <a:schemeClr val="bg1"/>
                </a:solidFill>
                <a:effectLst>
                  <a:outerShdw blurRad="38100" dist="38100" dir="2700000" algn="tl">
                    <a:srgbClr val="000000">
                      <a:alpha val="43137"/>
                    </a:srgbClr>
                  </a:outerShdw>
                </a:effectLst>
                <a:latin typeface="Arial Narrow" panose="020B0606020202030204" pitchFamily="34" charset="0"/>
              </a:rPr>
              <a:t>ó</a:t>
            </a:r>
            <a:r>
              <a:rPr lang="es-CO" sz="2000" b="1" dirty="0">
                <a:ln w="0"/>
                <a:solidFill>
                  <a:schemeClr val="bg1"/>
                </a:solidFill>
                <a:effectLst>
                  <a:outerShdw blurRad="38100" dist="38100" dir="2700000" algn="tl">
                    <a:srgbClr val="000000">
                      <a:alpha val="43137"/>
                    </a:srgbClr>
                  </a:outerShdw>
                </a:effectLst>
                <a:latin typeface="Arial Narrow" panose="020B0606020202030204" pitchFamily="34" charset="0"/>
              </a:rPr>
              <a:t> </a:t>
            </a:r>
          </a:p>
          <a:p>
            <a:pPr lvl="1" algn="ctr"/>
            <a:r>
              <a:rPr lang="es-CO" sz="2000" b="1" dirty="0">
                <a:ln w="0"/>
                <a:solidFill>
                  <a:schemeClr val="bg1"/>
                </a:solidFill>
                <a:effectLst>
                  <a:outerShdw blurRad="38100" dist="38100" dir="2700000" algn="tl">
                    <a:srgbClr val="000000">
                      <a:alpha val="43137"/>
                    </a:srgbClr>
                  </a:outerShdw>
                </a:effectLst>
                <a:latin typeface="Arial Narrow" panose="020B0606020202030204" pitchFamily="34" charset="0"/>
              </a:rPr>
              <a:t>superior a 4.0</a:t>
            </a:r>
          </a:p>
        </p:txBody>
      </p:sp>
      <p:sp>
        <p:nvSpPr>
          <p:cNvPr id="12" name="Rectángulo 11"/>
          <p:cNvSpPr/>
          <p:nvPr/>
        </p:nvSpPr>
        <p:spPr>
          <a:xfrm>
            <a:off x="1307101" y="2322272"/>
            <a:ext cx="1297150" cy="2092881"/>
          </a:xfrm>
          <a:prstGeom prst="rect">
            <a:avLst/>
          </a:prstGeom>
          <a:noFill/>
          <a:ln>
            <a:no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s-ES" sz="13000" b="1" dirty="0">
                <a:ln w="28575">
                  <a:solidFill>
                    <a:schemeClr val="bg1"/>
                  </a:solidFill>
                </a:ln>
                <a:solidFill>
                  <a:srgbClr val="9C0F06"/>
                </a:solidFill>
                <a:effectLst>
                  <a:outerShdw blurRad="38100" dist="19050" dir="2700000" algn="tl" rotWithShape="0">
                    <a:schemeClr val="dk1">
                      <a:alpha val="40000"/>
                    </a:schemeClr>
                  </a:outerShdw>
                </a:effectLst>
                <a:latin typeface="Arial Black" panose="020B0A04020102020204" pitchFamily="34" charset="0"/>
              </a:rPr>
              <a:t>1</a:t>
            </a:r>
          </a:p>
        </p:txBody>
      </p:sp>
      <p:sp>
        <p:nvSpPr>
          <p:cNvPr id="13" name="Redondear rectángulo de esquina diagonal 15"/>
          <p:cNvSpPr/>
          <p:nvPr/>
        </p:nvSpPr>
        <p:spPr>
          <a:xfrm>
            <a:off x="7341599" y="2707061"/>
            <a:ext cx="3098937" cy="1187355"/>
          </a:xfrm>
          <a:custGeom>
            <a:avLst/>
            <a:gdLst>
              <a:gd name="connsiteX0" fmla="*/ 0 w 2860007"/>
              <a:gd name="connsiteY0" fmla="*/ 203844 h 1223038"/>
              <a:gd name="connsiteX1" fmla="*/ 203844 w 2860007"/>
              <a:gd name="connsiteY1" fmla="*/ 0 h 1223038"/>
              <a:gd name="connsiteX2" fmla="*/ 2656163 w 2860007"/>
              <a:gd name="connsiteY2" fmla="*/ 0 h 1223038"/>
              <a:gd name="connsiteX3" fmla="*/ 2860007 w 2860007"/>
              <a:gd name="connsiteY3" fmla="*/ 203844 h 1223038"/>
              <a:gd name="connsiteX4" fmla="*/ 2860007 w 2860007"/>
              <a:gd name="connsiteY4" fmla="*/ 1019194 h 1223038"/>
              <a:gd name="connsiteX5" fmla="*/ 2656163 w 2860007"/>
              <a:gd name="connsiteY5" fmla="*/ 1223038 h 1223038"/>
              <a:gd name="connsiteX6" fmla="*/ 203844 w 2860007"/>
              <a:gd name="connsiteY6" fmla="*/ 1223038 h 1223038"/>
              <a:gd name="connsiteX7" fmla="*/ 0 w 2860007"/>
              <a:gd name="connsiteY7" fmla="*/ 1019194 h 1223038"/>
              <a:gd name="connsiteX8" fmla="*/ 0 w 2860007"/>
              <a:gd name="connsiteY8" fmla="*/ 203844 h 1223038"/>
              <a:gd name="connsiteX0" fmla="*/ 313898 w 2860007"/>
              <a:gd name="connsiteY0" fmla="*/ 422208 h 1223038"/>
              <a:gd name="connsiteX1" fmla="*/ 203844 w 2860007"/>
              <a:gd name="connsiteY1" fmla="*/ 0 h 1223038"/>
              <a:gd name="connsiteX2" fmla="*/ 2656163 w 2860007"/>
              <a:gd name="connsiteY2" fmla="*/ 0 h 1223038"/>
              <a:gd name="connsiteX3" fmla="*/ 2860007 w 2860007"/>
              <a:gd name="connsiteY3" fmla="*/ 203844 h 1223038"/>
              <a:gd name="connsiteX4" fmla="*/ 2860007 w 2860007"/>
              <a:gd name="connsiteY4" fmla="*/ 1019194 h 1223038"/>
              <a:gd name="connsiteX5" fmla="*/ 2656163 w 2860007"/>
              <a:gd name="connsiteY5" fmla="*/ 1223038 h 1223038"/>
              <a:gd name="connsiteX6" fmla="*/ 203844 w 2860007"/>
              <a:gd name="connsiteY6" fmla="*/ 1223038 h 1223038"/>
              <a:gd name="connsiteX7" fmla="*/ 0 w 2860007"/>
              <a:gd name="connsiteY7" fmla="*/ 1019194 h 1223038"/>
              <a:gd name="connsiteX8" fmla="*/ 313898 w 2860007"/>
              <a:gd name="connsiteY8" fmla="*/ 422208 h 122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0007" h="1223038">
                <a:moveTo>
                  <a:pt x="313898" y="422208"/>
                </a:moveTo>
                <a:cubicBezTo>
                  <a:pt x="313898" y="309628"/>
                  <a:pt x="91264" y="0"/>
                  <a:pt x="203844" y="0"/>
                </a:cubicBezTo>
                <a:lnTo>
                  <a:pt x="2656163" y="0"/>
                </a:lnTo>
                <a:cubicBezTo>
                  <a:pt x="2768743" y="0"/>
                  <a:pt x="2860007" y="91264"/>
                  <a:pt x="2860007" y="203844"/>
                </a:cubicBezTo>
                <a:lnTo>
                  <a:pt x="2860007" y="1019194"/>
                </a:lnTo>
                <a:cubicBezTo>
                  <a:pt x="2860007" y="1131774"/>
                  <a:pt x="2768743" y="1223038"/>
                  <a:pt x="2656163" y="1223038"/>
                </a:cubicBezTo>
                <a:lnTo>
                  <a:pt x="203844" y="1223038"/>
                </a:lnTo>
                <a:cubicBezTo>
                  <a:pt x="91264" y="1223038"/>
                  <a:pt x="0" y="1131774"/>
                  <a:pt x="0" y="1019194"/>
                </a:cubicBezTo>
                <a:cubicBezTo>
                  <a:pt x="0" y="747411"/>
                  <a:pt x="313898" y="693991"/>
                  <a:pt x="313898" y="422208"/>
                </a:cubicBezTo>
                <a:close/>
              </a:path>
            </a:pathLst>
          </a:custGeom>
          <a:solidFill>
            <a:srgbClr val="00235D"/>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Motivación para hablar </a:t>
            </a:r>
          </a:p>
          <a:p>
            <a:pPr lvl="1"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en público y participar en radio y TV</a:t>
            </a:r>
          </a:p>
        </p:txBody>
      </p:sp>
      <p:sp>
        <p:nvSpPr>
          <p:cNvPr id="14" name="Rectángulo 13"/>
          <p:cNvSpPr/>
          <p:nvPr/>
        </p:nvSpPr>
        <p:spPr>
          <a:xfrm>
            <a:off x="6937891" y="2304409"/>
            <a:ext cx="1109493" cy="209288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13000" b="1" dirty="0">
                <a:ln w="28575">
                  <a:solidFill>
                    <a:schemeClr val="bg1"/>
                  </a:solidFill>
                </a:ln>
                <a:solidFill>
                  <a:srgbClr val="00235D"/>
                </a:solidFill>
                <a:effectLst>
                  <a:outerShdw blurRad="38100" dist="19050" dir="2700000" algn="tl" rotWithShape="0">
                    <a:schemeClr val="dk1">
                      <a:alpha val="40000"/>
                    </a:schemeClr>
                  </a:outerShdw>
                </a:effectLst>
                <a:latin typeface="Arial Black" panose="020B0A04020102020204" pitchFamily="34" charset="0"/>
              </a:rPr>
              <a:t>2</a:t>
            </a:r>
          </a:p>
        </p:txBody>
      </p:sp>
      <p:sp>
        <p:nvSpPr>
          <p:cNvPr id="18" name="Rectángulo redondeado 12"/>
          <p:cNvSpPr/>
          <p:nvPr/>
        </p:nvSpPr>
        <p:spPr>
          <a:xfrm>
            <a:off x="1789066" y="4244594"/>
            <a:ext cx="3086128" cy="1216673"/>
          </a:xfrm>
          <a:custGeom>
            <a:avLst/>
            <a:gdLst>
              <a:gd name="connsiteX0" fmla="*/ 0 w 2836326"/>
              <a:gd name="connsiteY0" fmla="*/ 197896 h 1187355"/>
              <a:gd name="connsiteX1" fmla="*/ 197896 w 2836326"/>
              <a:gd name="connsiteY1" fmla="*/ 0 h 1187355"/>
              <a:gd name="connsiteX2" fmla="*/ 2638430 w 2836326"/>
              <a:gd name="connsiteY2" fmla="*/ 0 h 1187355"/>
              <a:gd name="connsiteX3" fmla="*/ 2836326 w 2836326"/>
              <a:gd name="connsiteY3" fmla="*/ 197896 h 1187355"/>
              <a:gd name="connsiteX4" fmla="*/ 2836326 w 2836326"/>
              <a:gd name="connsiteY4" fmla="*/ 989459 h 1187355"/>
              <a:gd name="connsiteX5" fmla="*/ 2638430 w 2836326"/>
              <a:gd name="connsiteY5" fmla="*/ 1187355 h 1187355"/>
              <a:gd name="connsiteX6" fmla="*/ 197896 w 2836326"/>
              <a:gd name="connsiteY6" fmla="*/ 1187355 h 1187355"/>
              <a:gd name="connsiteX7" fmla="*/ 0 w 2836326"/>
              <a:gd name="connsiteY7" fmla="*/ 989459 h 1187355"/>
              <a:gd name="connsiteX8" fmla="*/ 0 w 2836326"/>
              <a:gd name="connsiteY8" fmla="*/ 197896 h 1187355"/>
              <a:gd name="connsiteX0" fmla="*/ 641445 w 2836326"/>
              <a:gd name="connsiteY0" fmla="*/ 266134 h 1187355"/>
              <a:gd name="connsiteX1" fmla="*/ 197896 w 2836326"/>
              <a:gd name="connsiteY1" fmla="*/ 0 h 1187355"/>
              <a:gd name="connsiteX2" fmla="*/ 2638430 w 2836326"/>
              <a:gd name="connsiteY2" fmla="*/ 0 h 1187355"/>
              <a:gd name="connsiteX3" fmla="*/ 2836326 w 2836326"/>
              <a:gd name="connsiteY3" fmla="*/ 197896 h 1187355"/>
              <a:gd name="connsiteX4" fmla="*/ 2836326 w 2836326"/>
              <a:gd name="connsiteY4" fmla="*/ 989459 h 1187355"/>
              <a:gd name="connsiteX5" fmla="*/ 2638430 w 2836326"/>
              <a:gd name="connsiteY5" fmla="*/ 1187355 h 1187355"/>
              <a:gd name="connsiteX6" fmla="*/ 197896 w 2836326"/>
              <a:gd name="connsiteY6" fmla="*/ 1187355 h 1187355"/>
              <a:gd name="connsiteX7" fmla="*/ 0 w 2836326"/>
              <a:gd name="connsiteY7" fmla="*/ 989459 h 1187355"/>
              <a:gd name="connsiteX8" fmla="*/ 641445 w 2836326"/>
              <a:gd name="connsiteY8" fmla="*/ 266134 h 1187355"/>
              <a:gd name="connsiteX0" fmla="*/ 457855 w 2652736"/>
              <a:gd name="connsiteY0" fmla="*/ 266134 h 1187355"/>
              <a:gd name="connsiteX1" fmla="*/ 14306 w 2652736"/>
              <a:gd name="connsiteY1" fmla="*/ 0 h 1187355"/>
              <a:gd name="connsiteX2" fmla="*/ 2454840 w 2652736"/>
              <a:gd name="connsiteY2" fmla="*/ 0 h 1187355"/>
              <a:gd name="connsiteX3" fmla="*/ 2652736 w 2652736"/>
              <a:gd name="connsiteY3" fmla="*/ 197896 h 1187355"/>
              <a:gd name="connsiteX4" fmla="*/ 2652736 w 2652736"/>
              <a:gd name="connsiteY4" fmla="*/ 989459 h 1187355"/>
              <a:gd name="connsiteX5" fmla="*/ 2454840 w 2652736"/>
              <a:gd name="connsiteY5" fmla="*/ 1187355 h 1187355"/>
              <a:gd name="connsiteX6" fmla="*/ 14306 w 2652736"/>
              <a:gd name="connsiteY6" fmla="*/ 1187355 h 1187355"/>
              <a:gd name="connsiteX7" fmla="*/ 485150 w 2652736"/>
              <a:gd name="connsiteY7" fmla="*/ 907572 h 1187355"/>
              <a:gd name="connsiteX8" fmla="*/ 457855 w 2652736"/>
              <a:gd name="connsiteY8" fmla="*/ 266134 h 1187355"/>
              <a:gd name="connsiteX0" fmla="*/ 457855 w 2652736"/>
              <a:gd name="connsiteY0" fmla="*/ 266134 h 1200824"/>
              <a:gd name="connsiteX1" fmla="*/ 14306 w 2652736"/>
              <a:gd name="connsiteY1" fmla="*/ 0 h 1200824"/>
              <a:gd name="connsiteX2" fmla="*/ 2454840 w 2652736"/>
              <a:gd name="connsiteY2" fmla="*/ 0 h 1200824"/>
              <a:gd name="connsiteX3" fmla="*/ 2652736 w 2652736"/>
              <a:gd name="connsiteY3" fmla="*/ 197896 h 1200824"/>
              <a:gd name="connsiteX4" fmla="*/ 2652736 w 2652736"/>
              <a:gd name="connsiteY4" fmla="*/ 989459 h 1200824"/>
              <a:gd name="connsiteX5" fmla="*/ 2454840 w 2652736"/>
              <a:gd name="connsiteY5" fmla="*/ 1187355 h 1200824"/>
              <a:gd name="connsiteX6" fmla="*/ 299127 w 2652736"/>
              <a:gd name="connsiteY6" fmla="*/ 1200824 h 1200824"/>
              <a:gd name="connsiteX7" fmla="*/ 485150 w 2652736"/>
              <a:gd name="connsiteY7" fmla="*/ 907572 h 1200824"/>
              <a:gd name="connsiteX8" fmla="*/ 457855 w 2652736"/>
              <a:gd name="connsiteY8" fmla="*/ 266134 h 120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2736" h="1200824">
                <a:moveTo>
                  <a:pt x="457855" y="266134"/>
                </a:moveTo>
                <a:cubicBezTo>
                  <a:pt x="457855" y="156839"/>
                  <a:pt x="-94989" y="0"/>
                  <a:pt x="14306" y="0"/>
                </a:cubicBezTo>
                <a:lnTo>
                  <a:pt x="2454840" y="0"/>
                </a:lnTo>
                <a:cubicBezTo>
                  <a:pt x="2564135" y="0"/>
                  <a:pt x="2652736" y="88601"/>
                  <a:pt x="2652736" y="197896"/>
                </a:cubicBezTo>
                <a:lnTo>
                  <a:pt x="2652736" y="989459"/>
                </a:lnTo>
                <a:cubicBezTo>
                  <a:pt x="2652736" y="1098754"/>
                  <a:pt x="2564135" y="1187355"/>
                  <a:pt x="2454840" y="1187355"/>
                </a:cubicBezTo>
                <a:lnTo>
                  <a:pt x="299127" y="1200824"/>
                </a:lnTo>
                <a:cubicBezTo>
                  <a:pt x="189832" y="1200824"/>
                  <a:pt x="485150" y="1016867"/>
                  <a:pt x="485150" y="907572"/>
                </a:cubicBezTo>
                <a:cubicBezTo>
                  <a:pt x="485150" y="643718"/>
                  <a:pt x="457855" y="529988"/>
                  <a:pt x="457855" y="266134"/>
                </a:cubicBezTo>
                <a:close/>
              </a:path>
            </a:pathLst>
          </a:custGeom>
          <a:solidFill>
            <a:srgbClr val="00235D"/>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804863" lvl="2"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Excelente presentación personal durante las emisiones</a:t>
            </a:r>
          </a:p>
        </p:txBody>
      </p:sp>
      <p:sp>
        <p:nvSpPr>
          <p:cNvPr id="19" name="Rectángulo 18"/>
          <p:cNvSpPr/>
          <p:nvPr/>
        </p:nvSpPr>
        <p:spPr>
          <a:xfrm>
            <a:off x="1367600" y="3830566"/>
            <a:ext cx="1286031" cy="2092881"/>
          </a:xfrm>
          <a:prstGeom prst="rect">
            <a:avLst/>
          </a:prstGeom>
          <a:no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13000" b="1" dirty="0">
                <a:ln w="28575">
                  <a:solidFill>
                    <a:schemeClr val="bg1"/>
                  </a:solidFill>
                </a:ln>
                <a:solidFill>
                  <a:srgbClr val="00235D"/>
                </a:solidFill>
                <a:effectLst>
                  <a:outerShdw blurRad="38100" dist="19050" dir="2700000" algn="tl" rotWithShape="0">
                    <a:schemeClr val="dk1">
                      <a:alpha val="40000"/>
                    </a:schemeClr>
                  </a:outerShdw>
                </a:effectLst>
                <a:latin typeface="Arial Black" panose="020B0A04020102020204" pitchFamily="34" charset="0"/>
              </a:rPr>
              <a:t>3</a:t>
            </a:r>
          </a:p>
        </p:txBody>
      </p:sp>
      <p:sp>
        <p:nvSpPr>
          <p:cNvPr id="20" name="Rectángulo redondeado 19"/>
          <p:cNvSpPr/>
          <p:nvPr/>
        </p:nvSpPr>
        <p:spPr>
          <a:xfrm>
            <a:off x="7518222" y="4205433"/>
            <a:ext cx="2922313" cy="1190708"/>
          </a:xfrm>
          <a:prstGeom prst="roundRect">
            <a:avLst/>
          </a:prstGeom>
          <a:solidFill>
            <a:srgbClr val="9C0F06"/>
          </a:solidFill>
          <a:ln>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Estudiantes de </a:t>
            </a:r>
          </a:p>
          <a:p>
            <a:pPr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Consultorio </a:t>
            </a:r>
          </a:p>
          <a:p>
            <a:pPr algn="ctr"/>
            <a:r>
              <a:rPr lang="es-CO" b="1" dirty="0">
                <a:solidFill>
                  <a:schemeClr val="bg1"/>
                </a:solidFill>
                <a:effectLst>
                  <a:outerShdw blurRad="38100" dist="38100" dir="2700000" algn="tl">
                    <a:srgbClr val="000000">
                      <a:alpha val="43137"/>
                    </a:srgbClr>
                  </a:outerShdw>
                </a:effectLst>
                <a:latin typeface="Arial Narrow" panose="020B0606020202030204" pitchFamily="34" charset="0"/>
              </a:rPr>
              <a:t>Jurídico II, III, IV</a:t>
            </a:r>
          </a:p>
        </p:txBody>
      </p:sp>
      <p:sp>
        <p:nvSpPr>
          <p:cNvPr id="21" name="Rectángulo 20"/>
          <p:cNvSpPr/>
          <p:nvPr/>
        </p:nvSpPr>
        <p:spPr>
          <a:xfrm>
            <a:off x="6667793" y="3807624"/>
            <a:ext cx="1297150" cy="2092881"/>
          </a:xfrm>
          <a:prstGeom prst="rect">
            <a:avLst/>
          </a:prstGeom>
          <a:noFill/>
          <a:ln>
            <a:noFill/>
          </a:ln>
          <a:effectLst>
            <a:outerShdw blurRad="50800" dist="38100" dir="2700000" algn="tl" rotWithShape="0">
              <a:prstClr val="black">
                <a:alpha val="40000"/>
              </a:prstClr>
            </a:outerShdw>
          </a:effectLst>
        </p:spPr>
        <p:txBody>
          <a:bodyPr wrap="none" lIns="91440" tIns="45720" rIns="91440" bIns="45720">
            <a:spAutoFit/>
          </a:bodyPr>
          <a:lstStyle/>
          <a:p>
            <a:pPr algn="ctr"/>
            <a:r>
              <a:rPr lang="es-ES" sz="13000" b="1" dirty="0">
                <a:ln w="28575">
                  <a:solidFill>
                    <a:schemeClr val="bg1"/>
                  </a:solidFill>
                </a:ln>
                <a:solidFill>
                  <a:srgbClr val="9C0F06"/>
                </a:solidFill>
                <a:effectLst>
                  <a:outerShdw blurRad="38100" dist="19050" dir="2700000" algn="tl" rotWithShape="0">
                    <a:schemeClr val="dk1">
                      <a:alpha val="40000"/>
                    </a:schemeClr>
                  </a:outerShdw>
                </a:effectLst>
                <a:latin typeface="Arial Black" panose="020B0A04020102020204" pitchFamily="34" charset="0"/>
              </a:rPr>
              <a:t>4</a:t>
            </a:r>
          </a:p>
        </p:txBody>
      </p:sp>
    </p:spTree>
    <p:extLst>
      <p:ext uri="{BB962C8B-B14F-4D97-AF65-F5344CB8AC3E}">
        <p14:creationId xmlns:p14="http://schemas.microsoft.com/office/powerpoint/2010/main" val="131745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animBg="1"/>
      <p:bldP spid="12" grpId="0"/>
      <p:bldP spid="13" grpId="0" animBg="1"/>
      <p:bldP spid="14" grpId="0"/>
      <p:bldP spid="18" grpId="0" animBg="1"/>
      <p:bldP spid="19" grpId="0"/>
      <p:bldP spid="20" grpId="0" animBg="1"/>
      <p:bldP spid="21"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905</Words>
  <Application>Microsoft Office PowerPoint</Application>
  <PresentationFormat>Panorámica</PresentationFormat>
  <Paragraphs>173</Paragraphs>
  <Slides>14</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14</vt:i4>
      </vt:variant>
    </vt:vector>
  </HeadingPairs>
  <TitlesOfParts>
    <vt:vector size="25" baseType="lpstr">
      <vt:lpstr>Adobe Caslon Pro Bold</vt:lpstr>
      <vt:lpstr>Adobe Gothic Std B</vt:lpstr>
      <vt:lpstr>Arial</vt:lpstr>
      <vt:lpstr>Arial Black</vt:lpstr>
      <vt:lpstr>Arial Narrow</vt:lpstr>
      <vt:lpstr>Bahnschrift SemiLight</vt:lpstr>
      <vt:lpstr>Calibri</vt:lpstr>
      <vt:lpstr>Calibri Light</vt:lpstr>
      <vt:lpstr>Gadugi</vt:lpstr>
      <vt:lpstr>Myriad Hebrew</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Jonathan Albarracin</dc:creator>
  <cp:lastModifiedBy>Admin</cp:lastModifiedBy>
  <cp:revision>94</cp:revision>
  <dcterms:created xsi:type="dcterms:W3CDTF">2020-10-31T00:39:13Z</dcterms:created>
  <dcterms:modified xsi:type="dcterms:W3CDTF">2020-12-02T21:38:03Z</dcterms:modified>
</cp:coreProperties>
</file>