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6EA29569-8B9C-4BD1-A75B-09835EBEB39B}" type="datetimeFigureOut">
              <a:rPr lang="es-CO" smtClean="0"/>
              <a:t>07/04/2017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151725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EA29569-8B9C-4BD1-A75B-09835EBEB39B}" type="datetimeFigureOut">
              <a:rPr lang="es-CO" smtClean="0"/>
              <a:t>07/04/2017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666492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EA29569-8B9C-4BD1-A75B-09835EBEB39B}" type="datetimeFigureOut">
              <a:rPr lang="es-CO" smtClean="0"/>
              <a:t>07/04/2017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430307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EA29569-8B9C-4BD1-A75B-09835EBEB39B}" type="datetimeFigureOut">
              <a:rPr lang="es-CO" smtClean="0"/>
              <a:t>07/04/2017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1613743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EA29569-8B9C-4BD1-A75B-09835EBEB39B}" type="datetimeFigureOut">
              <a:rPr lang="es-CO" smtClean="0"/>
              <a:t>07/04/2017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4257707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6EA29569-8B9C-4BD1-A75B-09835EBEB39B}" type="datetimeFigureOut">
              <a:rPr lang="es-CO" smtClean="0"/>
              <a:t>07/04/2017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388873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6EA29569-8B9C-4BD1-A75B-09835EBEB39B}" type="datetimeFigureOut">
              <a:rPr lang="es-CO" smtClean="0"/>
              <a:t>07/04/2017</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763280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6EA29569-8B9C-4BD1-A75B-09835EBEB39B}" type="datetimeFigureOut">
              <a:rPr lang="es-CO" smtClean="0"/>
              <a:t>07/04/2017</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1893746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EA29569-8B9C-4BD1-A75B-09835EBEB39B}" type="datetimeFigureOut">
              <a:rPr lang="es-CO" smtClean="0"/>
              <a:t>07/04/2017</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624333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EA29569-8B9C-4BD1-A75B-09835EBEB39B}" type="datetimeFigureOut">
              <a:rPr lang="es-CO" smtClean="0"/>
              <a:t>07/04/2017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340150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EA29569-8B9C-4BD1-A75B-09835EBEB39B}" type="datetimeFigureOut">
              <a:rPr lang="es-CO" smtClean="0"/>
              <a:t>07/04/2017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2A8CC5A-D72A-4E32-9E5C-50B453E01711}" type="slidenum">
              <a:rPr lang="es-CO" smtClean="0"/>
              <a:t>‹Nº›</a:t>
            </a:fld>
            <a:endParaRPr lang="es-CO"/>
          </a:p>
        </p:txBody>
      </p:sp>
    </p:spTree>
    <p:extLst>
      <p:ext uri="{BB962C8B-B14F-4D97-AF65-F5344CB8AC3E}">
        <p14:creationId xmlns:p14="http://schemas.microsoft.com/office/powerpoint/2010/main" val="2359161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29569-8B9C-4BD1-A75B-09835EBEB39B}" type="datetimeFigureOut">
              <a:rPr lang="es-CO" smtClean="0"/>
              <a:t>07/04/2017</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8CC5A-D72A-4E32-9E5C-50B453E01711}" type="slidenum">
              <a:rPr lang="es-CO" smtClean="0"/>
              <a:t>‹Nº›</a:t>
            </a:fld>
            <a:endParaRPr lang="es-CO"/>
          </a:p>
        </p:txBody>
      </p:sp>
    </p:spTree>
    <p:extLst>
      <p:ext uri="{BB962C8B-B14F-4D97-AF65-F5344CB8AC3E}">
        <p14:creationId xmlns:p14="http://schemas.microsoft.com/office/powerpoint/2010/main" val="3354368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chemeClr val="accent4">
              <a:lumMod val="75000"/>
            </a:schemeClr>
          </a:solidFill>
        </p:spPr>
        <p:txBody>
          <a:bodyPr/>
          <a:lstStyle/>
          <a:p>
            <a:pPr algn="ctr"/>
            <a:r>
              <a:rPr lang="es-CO" b="1" dirty="0" smtClean="0">
                <a:solidFill>
                  <a:schemeClr val="bg1"/>
                </a:solidFill>
              </a:rPr>
              <a:t>PROTOCOLO ANTENCIÓN AL USURIO DE CONSULTORIO JURÍDICO</a:t>
            </a:r>
            <a:endParaRPr lang="es-CO" b="1" dirty="0">
              <a:solidFill>
                <a:schemeClr val="bg1"/>
              </a:solidFill>
            </a:endParaRPr>
          </a:p>
        </p:txBody>
      </p:sp>
      <p:sp>
        <p:nvSpPr>
          <p:cNvPr id="3" name="Marcador de texto 2"/>
          <p:cNvSpPr>
            <a:spLocks noGrp="1"/>
          </p:cNvSpPr>
          <p:nvPr>
            <p:ph type="body" idx="1"/>
          </p:nvPr>
        </p:nvSpPr>
        <p:spPr/>
        <p:txBody>
          <a:bodyPr/>
          <a:lstStyle/>
          <a:p>
            <a:pPr algn="ctr"/>
            <a:r>
              <a:rPr lang="es-CO" dirty="0" smtClean="0">
                <a:solidFill>
                  <a:schemeClr val="accent4">
                    <a:lumMod val="75000"/>
                  </a:schemeClr>
                </a:solidFill>
              </a:rPr>
              <a:t>UNIVERSIDAD MILITAR NUEVA GRANADA</a:t>
            </a:r>
            <a:endParaRPr lang="es-CO" dirty="0">
              <a:solidFill>
                <a:schemeClr val="accent4">
                  <a:lumMod val="75000"/>
                </a:schemeClr>
              </a:solidFill>
            </a:endParaRPr>
          </a:p>
        </p:txBody>
      </p:sp>
      <p:sp>
        <p:nvSpPr>
          <p:cNvPr id="4" name="Marcador de contenido 3"/>
          <p:cNvSpPr>
            <a:spLocks noGrp="1"/>
          </p:cNvSpPr>
          <p:nvPr>
            <p:ph sz="half" idx="2"/>
          </p:nvPr>
        </p:nvSpPr>
        <p:spPr/>
        <p:txBody>
          <a:bodyPr>
            <a:normAutofit/>
          </a:bodyPr>
          <a:lstStyle/>
          <a:p>
            <a:r>
              <a:rPr lang="es-CO" b="1" u="sng" dirty="0" smtClean="0"/>
              <a:t>AREA DE DERECHO PRIVADO</a:t>
            </a:r>
          </a:p>
          <a:p>
            <a:endParaRPr lang="es-CO" dirty="0"/>
          </a:p>
          <a:p>
            <a:pPr algn="just"/>
            <a:r>
              <a:rPr lang="es-CO" sz="1900" b="1" dirty="0" smtClean="0"/>
              <a:t>Con el propósito de mejorar el servicio que s ele brinda al ciudadano, que requiere nuestra asesoría y acompañamiento y permitir al estudiante adquirir la experiencia básica de la profesión, se ha diseñado el presenta protocolo de atención al usuario y lograr la máxima efectividad en la prestación del servicio</a:t>
            </a:r>
          </a:p>
          <a:p>
            <a:endParaRPr lang="es-CO" dirty="0"/>
          </a:p>
        </p:txBody>
      </p:sp>
      <p:sp>
        <p:nvSpPr>
          <p:cNvPr id="5" name="Marcador de texto 4"/>
          <p:cNvSpPr>
            <a:spLocks noGrp="1"/>
          </p:cNvSpPr>
          <p:nvPr>
            <p:ph type="body" sz="quarter" idx="3"/>
          </p:nvPr>
        </p:nvSpPr>
        <p:spPr/>
        <p:txBody>
          <a:bodyPr/>
          <a:lstStyle/>
          <a:p>
            <a:pPr algn="ctr"/>
            <a:r>
              <a:rPr lang="es-CO" dirty="0" smtClean="0"/>
              <a:t>OBJETIVOS</a:t>
            </a:r>
            <a:endParaRPr lang="es-CO" dirty="0"/>
          </a:p>
        </p:txBody>
      </p:sp>
      <p:sp>
        <p:nvSpPr>
          <p:cNvPr id="6" name="Marcador de contenido 5"/>
          <p:cNvSpPr>
            <a:spLocks noGrp="1"/>
          </p:cNvSpPr>
          <p:nvPr>
            <p:ph sz="quarter" idx="4"/>
          </p:nvPr>
        </p:nvSpPr>
        <p:spPr/>
        <p:txBody>
          <a:bodyPr>
            <a:normAutofit fontScale="62500" lnSpcReduction="20000"/>
          </a:bodyPr>
          <a:lstStyle/>
          <a:p>
            <a:r>
              <a:rPr lang="es-CO" b="1" dirty="0"/>
              <a:t>Prestar servicios de asistencia jurídica gratuita a todas las personas de escasos recursos económicos que así lo soliciten, tanto judicial como extrajudicialmente, en las diferentes áreas del Derecho conforme a las competencias legales existentes sobre el particular.</a:t>
            </a:r>
          </a:p>
          <a:p>
            <a:r>
              <a:rPr lang="es-CO" b="1" dirty="0"/>
              <a:t>Desarrollar el plan de prácticas que se mencionan en el Artículo 3 del Decreto 0765 de 1977, las cuales deben ser realizadas por los alumnos de los dos últimos años del programa de Derecho.</a:t>
            </a:r>
          </a:p>
          <a:p>
            <a:r>
              <a:rPr lang="es-CO" b="1" dirty="0"/>
              <a:t>Adelantar procesos judiciales y administrativos.</a:t>
            </a:r>
          </a:p>
          <a:p>
            <a:r>
              <a:rPr lang="es-CO" b="1" dirty="0"/>
              <a:t>Atender requerimientos de los despachos judiciales</a:t>
            </a:r>
          </a:p>
          <a:p>
            <a:r>
              <a:rPr lang="es-CO" b="1" dirty="0"/>
              <a:t>Absolver consultas, liquidaciones laborales, Derechos de Petición, Tutelas, Conciliaciones, etc., y realizar las investigaciones que se les asignen.</a:t>
            </a:r>
          </a:p>
        </p:txBody>
      </p:sp>
    </p:spTree>
    <p:extLst>
      <p:ext uri="{BB962C8B-B14F-4D97-AF65-F5344CB8AC3E}">
        <p14:creationId xmlns:p14="http://schemas.microsoft.com/office/powerpoint/2010/main" val="3382079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35429"/>
            <a:ext cx="10515600" cy="898071"/>
          </a:xfrm>
          <a:solidFill>
            <a:srgbClr val="00B050"/>
          </a:solidFill>
        </p:spPr>
        <p:txBody>
          <a:bodyPr>
            <a:normAutofit/>
          </a:bodyPr>
          <a:lstStyle/>
          <a:p>
            <a:pPr algn="ctr"/>
            <a:r>
              <a:rPr lang="es-CO" sz="4000" b="1" dirty="0" smtClean="0">
                <a:solidFill>
                  <a:schemeClr val="bg1"/>
                </a:solidFill>
              </a:rPr>
              <a:t>PARA INCIAR TRÁMITE JUDICIAL</a:t>
            </a:r>
            <a:endParaRPr lang="es-CO" sz="4000" b="1" dirty="0">
              <a:solidFill>
                <a:schemeClr val="bg1"/>
              </a:solidFill>
            </a:endParaRPr>
          </a:p>
        </p:txBody>
      </p:sp>
      <p:sp>
        <p:nvSpPr>
          <p:cNvPr id="3" name="Marcador de texto 2"/>
          <p:cNvSpPr>
            <a:spLocks noGrp="1"/>
          </p:cNvSpPr>
          <p:nvPr>
            <p:ph type="body" idx="1"/>
          </p:nvPr>
        </p:nvSpPr>
        <p:spPr>
          <a:xfrm>
            <a:off x="831850" y="1752599"/>
            <a:ext cx="7321550" cy="4735287"/>
          </a:xfrm>
        </p:spPr>
        <p:txBody>
          <a:bodyPr>
            <a:noAutofit/>
          </a:bodyPr>
          <a:lstStyle/>
          <a:p>
            <a:pPr algn="just"/>
            <a:r>
              <a:rPr lang="es-CO" dirty="0">
                <a:solidFill>
                  <a:schemeClr val="tx1"/>
                </a:solidFill>
              </a:rPr>
              <a:t>Si la consulta versa sobre la contestación de una demanda en contra del usuario, sea muy cauteloso y verifique cuidadosamente fecha de notificación de la demanda al demandado y Pida copia del auto admisorio de la demanda o del mandamiento ejecutivo según sea el caso, para estar seguro de que los términos para su contestación no estén muy próximos a vencerse, pues recuerde que el poder y el escrito de contestación debe ser aprobado por el docente asesor. </a:t>
            </a:r>
            <a:endParaRPr lang="es-CO" dirty="0" smtClean="0">
              <a:solidFill>
                <a:schemeClr val="tx1"/>
              </a:solidFill>
            </a:endParaRPr>
          </a:p>
          <a:p>
            <a:pPr algn="just"/>
            <a:endParaRPr lang="es-CO" dirty="0" smtClean="0">
              <a:solidFill>
                <a:schemeClr val="tx1"/>
              </a:solidFill>
            </a:endParaRPr>
          </a:p>
          <a:p>
            <a:pPr algn="just"/>
            <a:r>
              <a:rPr lang="es-CO" dirty="0">
                <a:solidFill>
                  <a:schemeClr val="tx1"/>
                </a:solidFill>
              </a:rPr>
              <a:t>Determine si existen excepciones previas o de fondo para proponer y las pruebas que se requieren para su formulación y prosperidad. </a:t>
            </a:r>
            <a:endParaRPr lang="es-CO" b="1" dirty="0" smtClean="0">
              <a:solidFill>
                <a:schemeClr val="tx1"/>
              </a:solidFill>
            </a:endParaRPr>
          </a:p>
        </p:txBody>
      </p:sp>
      <p:pic>
        <p:nvPicPr>
          <p:cNvPr id="5" name="Imagen 4"/>
          <p:cNvPicPr>
            <a:picLocks noChangeAspect="1"/>
          </p:cNvPicPr>
          <p:nvPr/>
        </p:nvPicPr>
        <p:blipFill>
          <a:blip r:embed="rId2"/>
          <a:stretch>
            <a:fillRect/>
          </a:stretch>
        </p:blipFill>
        <p:spPr>
          <a:xfrm>
            <a:off x="8389257" y="1890485"/>
            <a:ext cx="3189514" cy="3189514"/>
          </a:xfrm>
          <a:prstGeom prst="rect">
            <a:avLst/>
          </a:prstGeom>
        </p:spPr>
      </p:pic>
    </p:spTree>
    <p:extLst>
      <p:ext uri="{BB962C8B-B14F-4D97-AF65-F5344CB8AC3E}">
        <p14:creationId xmlns:p14="http://schemas.microsoft.com/office/powerpoint/2010/main" val="1069940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a:solidFill>
            <a:srgbClr val="00B050"/>
          </a:solidFill>
        </p:spPr>
        <p:txBody>
          <a:bodyPr>
            <a:normAutofit fontScale="90000"/>
          </a:bodyPr>
          <a:lstStyle/>
          <a:p>
            <a:pPr algn="ctr"/>
            <a:r>
              <a:rPr lang="es-CO" sz="4000" b="1" dirty="0" smtClean="0">
                <a:solidFill>
                  <a:schemeClr val="bg1"/>
                </a:solidFill>
              </a:rPr>
              <a:t>DESARROLLO DE LA ENTREVISTA EN CONSULTA DE RESTITUCION DE INMUEBLE ARRENDADO</a:t>
            </a:r>
            <a:endParaRPr lang="es-CO" sz="4000" b="1" dirty="0">
              <a:solidFill>
                <a:schemeClr val="bg1"/>
              </a:solidFill>
            </a:endParaRPr>
          </a:p>
        </p:txBody>
      </p:sp>
      <p:sp>
        <p:nvSpPr>
          <p:cNvPr id="3" name="Marcador de texto 2"/>
          <p:cNvSpPr>
            <a:spLocks noGrp="1"/>
          </p:cNvSpPr>
          <p:nvPr>
            <p:ph type="body" idx="1"/>
          </p:nvPr>
        </p:nvSpPr>
        <p:spPr>
          <a:xfrm>
            <a:off x="831850" y="1752601"/>
            <a:ext cx="6947807" cy="1411513"/>
          </a:xfrm>
        </p:spPr>
        <p:txBody>
          <a:bodyPr>
            <a:normAutofit/>
          </a:bodyPr>
          <a:lstStyle/>
          <a:p>
            <a:pPr algn="just"/>
            <a:r>
              <a:rPr lang="es-CO" b="1" dirty="0">
                <a:solidFill>
                  <a:schemeClr val="tx1"/>
                </a:solidFill>
              </a:rPr>
              <a:t>Una de las consultas más frecuentes de los usuarios de Consultorio Jurídico, es la relativa a la restitución de bien inmueble arrendado. En este caso:</a:t>
            </a:r>
            <a:endParaRPr lang="es-CO" b="1" dirty="0" smtClean="0">
              <a:solidFill>
                <a:schemeClr val="tx1"/>
              </a:solidFill>
            </a:endParaRPr>
          </a:p>
        </p:txBody>
      </p:sp>
      <p:sp>
        <p:nvSpPr>
          <p:cNvPr id="6" name="Marcador de texto 2"/>
          <p:cNvSpPr txBox="1">
            <a:spLocks/>
          </p:cNvSpPr>
          <p:nvPr/>
        </p:nvSpPr>
        <p:spPr>
          <a:xfrm>
            <a:off x="831850" y="3583215"/>
            <a:ext cx="11156950" cy="2726918"/>
          </a:xfrm>
          <a:prstGeom prst="rect">
            <a:avLst/>
          </a:prstGeom>
          <a:solidFill>
            <a:schemeClr val="accent6">
              <a:lumMod val="20000"/>
              <a:lumOff val="8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Determine si el contrato de arrendamiento consta por escrito, o es verbal. Recuerde que para la iniciación del proceso,( art. </a:t>
            </a:r>
            <a:r>
              <a:rPr lang="es-CO" sz="1800" b="1" dirty="0" smtClean="0">
                <a:solidFill>
                  <a:schemeClr val="tx1"/>
                </a:solidFill>
              </a:rPr>
              <a:t>384 </a:t>
            </a:r>
            <a:r>
              <a:rPr lang="es-CO" sz="1800" b="1" dirty="0">
                <a:solidFill>
                  <a:schemeClr val="tx1"/>
                </a:solidFill>
              </a:rPr>
              <a:t>C.G.P.) debe acompañarse prueba siquiera sumaria de la existencia del contrato, y si el contrato no consta por escrito, esto determina que su actuación inicial, que deberá ser obtener esta prueba sumaria, para lo cual: a) lo mejor es un interrogatorio como prueba extra-proceso, para determinar su existencia; b) Tan bien podrá preguntar al usuario si existen testigos a quienes les conste la existencia del contrato y sus elementos esenciales, para que estén dispuestos a declarar bajo juramento, y en este caso obtener dos declaraciones extra-proceso ante notario. Recuerde nuevamente que la solicitud de prueba anticipada, requiere poder del usuario y solicitud ante el juez, por lo que deberá elaborar los borradores y someterlos a revisión y aprobación de su docente asesor. Si son dos declaraciones extra-juicio, igualmente preséntelas al docente asesor para verificar que las mismas contienen los elementos necesarios, para constituir prueba sumaria de la existencia del contrato.</a:t>
            </a:r>
          </a:p>
        </p:txBody>
      </p:sp>
      <p:pic>
        <p:nvPicPr>
          <p:cNvPr id="7" name="Imagen 6"/>
          <p:cNvPicPr>
            <a:picLocks noChangeAspect="1"/>
          </p:cNvPicPr>
          <p:nvPr/>
        </p:nvPicPr>
        <p:blipFill>
          <a:blip r:embed="rId2"/>
          <a:stretch>
            <a:fillRect/>
          </a:stretch>
        </p:blipFill>
        <p:spPr>
          <a:xfrm>
            <a:off x="7779657" y="1796594"/>
            <a:ext cx="4209143" cy="1581150"/>
          </a:xfrm>
          <a:prstGeom prst="rect">
            <a:avLst/>
          </a:prstGeom>
        </p:spPr>
      </p:pic>
    </p:spTree>
    <p:extLst>
      <p:ext uri="{BB962C8B-B14F-4D97-AF65-F5344CB8AC3E}">
        <p14:creationId xmlns:p14="http://schemas.microsoft.com/office/powerpoint/2010/main" val="4275608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a:solidFill>
            <a:srgbClr val="00B050"/>
          </a:solidFill>
        </p:spPr>
        <p:txBody>
          <a:bodyPr>
            <a:normAutofit fontScale="90000"/>
          </a:bodyPr>
          <a:lstStyle/>
          <a:p>
            <a:pPr algn="ctr"/>
            <a:r>
              <a:rPr lang="es-CO" sz="4000" b="1" dirty="0" smtClean="0">
                <a:solidFill>
                  <a:schemeClr val="bg1"/>
                </a:solidFill>
              </a:rPr>
              <a:t>DESARROLLO DE LA ENTREVISTA EN CONSULTA DE RESTITUCIÓN DE INMUEBLE ARRENDADO</a:t>
            </a:r>
            <a:endParaRPr lang="es-CO" sz="4000" b="1" dirty="0">
              <a:solidFill>
                <a:schemeClr val="bg1"/>
              </a:solidFill>
            </a:endParaRPr>
          </a:p>
        </p:txBody>
      </p:sp>
      <p:sp>
        <p:nvSpPr>
          <p:cNvPr id="3" name="Marcador de texto 2"/>
          <p:cNvSpPr>
            <a:spLocks noGrp="1"/>
          </p:cNvSpPr>
          <p:nvPr>
            <p:ph type="body" idx="1"/>
          </p:nvPr>
        </p:nvSpPr>
        <p:spPr>
          <a:xfrm>
            <a:off x="831850" y="1752601"/>
            <a:ext cx="6947807" cy="1411513"/>
          </a:xfrm>
        </p:spPr>
        <p:txBody>
          <a:bodyPr>
            <a:normAutofit/>
          </a:bodyPr>
          <a:lstStyle/>
          <a:p>
            <a:pPr algn="just"/>
            <a:r>
              <a:rPr lang="es-CO" b="1" dirty="0">
                <a:solidFill>
                  <a:schemeClr val="tx1"/>
                </a:solidFill>
              </a:rPr>
              <a:t>Una de las consultas más frecuentes de los usuarios de Consultorio Jurídico, es la relativa a la restitución de bien inmueble arrendado. En este caso:</a:t>
            </a:r>
            <a:endParaRPr lang="es-CO" b="1" dirty="0" smtClean="0">
              <a:solidFill>
                <a:schemeClr val="tx1"/>
              </a:solidFill>
            </a:endParaRPr>
          </a:p>
        </p:txBody>
      </p:sp>
      <p:sp>
        <p:nvSpPr>
          <p:cNvPr id="6" name="Marcador de texto 2"/>
          <p:cNvSpPr txBox="1">
            <a:spLocks/>
          </p:cNvSpPr>
          <p:nvPr/>
        </p:nvSpPr>
        <p:spPr>
          <a:xfrm>
            <a:off x="831850" y="3583215"/>
            <a:ext cx="11156950" cy="2726918"/>
          </a:xfrm>
          <a:prstGeom prst="rect">
            <a:avLst/>
          </a:prstGeom>
          <a:solidFill>
            <a:schemeClr val="accent6">
              <a:lumMod val="20000"/>
              <a:lumOff val="8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Establezca si se trata de arrendamiento de vivienda urbana, o vivienda rural, o local comercial, pues esto determina la legislación que regula cada uno de ellos</a:t>
            </a:r>
            <a:r>
              <a:rPr lang="es-CO" sz="1800" b="1" dirty="0" smtClean="0">
                <a:solidFill>
                  <a:schemeClr val="tx1"/>
                </a:solidFill>
              </a:rPr>
              <a:t>.</a:t>
            </a:r>
          </a:p>
          <a:p>
            <a:pPr marL="457200" indent="-457200" algn="just">
              <a:buFont typeface="Wingdings" panose="05000000000000000000" pitchFamily="2" charset="2"/>
              <a:buChar char="q"/>
            </a:pPr>
            <a:r>
              <a:rPr lang="es-CO" sz="1800" b="1" dirty="0">
                <a:solidFill>
                  <a:schemeClr val="tx1"/>
                </a:solidFill>
              </a:rPr>
              <a:t>Escuche al usuario con atención, para determinar si es arrendador o arrendatario dentro del respectivo contrato. Por lo general, la consulta la realiza el arrendador, por el incumplimiento del arrendatario del pago del canon de arrendamiento. Ud., debe conocer el valor del canon actual de arrendamiento, para establecer la cuantía y su competencia cualquiera que sea la causal de terminación del contrato, y el tipo de contrato. </a:t>
            </a:r>
            <a:endParaRPr lang="es-CO" sz="1800" b="1" dirty="0" smtClean="0">
              <a:solidFill>
                <a:schemeClr val="tx1"/>
              </a:solidFill>
            </a:endParaRPr>
          </a:p>
          <a:p>
            <a:pPr marL="457200" indent="-457200" algn="just">
              <a:buFont typeface="Wingdings" panose="05000000000000000000" pitchFamily="2" charset="2"/>
              <a:buChar char="q"/>
            </a:pPr>
            <a:r>
              <a:rPr lang="es-CO" sz="1800" b="1" dirty="0">
                <a:solidFill>
                  <a:schemeClr val="tx1"/>
                </a:solidFill>
              </a:rPr>
              <a:t>También es frecuente la consulta de cómo obtener la terminación unilateral del contrato?, situación que está claramente regulada en la Ley 820 de 2003 y sus decretos reglamentarios, si es arrendamiento de vivienda urbana, o si es Comercio, el Código de Comercio, claramente regula esta situación. </a:t>
            </a:r>
          </a:p>
        </p:txBody>
      </p:sp>
      <p:pic>
        <p:nvPicPr>
          <p:cNvPr id="7" name="Imagen 6"/>
          <p:cNvPicPr>
            <a:picLocks noChangeAspect="1"/>
          </p:cNvPicPr>
          <p:nvPr/>
        </p:nvPicPr>
        <p:blipFill>
          <a:blip r:embed="rId2"/>
          <a:stretch>
            <a:fillRect/>
          </a:stretch>
        </p:blipFill>
        <p:spPr>
          <a:xfrm>
            <a:off x="7779657" y="1796594"/>
            <a:ext cx="4209143" cy="1581150"/>
          </a:xfrm>
          <a:prstGeom prst="rect">
            <a:avLst/>
          </a:prstGeom>
        </p:spPr>
      </p:pic>
    </p:spTree>
    <p:extLst>
      <p:ext uri="{BB962C8B-B14F-4D97-AF65-F5344CB8AC3E}">
        <p14:creationId xmlns:p14="http://schemas.microsoft.com/office/powerpoint/2010/main" val="2500610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a:solidFill>
            <a:srgbClr val="00B050"/>
          </a:solidFill>
        </p:spPr>
        <p:txBody>
          <a:bodyPr>
            <a:normAutofit fontScale="90000"/>
          </a:bodyPr>
          <a:lstStyle/>
          <a:p>
            <a:pPr algn="ctr"/>
            <a:r>
              <a:rPr lang="es-CO" sz="4000" b="1" dirty="0" smtClean="0">
                <a:solidFill>
                  <a:schemeClr val="bg1"/>
                </a:solidFill>
              </a:rPr>
              <a:t>DESARROLLO DE LA ENTREVISTA EN CONSULTA DE RESTITUCIÓN DE INMUEBLE ARRENDADO</a:t>
            </a:r>
            <a:endParaRPr lang="es-CO" sz="4000" b="1" dirty="0">
              <a:solidFill>
                <a:schemeClr val="bg1"/>
              </a:solidFill>
            </a:endParaRPr>
          </a:p>
        </p:txBody>
      </p:sp>
      <p:sp>
        <p:nvSpPr>
          <p:cNvPr id="3" name="Marcador de texto 2"/>
          <p:cNvSpPr>
            <a:spLocks noGrp="1"/>
          </p:cNvSpPr>
          <p:nvPr>
            <p:ph type="body" idx="1"/>
          </p:nvPr>
        </p:nvSpPr>
        <p:spPr>
          <a:xfrm>
            <a:off x="831850" y="1752601"/>
            <a:ext cx="6947807" cy="1411513"/>
          </a:xfrm>
        </p:spPr>
        <p:txBody>
          <a:bodyPr>
            <a:normAutofit/>
          </a:bodyPr>
          <a:lstStyle/>
          <a:p>
            <a:pPr algn="just"/>
            <a:r>
              <a:rPr lang="es-CO" b="1" dirty="0">
                <a:solidFill>
                  <a:schemeClr val="tx1"/>
                </a:solidFill>
              </a:rPr>
              <a:t>Una de las consultas más frecuentes de los usuarios de Consultorio Jurídico, es la relativa a la restitución de bien inmueble arrendado. En este caso:</a:t>
            </a:r>
            <a:endParaRPr lang="es-CO" b="1" dirty="0" smtClean="0">
              <a:solidFill>
                <a:schemeClr val="tx1"/>
              </a:solidFill>
            </a:endParaRPr>
          </a:p>
        </p:txBody>
      </p:sp>
      <p:sp>
        <p:nvSpPr>
          <p:cNvPr id="6" name="Marcador de texto 2"/>
          <p:cNvSpPr txBox="1">
            <a:spLocks/>
          </p:cNvSpPr>
          <p:nvPr/>
        </p:nvSpPr>
        <p:spPr>
          <a:xfrm>
            <a:off x="831850" y="3888015"/>
            <a:ext cx="11156950" cy="1729014"/>
          </a:xfrm>
          <a:prstGeom prst="rect">
            <a:avLst/>
          </a:prstGeom>
          <a:solidFill>
            <a:schemeClr val="accent6">
              <a:lumMod val="20000"/>
              <a:lumOff val="8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En este proceso no se requiere agotar la conciliación previa</a:t>
            </a:r>
            <a:r>
              <a:rPr lang="es-CO" sz="1800" b="1" dirty="0" smtClean="0">
                <a:solidFill>
                  <a:schemeClr val="tx1"/>
                </a:solidFill>
              </a:rPr>
              <a:t>.</a:t>
            </a:r>
          </a:p>
          <a:p>
            <a:pPr marL="457200" indent="-457200" algn="just">
              <a:buFont typeface="Wingdings" panose="05000000000000000000" pitchFamily="2" charset="2"/>
              <a:buChar char="q"/>
            </a:pPr>
            <a:r>
              <a:rPr lang="es-CO" sz="1800" b="1" dirty="0" smtClean="0">
                <a:solidFill>
                  <a:schemeClr val="tx1"/>
                </a:solidFill>
              </a:rPr>
              <a:t>Elabore </a:t>
            </a:r>
            <a:r>
              <a:rPr lang="es-CO" sz="1800" b="1" dirty="0">
                <a:solidFill>
                  <a:schemeClr val="tx1"/>
                </a:solidFill>
              </a:rPr>
              <a:t>borrador de poder y de demanda, para ser revisada y aprobada por su docente asesor.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En el evento que se celebre conciliación y el arrendatario en el acta se comprometa a restituir y entregar el inmueble en día cierto y determinado; pero el arrendatario no cumpla con esa obligación, se debe realizar el trámite establecido en el artículo 69 de la ley 446 de 1998.</a:t>
            </a:r>
            <a:endParaRPr lang="es-CO" sz="1800" b="1" dirty="0">
              <a:solidFill>
                <a:schemeClr val="tx1"/>
              </a:solidFill>
            </a:endParaRPr>
          </a:p>
        </p:txBody>
      </p:sp>
      <p:pic>
        <p:nvPicPr>
          <p:cNvPr id="7" name="Imagen 6"/>
          <p:cNvPicPr>
            <a:picLocks noChangeAspect="1"/>
          </p:cNvPicPr>
          <p:nvPr/>
        </p:nvPicPr>
        <p:blipFill>
          <a:blip r:embed="rId2"/>
          <a:stretch>
            <a:fillRect/>
          </a:stretch>
        </p:blipFill>
        <p:spPr>
          <a:xfrm>
            <a:off x="7779657" y="1796594"/>
            <a:ext cx="4209143" cy="1581150"/>
          </a:xfrm>
          <a:prstGeom prst="rect">
            <a:avLst/>
          </a:prstGeom>
        </p:spPr>
      </p:pic>
    </p:spTree>
    <p:extLst>
      <p:ext uri="{BB962C8B-B14F-4D97-AF65-F5344CB8AC3E}">
        <p14:creationId xmlns:p14="http://schemas.microsoft.com/office/powerpoint/2010/main" val="3201826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a:solidFill>
            <a:srgbClr val="00B050"/>
          </a:solidFill>
        </p:spPr>
        <p:txBody>
          <a:bodyPr>
            <a:normAutofit fontScale="90000"/>
          </a:bodyPr>
          <a:lstStyle/>
          <a:p>
            <a:pPr algn="ctr"/>
            <a:r>
              <a:rPr lang="es-CO" sz="4000" b="1" dirty="0" smtClean="0">
                <a:solidFill>
                  <a:schemeClr val="bg1"/>
                </a:solidFill>
              </a:rPr>
              <a:t>DESARROLLO DE LA ENTREVISTA EN CONSULTA DE FIJACIÓN DE CUOTA ALIMENTARIA</a:t>
            </a:r>
            <a:endParaRPr lang="es-CO" sz="4000" b="1" dirty="0">
              <a:solidFill>
                <a:schemeClr val="bg1"/>
              </a:solidFill>
            </a:endParaRPr>
          </a:p>
        </p:txBody>
      </p:sp>
      <p:sp>
        <p:nvSpPr>
          <p:cNvPr id="3" name="Marcador de texto 2"/>
          <p:cNvSpPr>
            <a:spLocks noGrp="1"/>
          </p:cNvSpPr>
          <p:nvPr>
            <p:ph type="body" idx="1"/>
          </p:nvPr>
        </p:nvSpPr>
        <p:spPr>
          <a:xfrm>
            <a:off x="831850" y="1752601"/>
            <a:ext cx="6947807" cy="1411513"/>
          </a:xfrm>
          <a:solidFill>
            <a:schemeClr val="accent2">
              <a:lumMod val="40000"/>
              <a:lumOff val="60000"/>
            </a:schemeClr>
          </a:solidFill>
        </p:spPr>
        <p:txBody>
          <a:bodyPr>
            <a:normAutofit fontScale="85000" lnSpcReduction="20000"/>
          </a:bodyPr>
          <a:lstStyle/>
          <a:p>
            <a:pPr algn="just"/>
            <a:r>
              <a:rPr lang="es-CO" b="1" dirty="0">
                <a:solidFill>
                  <a:schemeClr val="tx1"/>
                </a:solidFill>
              </a:rPr>
              <a:t>En materia de Derecho de Familia, la consulta más frecuente es la que hace relación al incumplimiento de la obligación de brindar alimentos especialmente a los menores. Esta consulta puede originarse porque no ha habido fijación de cuota alimentaria, o porque habiendo sido fijada por Autoridad competente, </a:t>
            </a:r>
            <a:r>
              <a:rPr lang="es-CO" b="1" dirty="0" smtClean="0">
                <a:solidFill>
                  <a:schemeClr val="tx1"/>
                </a:solidFill>
              </a:rPr>
              <a:t>no se </a:t>
            </a:r>
            <a:r>
              <a:rPr lang="es-CO" b="1" dirty="0">
                <a:solidFill>
                  <a:schemeClr val="tx1"/>
                </a:solidFill>
              </a:rPr>
              <a:t>incumple.</a:t>
            </a:r>
            <a:endParaRPr lang="es-CO" b="1" dirty="0" smtClean="0">
              <a:solidFill>
                <a:schemeClr val="tx1"/>
              </a:solidFill>
            </a:endParaRPr>
          </a:p>
        </p:txBody>
      </p:sp>
      <p:sp>
        <p:nvSpPr>
          <p:cNvPr id="6" name="Marcador de texto 2"/>
          <p:cNvSpPr txBox="1">
            <a:spLocks/>
          </p:cNvSpPr>
          <p:nvPr/>
        </p:nvSpPr>
        <p:spPr>
          <a:xfrm>
            <a:off x="831850" y="3888015"/>
            <a:ext cx="11156950" cy="2382156"/>
          </a:xfrm>
          <a:prstGeom prst="rect">
            <a:avLst/>
          </a:prstGeom>
          <a:solidFill>
            <a:schemeClr val="accent5">
              <a:lumMod val="40000"/>
              <a:lumOff val="6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En el primer caso, Usted deberá: </a:t>
            </a:r>
            <a:endParaRPr lang="es-CO" sz="1800" b="1" dirty="0" smtClean="0">
              <a:solidFill>
                <a:schemeClr val="tx1"/>
              </a:solidFill>
            </a:endParaRPr>
          </a:p>
          <a:p>
            <a:pPr marL="342900" indent="-342900" algn="just">
              <a:buAutoNum type="arabicPeriod"/>
            </a:pPr>
            <a:r>
              <a:rPr lang="es-CO" sz="1800" b="1" dirty="0" smtClean="0">
                <a:solidFill>
                  <a:schemeClr val="tx1"/>
                </a:solidFill>
              </a:rPr>
              <a:t>Determinar </a:t>
            </a:r>
            <a:r>
              <a:rPr lang="es-CO" sz="1800" b="1" dirty="0">
                <a:solidFill>
                  <a:schemeClr val="tx1"/>
                </a:solidFill>
              </a:rPr>
              <a:t>quien es el acreedor de los alimentos</a:t>
            </a:r>
            <a:r>
              <a:rPr lang="es-CO" sz="1800" b="1" dirty="0" smtClean="0">
                <a:solidFill>
                  <a:schemeClr val="tx1"/>
                </a:solidFill>
              </a:rPr>
              <a:t>.</a:t>
            </a:r>
          </a:p>
          <a:p>
            <a:pPr marL="342900" indent="-342900" algn="just">
              <a:buAutoNum type="arabicPeriod"/>
            </a:pPr>
            <a:r>
              <a:rPr lang="es-CO" sz="1800" b="1" dirty="0" smtClean="0">
                <a:solidFill>
                  <a:schemeClr val="tx1"/>
                </a:solidFill>
              </a:rPr>
              <a:t>Determinar </a:t>
            </a:r>
            <a:r>
              <a:rPr lang="es-CO" sz="1800" b="1" dirty="0">
                <a:solidFill>
                  <a:schemeClr val="tx1"/>
                </a:solidFill>
              </a:rPr>
              <a:t>quien es el deudor de los </a:t>
            </a:r>
            <a:r>
              <a:rPr lang="es-CO" sz="1800" b="1" dirty="0" smtClean="0">
                <a:solidFill>
                  <a:schemeClr val="tx1"/>
                </a:solidFill>
              </a:rPr>
              <a:t>alimentos</a:t>
            </a:r>
          </a:p>
          <a:p>
            <a:pPr marL="342900" indent="-342900" algn="just">
              <a:buAutoNum type="arabicPeriod"/>
            </a:pPr>
            <a:r>
              <a:rPr lang="es-CO" sz="1800" b="1" dirty="0" smtClean="0">
                <a:solidFill>
                  <a:schemeClr val="tx1"/>
                </a:solidFill>
              </a:rPr>
              <a:t>Indagar </a:t>
            </a:r>
            <a:r>
              <a:rPr lang="es-CO" sz="1800" b="1" dirty="0">
                <a:solidFill>
                  <a:schemeClr val="tx1"/>
                </a:solidFill>
              </a:rPr>
              <a:t>sobre la capacidad económica del alimentante y las necesidades del alimentario</a:t>
            </a:r>
            <a:r>
              <a:rPr lang="es-CO" sz="1800" b="1" dirty="0" smtClean="0">
                <a:solidFill>
                  <a:schemeClr val="tx1"/>
                </a:solidFill>
              </a:rPr>
              <a:t>.</a:t>
            </a:r>
          </a:p>
          <a:p>
            <a:pPr marL="342900" indent="-342900" algn="just">
              <a:buAutoNum type="arabicPeriod"/>
            </a:pPr>
            <a:r>
              <a:rPr lang="es-CO" sz="1800" b="1" dirty="0" smtClean="0">
                <a:solidFill>
                  <a:schemeClr val="tx1"/>
                </a:solidFill>
              </a:rPr>
              <a:t>Solicitar </a:t>
            </a:r>
            <a:r>
              <a:rPr lang="es-CO" sz="1800" b="1" dirty="0">
                <a:solidFill>
                  <a:schemeClr val="tx1"/>
                </a:solidFill>
              </a:rPr>
              <a:t>los documentos para probar el parentesco</a:t>
            </a:r>
            <a:r>
              <a:rPr lang="es-CO" sz="1800" b="1" dirty="0" smtClean="0">
                <a:solidFill>
                  <a:schemeClr val="tx1"/>
                </a:solidFill>
              </a:rPr>
              <a:t>.</a:t>
            </a:r>
          </a:p>
          <a:p>
            <a:pPr marL="342900" indent="-342900" algn="just">
              <a:buAutoNum type="arabicPeriod"/>
            </a:pPr>
            <a:r>
              <a:rPr lang="es-CO" sz="1800" b="1" dirty="0" smtClean="0">
                <a:solidFill>
                  <a:schemeClr val="tx1"/>
                </a:solidFill>
              </a:rPr>
              <a:t>Recuerde </a:t>
            </a:r>
            <a:r>
              <a:rPr lang="es-CO" sz="1800" b="1" dirty="0">
                <a:solidFill>
                  <a:schemeClr val="tx1"/>
                </a:solidFill>
              </a:rPr>
              <a:t>que requiere Conciliación como requisito de procedibilidad.</a:t>
            </a:r>
          </a:p>
        </p:txBody>
      </p:sp>
      <p:pic>
        <p:nvPicPr>
          <p:cNvPr id="4" name="Imagen 3"/>
          <p:cNvPicPr>
            <a:picLocks noChangeAspect="1"/>
          </p:cNvPicPr>
          <p:nvPr/>
        </p:nvPicPr>
        <p:blipFill>
          <a:blip r:embed="rId2"/>
          <a:stretch>
            <a:fillRect/>
          </a:stretch>
        </p:blipFill>
        <p:spPr>
          <a:xfrm>
            <a:off x="8433028" y="1677755"/>
            <a:ext cx="2466975" cy="1847850"/>
          </a:xfrm>
          <a:prstGeom prst="rect">
            <a:avLst/>
          </a:prstGeom>
        </p:spPr>
      </p:pic>
    </p:spTree>
    <p:extLst>
      <p:ext uri="{BB962C8B-B14F-4D97-AF65-F5344CB8AC3E}">
        <p14:creationId xmlns:p14="http://schemas.microsoft.com/office/powerpoint/2010/main" val="1350448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p:spPr>
        <p:txBody>
          <a:bodyPr>
            <a:normAutofit fontScale="90000"/>
          </a:bodyPr>
          <a:lstStyle/>
          <a:p>
            <a:pPr algn="ctr"/>
            <a:r>
              <a:rPr lang="es-CO" sz="4000" b="1" dirty="0" smtClean="0">
                <a:solidFill>
                  <a:srgbClr val="7030A0"/>
                </a:solidFill>
              </a:rPr>
              <a:t>DESARROLLO DE LA ENTREVISTA EN CONSULTA DE FIJACIÓN DE CUOTA ALIMENTARIA</a:t>
            </a:r>
            <a:endParaRPr lang="es-CO" sz="4000" b="1" dirty="0">
              <a:solidFill>
                <a:srgbClr val="7030A0"/>
              </a:solidFill>
            </a:endParaRPr>
          </a:p>
        </p:txBody>
      </p:sp>
      <p:sp>
        <p:nvSpPr>
          <p:cNvPr id="3" name="Marcador de texto 2"/>
          <p:cNvSpPr>
            <a:spLocks noGrp="1"/>
          </p:cNvSpPr>
          <p:nvPr>
            <p:ph type="body" idx="1"/>
          </p:nvPr>
        </p:nvSpPr>
        <p:spPr>
          <a:xfrm>
            <a:off x="831850" y="1665517"/>
            <a:ext cx="6947807" cy="1411513"/>
          </a:xfrm>
          <a:solidFill>
            <a:schemeClr val="accent2">
              <a:lumMod val="40000"/>
              <a:lumOff val="60000"/>
            </a:schemeClr>
          </a:solidFill>
        </p:spPr>
        <p:txBody>
          <a:bodyPr>
            <a:normAutofit fontScale="85000" lnSpcReduction="20000"/>
          </a:bodyPr>
          <a:lstStyle/>
          <a:p>
            <a:pPr algn="just"/>
            <a:r>
              <a:rPr lang="es-CO" b="1" dirty="0">
                <a:solidFill>
                  <a:schemeClr val="tx1"/>
                </a:solidFill>
              </a:rPr>
              <a:t>En materia de Derecho de Familia, la consulta más frecuente es la que hace relación al incumplimiento de la obligación de brindar alimentos especialmente a los menores. Esta consulta puede originarse porque no ha habido fijación de cuota alimentaria, o porque habiendo sido fijada por Autoridad competente, </a:t>
            </a:r>
            <a:r>
              <a:rPr lang="es-CO" b="1" dirty="0" smtClean="0">
                <a:solidFill>
                  <a:schemeClr val="tx1"/>
                </a:solidFill>
              </a:rPr>
              <a:t>no se </a:t>
            </a:r>
            <a:r>
              <a:rPr lang="es-CO" b="1" dirty="0">
                <a:solidFill>
                  <a:schemeClr val="tx1"/>
                </a:solidFill>
              </a:rPr>
              <a:t>incumple.</a:t>
            </a:r>
            <a:endParaRPr lang="es-CO" b="1" dirty="0" smtClean="0">
              <a:solidFill>
                <a:schemeClr val="tx1"/>
              </a:solidFill>
            </a:endParaRPr>
          </a:p>
        </p:txBody>
      </p:sp>
      <p:sp>
        <p:nvSpPr>
          <p:cNvPr id="6" name="Marcador de texto 2"/>
          <p:cNvSpPr txBox="1">
            <a:spLocks/>
          </p:cNvSpPr>
          <p:nvPr/>
        </p:nvSpPr>
        <p:spPr>
          <a:xfrm>
            <a:off x="831850" y="3481622"/>
            <a:ext cx="11156950" cy="3231237"/>
          </a:xfrm>
          <a:prstGeom prst="rect">
            <a:avLst/>
          </a:prstGeom>
          <a:solidFill>
            <a:schemeClr val="accent5">
              <a:lumMod val="40000"/>
              <a:lumOff val="6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En el Segundo caso: </a:t>
            </a:r>
            <a:endParaRPr lang="es-CO" sz="1800" b="1" dirty="0" smtClean="0">
              <a:solidFill>
                <a:schemeClr val="tx1"/>
              </a:solidFill>
            </a:endParaRPr>
          </a:p>
          <a:p>
            <a:pPr marL="342900" indent="-342900" algn="just">
              <a:buAutoNum type="arabicPeriod"/>
            </a:pPr>
            <a:r>
              <a:rPr lang="es-CO" sz="1800" b="1" dirty="0" smtClean="0">
                <a:solidFill>
                  <a:schemeClr val="tx1"/>
                </a:solidFill>
              </a:rPr>
              <a:t>Solicite </a:t>
            </a:r>
            <a:r>
              <a:rPr lang="es-CO" sz="1800" b="1" dirty="0">
                <a:solidFill>
                  <a:schemeClr val="tx1"/>
                </a:solidFill>
              </a:rPr>
              <a:t>el ACTA DE CONCILIACION o la SENTENCIA, que fijó los alimentos</a:t>
            </a:r>
            <a:r>
              <a:rPr lang="es-CO" sz="1800" b="1" dirty="0" smtClean="0">
                <a:solidFill>
                  <a:schemeClr val="tx1"/>
                </a:solidFill>
              </a:rPr>
              <a:t>.</a:t>
            </a:r>
          </a:p>
          <a:p>
            <a:pPr marL="342900" indent="-342900" algn="just">
              <a:buAutoNum type="arabicPeriod"/>
            </a:pPr>
            <a:r>
              <a:rPr lang="es-CO" sz="1800" b="1" dirty="0" smtClean="0">
                <a:solidFill>
                  <a:schemeClr val="tx1"/>
                </a:solidFill>
              </a:rPr>
              <a:t>Revise </a:t>
            </a:r>
            <a:r>
              <a:rPr lang="es-CO" sz="1800" b="1" dirty="0">
                <a:solidFill>
                  <a:schemeClr val="tx1"/>
                </a:solidFill>
              </a:rPr>
              <a:t>cuidadosamente que el Acta de Conciliación, contiene todos los requisitos. Las sentencias si los observan</a:t>
            </a:r>
            <a:r>
              <a:rPr lang="es-CO" sz="1800" b="1" dirty="0" smtClean="0">
                <a:solidFill>
                  <a:schemeClr val="tx1"/>
                </a:solidFill>
              </a:rPr>
              <a:t>.</a:t>
            </a:r>
          </a:p>
          <a:p>
            <a:pPr marL="342900" indent="-342900" algn="just">
              <a:buAutoNum type="arabicPeriod"/>
            </a:pPr>
            <a:r>
              <a:rPr lang="es-CO" sz="1800" b="1" dirty="0" smtClean="0">
                <a:solidFill>
                  <a:schemeClr val="tx1"/>
                </a:solidFill>
              </a:rPr>
              <a:t>En </a:t>
            </a:r>
            <a:r>
              <a:rPr lang="es-CO" sz="1800" b="1" dirty="0">
                <a:solidFill>
                  <a:schemeClr val="tx1"/>
                </a:solidFill>
              </a:rPr>
              <a:t>el Acta de Conciliación, determine si las obligaciones contenidas en ella son claras y expresas, pues especialmente las que provienen de Comisorias de familia, pueden contener la obligación de proporcionar vestuario de manera general que impide su cobro ejecutivo. </a:t>
            </a:r>
            <a:endParaRPr lang="es-CO" sz="1800" b="1" dirty="0" smtClean="0">
              <a:solidFill>
                <a:schemeClr val="tx1"/>
              </a:solidFill>
            </a:endParaRPr>
          </a:p>
          <a:p>
            <a:pPr marL="342900" indent="-342900" algn="just">
              <a:buAutoNum type="arabicPeriod"/>
            </a:pPr>
            <a:r>
              <a:rPr lang="es-CO" sz="1800" b="1" dirty="0" smtClean="0">
                <a:solidFill>
                  <a:schemeClr val="tx1"/>
                </a:solidFill>
              </a:rPr>
              <a:t>Asegúrese </a:t>
            </a:r>
            <a:r>
              <a:rPr lang="es-CO" sz="1800" b="1" dirty="0">
                <a:solidFill>
                  <a:schemeClr val="tx1"/>
                </a:solidFill>
              </a:rPr>
              <a:t>de ubicar bienes de la persona a demandar, pues si carece de ellos el proceso ejecutivo pierde efectividad, dando la posibilidad de que en ausencia total de ellos, sea aconsejable, que la consulta la ingrese por Inasistencia Alimentaria, en el </a:t>
            </a:r>
            <a:r>
              <a:rPr lang="es-CO" sz="1800" b="1" dirty="0" smtClean="0">
                <a:solidFill>
                  <a:schemeClr val="tx1"/>
                </a:solidFill>
              </a:rPr>
              <a:t>área </a:t>
            </a:r>
            <a:r>
              <a:rPr lang="es-CO" sz="1800" b="1" dirty="0">
                <a:solidFill>
                  <a:schemeClr val="tx1"/>
                </a:solidFill>
              </a:rPr>
              <a:t>penal. </a:t>
            </a:r>
            <a:endParaRPr lang="es-CO" sz="1800" b="1" dirty="0" smtClean="0">
              <a:solidFill>
                <a:schemeClr val="tx1"/>
              </a:solidFill>
            </a:endParaRPr>
          </a:p>
          <a:p>
            <a:pPr marL="342900" indent="-342900" algn="just">
              <a:buAutoNum type="arabicPeriod"/>
            </a:pPr>
            <a:r>
              <a:rPr lang="es-CO" sz="1800" b="1" dirty="0" smtClean="0">
                <a:solidFill>
                  <a:schemeClr val="tx1"/>
                </a:solidFill>
              </a:rPr>
              <a:t>Elabore </a:t>
            </a:r>
            <a:r>
              <a:rPr lang="es-CO" sz="1800" b="1" dirty="0">
                <a:solidFill>
                  <a:schemeClr val="tx1"/>
                </a:solidFill>
              </a:rPr>
              <a:t>el borrador del poder y de demanda ejecutiva, y sométalo a aprobación de su docente asesor. </a:t>
            </a:r>
          </a:p>
        </p:txBody>
      </p:sp>
      <p:pic>
        <p:nvPicPr>
          <p:cNvPr id="4" name="Imagen 3"/>
          <p:cNvPicPr>
            <a:picLocks noChangeAspect="1"/>
          </p:cNvPicPr>
          <p:nvPr/>
        </p:nvPicPr>
        <p:blipFill>
          <a:blip r:embed="rId2"/>
          <a:stretch>
            <a:fillRect/>
          </a:stretch>
        </p:blipFill>
        <p:spPr>
          <a:xfrm>
            <a:off x="8433028" y="1431017"/>
            <a:ext cx="2466975" cy="1847850"/>
          </a:xfrm>
          <a:prstGeom prst="rect">
            <a:avLst/>
          </a:prstGeom>
        </p:spPr>
      </p:pic>
    </p:spTree>
    <p:extLst>
      <p:ext uri="{BB962C8B-B14F-4D97-AF65-F5344CB8AC3E}">
        <p14:creationId xmlns:p14="http://schemas.microsoft.com/office/powerpoint/2010/main" val="398463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066801"/>
          </a:xfrm>
          <a:solidFill>
            <a:srgbClr val="00B050"/>
          </a:solidFill>
        </p:spPr>
        <p:txBody>
          <a:bodyPr>
            <a:normAutofit fontScale="90000"/>
          </a:bodyPr>
          <a:lstStyle/>
          <a:p>
            <a:pPr algn="ctr"/>
            <a:r>
              <a:rPr lang="es-CO" sz="4000" b="1" dirty="0" smtClean="0">
                <a:solidFill>
                  <a:schemeClr val="bg1"/>
                </a:solidFill>
              </a:rPr>
              <a:t>DESARROLLO DE LA ENTREVISTA EN CONSULTA DE VULNERACIÓN DE LOS DERECHOS DEL CONSUMIDOR</a:t>
            </a:r>
            <a:endParaRPr lang="es-CO" sz="4000" b="1" dirty="0">
              <a:solidFill>
                <a:schemeClr val="bg1"/>
              </a:solidFill>
            </a:endParaRPr>
          </a:p>
        </p:txBody>
      </p:sp>
      <p:sp>
        <p:nvSpPr>
          <p:cNvPr id="6" name="Marcador de texto 2"/>
          <p:cNvSpPr txBox="1">
            <a:spLocks/>
          </p:cNvSpPr>
          <p:nvPr/>
        </p:nvSpPr>
        <p:spPr>
          <a:xfrm>
            <a:off x="5239656" y="1843316"/>
            <a:ext cx="6749143" cy="3287488"/>
          </a:xfrm>
          <a:prstGeom prst="rect">
            <a:avLst/>
          </a:prstGeom>
          <a:solidFill>
            <a:srgbClr val="FFC000"/>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Recuerde que el Estatuto del </a:t>
            </a:r>
            <a:r>
              <a:rPr lang="es-CO" sz="1800" b="1" dirty="0" smtClean="0">
                <a:solidFill>
                  <a:schemeClr val="tx1"/>
                </a:solidFill>
              </a:rPr>
              <a:t>Consumidor, </a:t>
            </a:r>
            <a:r>
              <a:rPr lang="es-CO" sz="1800" b="1" dirty="0">
                <a:solidFill>
                  <a:schemeClr val="tx1"/>
                </a:solidFill>
              </a:rPr>
              <a:t>regula íntegramente lo relativo a la protección de los derechos del consumidor y su manera de hacerlos efectivos.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2</a:t>
            </a:r>
            <a:r>
              <a:rPr lang="es-CO" sz="1800" b="1" dirty="0">
                <a:solidFill>
                  <a:schemeClr val="tx1"/>
                </a:solidFill>
              </a:rPr>
              <a:t>. Solicite toda la documentación existente.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3</a:t>
            </a:r>
            <a:r>
              <a:rPr lang="es-CO" sz="1800" b="1" dirty="0">
                <a:solidFill>
                  <a:schemeClr val="tx1"/>
                </a:solidFill>
              </a:rPr>
              <a:t>. Determine si se trata de hacer la reclamación directa ante el proveedor del bien o servicio, o si la misma ya fue agotada y requiere demanda ante la Superintendencia de Industria y Comercio.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4</a:t>
            </a:r>
            <a:r>
              <a:rPr lang="es-CO" sz="1800" b="1" dirty="0">
                <a:solidFill>
                  <a:schemeClr val="tx1"/>
                </a:solidFill>
              </a:rPr>
              <a:t>. Elabore la solicitud de reclamación o la demanda, y sométala a la revisión y aprobación de su docente asesor. </a:t>
            </a:r>
          </a:p>
        </p:txBody>
      </p:sp>
      <p:pic>
        <p:nvPicPr>
          <p:cNvPr id="7" name="Imagen 6"/>
          <p:cNvPicPr>
            <a:picLocks noChangeAspect="1"/>
          </p:cNvPicPr>
          <p:nvPr/>
        </p:nvPicPr>
        <p:blipFill>
          <a:blip r:embed="rId2"/>
          <a:stretch>
            <a:fillRect/>
          </a:stretch>
        </p:blipFill>
        <p:spPr>
          <a:xfrm>
            <a:off x="831850" y="2023618"/>
            <a:ext cx="4059237" cy="3040510"/>
          </a:xfrm>
          <a:prstGeom prst="rect">
            <a:avLst/>
          </a:prstGeom>
        </p:spPr>
      </p:pic>
    </p:spTree>
    <p:extLst>
      <p:ext uri="{BB962C8B-B14F-4D97-AF65-F5344CB8AC3E}">
        <p14:creationId xmlns:p14="http://schemas.microsoft.com/office/powerpoint/2010/main" val="1102310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6699"/>
            <a:ext cx="10515600" cy="1475015"/>
          </a:xfrm>
          <a:solidFill>
            <a:srgbClr val="00B050"/>
          </a:solidFill>
        </p:spPr>
        <p:txBody>
          <a:bodyPr>
            <a:normAutofit/>
          </a:bodyPr>
          <a:lstStyle/>
          <a:p>
            <a:pPr algn="ctr"/>
            <a:r>
              <a:rPr lang="es-CO" sz="2800" b="1" dirty="0" smtClean="0">
                <a:solidFill>
                  <a:schemeClr val="bg1"/>
                </a:solidFill>
              </a:rPr>
              <a:t>DESARROLLO DE LA ENTREVISTA EN CONSULTA DE </a:t>
            </a:r>
            <a:r>
              <a:rPr lang="es-CO" sz="2800" b="1" dirty="0">
                <a:solidFill>
                  <a:schemeClr val="bg1"/>
                </a:solidFill>
              </a:rPr>
              <a:t>INCUMPLIMIENTO DE OBLIGACIÓN CONTENIDA EN UN TÍTULO VALOR, O CUALQUIER OTRO DOCUMENTO QUE PRESTE MERITO EJECUTIVO</a:t>
            </a:r>
          </a:p>
        </p:txBody>
      </p:sp>
      <p:sp>
        <p:nvSpPr>
          <p:cNvPr id="6" name="Marcador de texto 2"/>
          <p:cNvSpPr txBox="1">
            <a:spLocks/>
          </p:cNvSpPr>
          <p:nvPr/>
        </p:nvSpPr>
        <p:spPr>
          <a:xfrm>
            <a:off x="4833258" y="2249714"/>
            <a:ext cx="7155542" cy="3962399"/>
          </a:xfrm>
          <a:prstGeom prst="rect">
            <a:avLst/>
          </a:prstGeom>
          <a:solidFill>
            <a:schemeClr val="accent4">
              <a:lumMod val="20000"/>
              <a:lumOff val="80000"/>
            </a:schemeClr>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1800" b="1" dirty="0">
                <a:solidFill>
                  <a:schemeClr val="tx1"/>
                </a:solidFill>
              </a:rPr>
              <a:t>Determine en primer lugar el tipo de documento que presta mérito ejecutivo, ( art. 422 del C.G.P.) Si es un título valor, revíselo cuidadosamente para establecer si reúne todos los elementos .Si la obligación está contenida en otro tipo de documento, revise que se cumplen las condiciones establecidas en el Código General del Proceso, para determinar que efectivamente presta mérito Ejecutivo.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Establezca </a:t>
            </a:r>
            <a:r>
              <a:rPr lang="es-CO" sz="1800" b="1" dirty="0">
                <a:solidFill>
                  <a:schemeClr val="tx1"/>
                </a:solidFill>
              </a:rPr>
              <a:t>quien es el </a:t>
            </a:r>
            <a:r>
              <a:rPr lang="es-CO" sz="1800" b="1" dirty="0" smtClean="0">
                <a:solidFill>
                  <a:schemeClr val="tx1"/>
                </a:solidFill>
              </a:rPr>
              <a:t>deudor, </a:t>
            </a:r>
            <a:r>
              <a:rPr lang="es-CO" sz="1800" b="1" dirty="0">
                <a:solidFill>
                  <a:schemeClr val="tx1"/>
                </a:solidFill>
              </a:rPr>
              <a:t>y sus bienes.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Elabore </a:t>
            </a:r>
            <a:r>
              <a:rPr lang="es-CO" sz="1800" b="1" dirty="0">
                <a:solidFill>
                  <a:schemeClr val="tx1"/>
                </a:solidFill>
              </a:rPr>
              <a:t>el borrador de poder, demanda y medidas cautelares, para la revisión y aprobación de su docente asesor. </a:t>
            </a:r>
            <a:endParaRPr lang="es-CO" sz="1800" b="1" dirty="0" smtClean="0">
              <a:solidFill>
                <a:schemeClr val="tx1"/>
              </a:solidFill>
            </a:endParaRPr>
          </a:p>
          <a:p>
            <a:pPr marL="457200" indent="-457200" algn="just">
              <a:buFont typeface="Wingdings" panose="05000000000000000000" pitchFamily="2" charset="2"/>
              <a:buChar char="q"/>
            </a:pPr>
            <a:r>
              <a:rPr lang="es-CO" sz="1800" b="1" dirty="0" smtClean="0">
                <a:solidFill>
                  <a:schemeClr val="tx1"/>
                </a:solidFill>
              </a:rPr>
              <a:t>4</a:t>
            </a:r>
            <a:r>
              <a:rPr lang="es-CO" sz="1800" b="1" dirty="0">
                <a:solidFill>
                  <a:schemeClr val="tx1"/>
                </a:solidFill>
              </a:rPr>
              <a:t>. Tenga mucho cuidado con la Prescripción de la Acción cambiaria, si son títulos valores </a:t>
            </a:r>
            <a:r>
              <a:rPr lang="es-CO" sz="1800" b="1" dirty="0" smtClean="0">
                <a:solidFill>
                  <a:schemeClr val="tx1"/>
                </a:solidFill>
              </a:rPr>
              <a:t>; y </a:t>
            </a:r>
            <a:r>
              <a:rPr lang="es-CO" sz="1800" b="1" dirty="0">
                <a:solidFill>
                  <a:schemeClr val="tx1"/>
                </a:solidFill>
              </a:rPr>
              <a:t>con la Prescripción extintiva ordinaria, si se trata de otros documentos que prestan mérito ejecutivo.</a:t>
            </a:r>
          </a:p>
        </p:txBody>
      </p:sp>
      <p:pic>
        <p:nvPicPr>
          <p:cNvPr id="3" name="Imagen 2"/>
          <p:cNvPicPr>
            <a:picLocks noChangeAspect="1"/>
          </p:cNvPicPr>
          <p:nvPr/>
        </p:nvPicPr>
        <p:blipFill>
          <a:blip r:embed="rId2"/>
          <a:stretch>
            <a:fillRect/>
          </a:stretch>
        </p:blipFill>
        <p:spPr>
          <a:xfrm>
            <a:off x="831850" y="2333173"/>
            <a:ext cx="3783693" cy="3783693"/>
          </a:xfrm>
          <a:prstGeom prst="rect">
            <a:avLst/>
          </a:prstGeom>
        </p:spPr>
      </p:pic>
    </p:spTree>
    <p:extLst>
      <p:ext uri="{BB962C8B-B14F-4D97-AF65-F5344CB8AC3E}">
        <p14:creationId xmlns:p14="http://schemas.microsoft.com/office/powerpoint/2010/main" val="4199382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00B050"/>
          </a:solidFill>
        </p:spPr>
        <p:txBody>
          <a:bodyPr/>
          <a:lstStyle/>
          <a:p>
            <a:pPr algn="ctr"/>
            <a:r>
              <a:rPr lang="es-CO" b="1" dirty="0" smtClean="0">
                <a:solidFill>
                  <a:schemeClr val="bg1"/>
                </a:solidFill>
              </a:rPr>
              <a:t>VISIÓN Y MISIÓN</a:t>
            </a:r>
            <a:endParaRPr lang="es-CO" b="1" dirty="0">
              <a:solidFill>
                <a:schemeClr val="bg1"/>
              </a:solidFill>
            </a:endParaRPr>
          </a:p>
        </p:txBody>
      </p:sp>
      <p:sp>
        <p:nvSpPr>
          <p:cNvPr id="3" name="Marcador de contenido 2"/>
          <p:cNvSpPr>
            <a:spLocks noGrp="1"/>
          </p:cNvSpPr>
          <p:nvPr>
            <p:ph sz="half" idx="1"/>
          </p:nvPr>
        </p:nvSpPr>
        <p:spPr/>
        <p:txBody>
          <a:bodyPr/>
          <a:lstStyle/>
          <a:p>
            <a:pPr algn="just"/>
            <a:r>
              <a:rPr lang="es-CO" b="1" dirty="0"/>
              <a:t>Garantizar la viabilidad a los futuros Abogados de adquirir experiencia básica para su ejercicio profesional, mediante un verdadero servicio jurídico a la comunidad, en la solución de sus conflictos sociales.</a:t>
            </a:r>
          </a:p>
        </p:txBody>
      </p:sp>
      <p:sp>
        <p:nvSpPr>
          <p:cNvPr id="4" name="Marcador de contenido 3"/>
          <p:cNvSpPr>
            <a:spLocks noGrp="1"/>
          </p:cNvSpPr>
          <p:nvPr>
            <p:ph sz="half" idx="2"/>
          </p:nvPr>
        </p:nvSpPr>
        <p:spPr/>
        <p:txBody>
          <a:bodyPr/>
          <a:lstStyle/>
          <a:p>
            <a:pPr algn="just"/>
            <a:r>
              <a:rPr lang="es-CO" b="1" dirty="0"/>
              <a:t>El Consultorio Jurídico es una unidad administrativa y docente que dependiendo de la Decanatura de Derecho, presta un servicio social a la comunidad y propende por la aplicación práctica de los conocimientos jurídicos por parte de los estudiantes de los dos últimos años.</a:t>
            </a:r>
          </a:p>
        </p:txBody>
      </p:sp>
    </p:spTree>
    <p:extLst>
      <p:ext uri="{BB962C8B-B14F-4D97-AF65-F5344CB8AC3E}">
        <p14:creationId xmlns:p14="http://schemas.microsoft.com/office/powerpoint/2010/main" val="3038528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609601"/>
            <a:ext cx="10515600" cy="1657350"/>
          </a:xfrm>
          <a:solidFill>
            <a:srgbClr val="00B050"/>
          </a:solidFill>
        </p:spPr>
        <p:txBody>
          <a:bodyPr>
            <a:normAutofit fontScale="90000"/>
          </a:bodyPr>
          <a:lstStyle/>
          <a:p>
            <a:pPr algn="ctr"/>
            <a:r>
              <a:rPr lang="es-CO" b="1" dirty="0" smtClean="0">
                <a:solidFill>
                  <a:schemeClr val="bg1"/>
                </a:solidFill>
              </a:rPr>
              <a:t>ATRIBUTOS DE L ABUENA PRESTACIÓN DEL SERVICIO</a:t>
            </a:r>
            <a:endParaRPr lang="es-CO" b="1" dirty="0">
              <a:solidFill>
                <a:schemeClr val="bg1"/>
              </a:solidFill>
            </a:endParaRPr>
          </a:p>
        </p:txBody>
      </p:sp>
      <p:sp>
        <p:nvSpPr>
          <p:cNvPr id="3" name="Marcador de texto 2"/>
          <p:cNvSpPr>
            <a:spLocks noGrp="1"/>
          </p:cNvSpPr>
          <p:nvPr>
            <p:ph type="body" idx="1"/>
          </p:nvPr>
        </p:nvSpPr>
        <p:spPr>
          <a:xfrm>
            <a:off x="831850" y="2571751"/>
            <a:ext cx="10515600" cy="3517900"/>
          </a:xfrm>
        </p:spPr>
        <p:txBody>
          <a:bodyPr>
            <a:normAutofit lnSpcReduction="10000"/>
          </a:bodyPr>
          <a:lstStyle/>
          <a:p>
            <a:r>
              <a:rPr lang="es-CO" b="1" dirty="0" smtClean="0">
                <a:solidFill>
                  <a:schemeClr val="accent4">
                    <a:lumMod val="75000"/>
                  </a:schemeClr>
                </a:solidFill>
              </a:rPr>
              <a:t>AMABILIDAD: </a:t>
            </a:r>
            <a:r>
              <a:rPr lang="es-CO" dirty="0" smtClean="0">
                <a:solidFill>
                  <a:schemeClr val="tx1"/>
                </a:solidFill>
              </a:rPr>
              <a:t>El usuario del CJ debe recibir por parte del estudiante practicante y de todo el equipo un trato cordial, respetuoso, creando un ambiente  agradable en la consulta.</a:t>
            </a:r>
          </a:p>
          <a:p>
            <a:r>
              <a:rPr lang="es-CO" b="1" dirty="0" smtClean="0">
                <a:solidFill>
                  <a:schemeClr val="accent4">
                    <a:lumMod val="75000"/>
                  </a:schemeClr>
                </a:solidFill>
              </a:rPr>
              <a:t>OPORTUNIDAD: </a:t>
            </a:r>
            <a:r>
              <a:rPr lang="es-CO" dirty="0" smtClean="0">
                <a:solidFill>
                  <a:schemeClr val="tx1"/>
                </a:solidFill>
              </a:rPr>
              <a:t>El usuario será atendido y su consulta o caso será asumido en el menor tiempo posible y dentro de los términos establecidos.</a:t>
            </a:r>
          </a:p>
          <a:p>
            <a:r>
              <a:rPr lang="es-CO" b="1" dirty="0" smtClean="0">
                <a:solidFill>
                  <a:schemeClr val="accent4">
                    <a:lumMod val="75000"/>
                  </a:schemeClr>
                </a:solidFill>
              </a:rPr>
              <a:t>EFICACIA: </a:t>
            </a:r>
            <a:r>
              <a:rPr lang="es-CO" dirty="0" smtClean="0">
                <a:solidFill>
                  <a:schemeClr val="tx1"/>
                </a:solidFill>
              </a:rPr>
              <a:t>El usuario debe recibir siembre asesoría eficaz y acompañamiento oportuno de su caso.</a:t>
            </a:r>
          </a:p>
          <a:p>
            <a:r>
              <a:rPr lang="es-CO" b="1" dirty="0" smtClean="0">
                <a:solidFill>
                  <a:schemeClr val="accent4">
                    <a:lumMod val="75000"/>
                  </a:schemeClr>
                </a:solidFill>
              </a:rPr>
              <a:t>IDONEIDAD:  </a:t>
            </a:r>
            <a:r>
              <a:rPr lang="es-CO" dirty="0" smtClean="0">
                <a:solidFill>
                  <a:schemeClr val="tx1"/>
                </a:solidFill>
              </a:rPr>
              <a:t>La s actuaciones de los estudiantes, con el acompañamiento del docente asesor, darán respuesta adecuada, dentro del marco legal y los principios éticos a las consultas y casos de los usuarios.</a:t>
            </a:r>
            <a:endParaRPr lang="es-CO" dirty="0">
              <a:solidFill>
                <a:schemeClr val="tx1"/>
              </a:solidFill>
            </a:endParaRPr>
          </a:p>
        </p:txBody>
      </p:sp>
    </p:spTree>
    <p:extLst>
      <p:ext uri="{BB962C8B-B14F-4D97-AF65-F5344CB8AC3E}">
        <p14:creationId xmlns:p14="http://schemas.microsoft.com/office/powerpoint/2010/main" val="3000714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508003"/>
            <a:ext cx="10515600" cy="1657350"/>
          </a:xfrm>
          <a:solidFill>
            <a:srgbClr val="00B050"/>
          </a:solidFill>
        </p:spPr>
        <p:txBody>
          <a:bodyPr>
            <a:normAutofit fontScale="90000"/>
          </a:bodyPr>
          <a:lstStyle/>
          <a:p>
            <a:pPr algn="ctr"/>
            <a:r>
              <a:rPr lang="es-CO" b="1" dirty="0" smtClean="0">
                <a:solidFill>
                  <a:schemeClr val="bg1"/>
                </a:solidFill>
              </a:rPr>
              <a:t>EN LA ETREVISTA CON EL USUARIO POR PARTE DEL ESTUDIANTE</a:t>
            </a:r>
            <a:endParaRPr lang="es-CO" b="1" dirty="0">
              <a:solidFill>
                <a:schemeClr val="bg1"/>
              </a:solidFill>
            </a:endParaRPr>
          </a:p>
        </p:txBody>
      </p:sp>
      <p:sp>
        <p:nvSpPr>
          <p:cNvPr id="3" name="Marcador de texto 2"/>
          <p:cNvSpPr>
            <a:spLocks noGrp="1"/>
          </p:cNvSpPr>
          <p:nvPr>
            <p:ph type="body" idx="1"/>
          </p:nvPr>
        </p:nvSpPr>
        <p:spPr>
          <a:xfrm>
            <a:off x="831850" y="2571751"/>
            <a:ext cx="10515600" cy="3517900"/>
          </a:xfrm>
        </p:spPr>
        <p:txBody>
          <a:bodyPr>
            <a:normAutofit fontScale="85000" lnSpcReduction="20000"/>
          </a:bodyPr>
          <a:lstStyle/>
          <a:p>
            <a:pPr algn="just"/>
            <a:r>
              <a:rPr lang="es-CO" b="1" dirty="0" smtClean="0">
                <a:solidFill>
                  <a:schemeClr val="accent4">
                    <a:lumMod val="75000"/>
                  </a:schemeClr>
                </a:solidFill>
              </a:rPr>
              <a:t>PUNTUALIDAD: </a:t>
            </a:r>
            <a:r>
              <a:rPr lang="es-CO" dirty="0" smtClean="0">
                <a:solidFill>
                  <a:schemeClr val="tx1"/>
                </a:solidFill>
              </a:rPr>
              <a:t>El estudiante debe asistir puntualmente a su turno, dentro del horario asignado.</a:t>
            </a:r>
          </a:p>
          <a:p>
            <a:pPr algn="just"/>
            <a:r>
              <a:rPr lang="es-CO" b="1" dirty="0" smtClean="0">
                <a:solidFill>
                  <a:schemeClr val="accent4">
                    <a:lumMod val="75000"/>
                  </a:schemeClr>
                </a:solidFill>
              </a:rPr>
              <a:t>PRESENTACIÓN PERSONAL: </a:t>
            </a:r>
            <a:r>
              <a:rPr lang="es-CO" dirty="0" smtClean="0">
                <a:solidFill>
                  <a:schemeClr val="tx1"/>
                </a:solidFill>
              </a:rPr>
              <a:t>El estudiante debe procurar una presentación formal y sobria, en la asistencia a sus turnos y actuaciones.</a:t>
            </a:r>
          </a:p>
          <a:p>
            <a:pPr algn="just"/>
            <a:r>
              <a:rPr lang="es-CO" b="1" dirty="0" smtClean="0">
                <a:solidFill>
                  <a:schemeClr val="accent4">
                    <a:lumMod val="75000"/>
                  </a:schemeClr>
                </a:solidFill>
              </a:rPr>
              <a:t>ACTITUD: </a:t>
            </a:r>
            <a:r>
              <a:rPr lang="es-CO" dirty="0" smtClean="0">
                <a:solidFill>
                  <a:schemeClr val="tx1"/>
                </a:solidFill>
              </a:rPr>
              <a:t>El estudiante debe asumir una actitud amable que le genere confianza y seguridad al usuario, adoptando una postura en su silla correcta y relajada con disposición de escucha activa, con un lenguaje no verba moderado acorde con el tema tratado, procurando una excelente comunicación asertiva.</a:t>
            </a:r>
          </a:p>
          <a:p>
            <a:pPr algn="just"/>
            <a:r>
              <a:rPr lang="es-CO" b="1" dirty="0" smtClean="0">
                <a:solidFill>
                  <a:schemeClr val="accent4">
                    <a:lumMod val="75000"/>
                  </a:schemeClr>
                </a:solidFill>
              </a:rPr>
              <a:t>TÉCNICAS DE ENTREVISTA:  </a:t>
            </a:r>
            <a:r>
              <a:rPr lang="es-CO" dirty="0" smtClean="0">
                <a:solidFill>
                  <a:schemeClr val="tx1"/>
                </a:solidFill>
              </a:rPr>
              <a:t>El estudiante, durante la entrevista, debe usar un lenguaje sencillo, claro y preciso, adecuado tono de la voz, adecuada vocalización, mantener contacto directo con el usuario mirándolo a los ojos, evitando utilizar audífonos, celular y cualquier tipo de dispositivo electrónico, evitando destrucciones.</a:t>
            </a:r>
          </a:p>
          <a:p>
            <a:pPr algn="just"/>
            <a:r>
              <a:rPr lang="es-CO" b="1" dirty="0" smtClean="0">
                <a:solidFill>
                  <a:schemeClr val="accent4">
                    <a:lumMod val="75000"/>
                  </a:schemeClr>
                </a:solidFill>
              </a:rPr>
              <a:t>IDENTIFICACIO PLENA DEL USUARIO: </a:t>
            </a:r>
            <a:r>
              <a:rPr lang="es-CO" dirty="0" smtClean="0">
                <a:solidFill>
                  <a:schemeClr val="tx1"/>
                </a:solidFill>
              </a:rPr>
              <a:t>Nombre y apellido del consultante, dirigirse a él por su nombre, evitando palabras cariñosas diminutivos del nombre o gentilicios.</a:t>
            </a:r>
            <a:endParaRPr lang="es-CO" dirty="0">
              <a:solidFill>
                <a:schemeClr val="accent4">
                  <a:lumMod val="75000"/>
                </a:schemeClr>
              </a:solidFill>
            </a:endParaRPr>
          </a:p>
        </p:txBody>
      </p:sp>
    </p:spTree>
    <p:extLst>
      <p:ext uri="{BB962C8B-B14F-4D97-AF65-F5344CB8AC3E}">
        <p14:creationId xmlns:p14="http://schemas.microsoft.com/office/powerpoint/2010/main" val="1013953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377371"/>
            <a:ext cx="10515600" cy="827315"/>
          </a:xfrm>
          <a:solidFill>
            <a:srgbClr val="00B050"/>
          </a:solidFill>
        </p:spPr>
        <p:txBody>
          <a:bodyPr>
            <a:normAutofit/>
          </a:bodyPr>
          <a:lstStyle/>
          <a:p>
            <a:pPr algn="ctr"/>
            <a:r>
              <a:rPr lang="es-CO" sz="4000" b="1" dirty="0" smtClean="0">
                <a:solidFill>
                  <a:schemeClr val="bg1"/>
                </a:solidFill>
              </a:rPr>
              <a:t>DESARROLLO DE LA </a:t>
            </a:r>
            <a:r>
              <a:rPr lang="es-CO" sz="4400" b="1" dirty="0" smtClean="0">
                <a:solidFill>
                  <a:schemeClr val="bg1"/>
                </a:solidFill>
              </a:rPr>
              <a:t>ENTREVISTA</a:t>
            </a:r>
            <a:r>
              <a:rPr lang="es-CO" sz="4000" b="1" dirty="0" smtClean="0">
                <a:solidFill>
                  <a:schemeClr val="bg1"/>
                </a:solidFill>
              </a:rPr>
              <a:t> CON EL USUARIO</a:t>
            </a:r>
            <a:endParaRPr lang="es-CO" sz="4000" b="1" dirty="0">
              <a:solidFill>
                <a:schemeClr val="bg1"/>
              </a:solidFill>
            </a:endParaRPr>
          </a:p>
        </p:txBody>
      </p:sp>
      <p:sp>
        <p:nvSpPr>
          <p:cNvPr id="3" name="Marcador de texto 2"/>
          <p:cNvSpPr>
            <a:spLocks noGrp="1"/>
          </p:cNvSpPr>
          <p:nvPr>
            <p:ph type="body" idx="1"/>
          </p:nvPr>
        </p:nvSpPr>
        <p:spPr>
          <a:xfrm>
            <a:off x="831850" y="2160814"/>
            <a:ext cx="10515600" cy="4007757"/>
          </a:xfrm>
        </p:spPr>
        <p:txBody>
          <a:bodyPr>
            <a:normAutofit/>
          </a:bodyPr>
          <a:lstStyle/>
          <a:p>
            <a:pPr marL="457200" indent="-457200" algn="just">
              <a:buFont typeface="Wingdings" panose="05000000000000000000" pitchFamily="2" charset="2"/>
              <a:buChar char="q"/>
            </a:pPr>
            <a:r>
              <a:rPr lang="es-CO" b="1" dirty="0" smtClean="0">
                <a:solidFill>
                  <a:schemeClr val="tx1"/>
                </a:solidFill>
              </a:rPr>
              <a:t>Utilizar el formato F1 y diligenciarlo completamente sin dejar espacios en blanco; consignado en él los datos precisos, sin errores ni tachones, precisando la información de contacto con el usuario</a:t>
            </a:r>
            <a:r>
              <a:rPr lang="es-CO" dirty="0" smtClean="0">
                <a:solidFill>
                  <a:schemeClr val="tx1"/>
                </a:solidFill>
              </a:rPr>
              <a:t>.</a:t>
            </a:r>
          </a:p>
          <a:p>
            <a:pPr marL="457200" indent="-457200" algn="just">
              <a:buFont typeface="Wingdings" panose="05000000000000000000" pitchFamily="2" charset="2"/>
              <a:buChar char="q"/>
            </a:pPr>
            <a:r>
              <a:rPr lang="es-CO" b="1" dirty="0" smtClean="0">
                <a:solidFill>
                  <a:schemeClr val="tx1"/>
                </a:solidFill>
              </a:rPr>
              <a:t>Invitar respetuosamente al usuario a que le cuente el motivo de su consulta, sin interrumpirlo, precisando los hechos del asunto; haciendo preguntas orientadoras que le permitan al usuario centrarse en el motivo de la consulta</a:t>
            </a:r>
          </a:p>
          <a:p>
            <a:pPr marL="342900" indent="-342900" algn="just">
              <a:buFont typeface="Wingdings" panose="05000000000000000000" pitchFamily="2" charset="2"/>
              <a:buChar char="q"/>
            </a:pPr>
            <a:r>
              <a:rPr lang="es-CO" b="1" dirty="0" smtClean="0">
                <a:solidFill>
                  <a:schemeClr val="tx1"/>
                </a:solidFill>
              </a:rPr>
              <a:t>Consignar en el Formato F1 los hechos relevantes del caso. (recuerde que al suplir la consulta los hechos deben ser narrados en forma determinada, clasificad y numerada.</a:t>
            </a:r>
          </a:p>
          <a:p>
            <a:pPr marL="457200" indent="-457200" algn="just">
              <a:buFont typeface="Wingdings" panose="05000000000000000000" pitchFamily="2" charset="2"/>
              <a:buChar char="q"/>
            </a:pPr>
            <a:r>
              <a:rPr lang="es-CO" b="1" dirty="0" smtClean="0">
                <a:solidFill>
                  <a:schemeClr val="tx1"/>
                </a:solidFill>
              </a:rPr>
              <a:t>Solicitar los documentos  necesarios para la mejor comprensión del caso </a:t>
            </a:r>
          </a:p>
        </p:txBody>
      </p:sp>
    </p:spTree>
    <p:extLst>
      <p:ext uri="{BB962C8B-B14F-4D97-AF65-F5344CB8AC3E}">
        <p14:creationId xmlns:p14="http://schemas.microsoft.com/office/powerpoint/2010/main" val="1301343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508001"/>
            <a:ext cx="10515600" cy="767443"/>
          </a:xfrm>
          <a:solidFill>
            <a:srgbClr val="00B050"/>
          </a:solidFill>
        </p:spPr>
        <p:txBody>
          <a:bodyPr>
            <a:normAutofit/>
          </a:bodyPr>
          <a:lstStyle/>
          <a:p>
            <a:pPr algn="ctr"/>
            <a:r>
              <a:rPr lang="es-CO" sz="4000" b="1" dirty="0" smtClean="0">
                <a:solidFill>
                  <a:schemeClr val="bg1"/>
                </a:solidFill>
              </a:rPr>
              <a:t>DESARROLLO DE LA ENTREVISTA CON EL USUARIO</a:t>
            </a:r>
            <a:endParaRPr lang="es-CO" sz="4000" b="1" dirty="0">
              <a:solidFill>
                <a:schemeClr val="bg1"/>
              </a:solidFill>
            </a:endParaRPr>
          </a:p>
        </p:txBody>
      </p:sp>
      <p:sp>
        <p:nvSpPr>
          <p:cNvPr id="3" name="Marcador de texto 2"/>
          <p:cNvSpPr>
            <a:spLocks noGrp="1"/>
          </p:cNvSpPr>
          <p:nvPr>
            <p:ph type="body" idx="1"/>
          </p:nvPr>
        </p:nvSpPr>
        <p:spPr>
          <a:xfrm>
            <a:off x="831850" y="1616326"/>
            <a:ext cx="7340600" cy="2209800"/>
          </a:xfrm>
        </p:spPr>
        <p:txBody>
          <a:bodyPr>
            <a:normAutofit fontScale="85000" lnSpcReduction="20000"/>
          </a:bodyPr>
          <a:lstStyle/>
          <a:p>
            <a:pPr marL="457200" indent="-457200" algn="just">
              <a:buFont typeface="Wingdings" panose="05000000000000000000" pitchFamily="2" charset="2"/>
              <a:buChar char="q"/>
            </a:pPr>
            <a:r>
              <a:rPr lang="es-CO" b="1" dirty="0" smtClean="0">
                <a:solidFill>
                  <a:schemeClr val="tx1"/>
                </a:solidFill>
              </a:rPr>
              <a:t>Solicitar los documentos  necesarios para la mejor comprensión Nunca reciba originales, éstos pueden extraviarse o perderse; siempre en fotocopia. Si el usuario no trae documentos a la consulta, señale con precisión los documentos que necesita y solicíteselos al usuario dejando constancia de ello en el formato F1. Establezca con el usuario una nueva cita para la entrega de los documentos., dentro de un termino prudencia. Si vencido el término para allegar los documentos el usuario no lo hace , se entenderá que desistió de la consulta.</a:t>
            </a:r>
          </a:p>
        </p:txBody>
      </p:sp>
      <p:pic>
        <p:nvPicPr>
          <p:cNvPr id="4" name="Imagen 3"/>
          <p:cNvPicPr>
            <a:picLocks noChangeAspect="1"/>
          </p:cNvPicPr>
          <p:nvPr/>
        </p:nvPicPr>
        <p:blipFill>
          <a:blip r:embed="rId2"/>
          <a:stretch>
            <a:fillRect/>
          </a:stretch>
        </p:blipFill>
        <p:spPr>
          <a:xfrm>
            <a:off x="8324850" y="1786975"/>
            <a:ext cx="3276600" cy="1980522"/>
          </a:xfrm>
          <a:prstGeom prst="rect">
            <a:avLst/>
          </a:prstGeom>
        </p:spPr>
      </p:pic>
      <p:pic>
        <p:nvPicPr>
          <p:cNvPr id="5" name="Imagen 4"/>
          <p:cNvPicPr>
            <a:picLocks noChangeAspect="1"/>
          </p:cNvPicPr>
          <p:nvPr/>
        </p:nvPicPr>
        <p:blipFill>
          <a:blip r:embed="rId3"/>
          <a:stretch>
            <a:fillRect/>
          </a:stretch>
        </p:blipFill>
        <p:spPr>
          <a:xfrm>
            <a:off x="1638300" y="4167008"/>
            <a:ext cx="2143125" cy="2143125"/>
          </a:xfrm>
          <a:prstGeom prst="rect">
            <a:avLst/>
          </a:prstGeom>
        </p:spPr>
      </p:pic>
      <p:sp>
        <p:nvSpPr>
          <p:cNvPr id="6" name="Marcador de texto 2"/>
          <p:cNvSpPr txBox="1">
            <a:spLocks/>
          </p:cNvSpPr>
          <p:nvPr/>
        </p:nvSpPr>
        <p:spPr>
          <a:xfrm>
            <a:off x="4400550" y="4572001"/>
            <a:ext cx="7200900" cy="173813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CO" sz="3200" b="1" dirty="0" smtClean="0">
                <a:solidFill>
                  <a:schemeClr val="tx1"/>
                </a:solidFill>
              </a:rPr>
              <a:t>Revise la información consignada en el formato F1; una vez verificada, léasela al usuario y hágale firmar el formato.</a:t>
            </a:r>
            <a:endParaRPr lang="es-CO" sz="3200" b="1" dirty="0">
              <a:solidFill>
                <a:schemeClr val="tx1"/>
              </a:solidFill>
            </a:endParaRPr>
          </a:p>
        </p:txBody>
      </p:sp>
    </p:spTree>
    <p:extLst>
      <p:ext uri="{BB962C8B-B14F-4D97-AF65-F5344CB8AC3E}">
        <p14:creationId xmlns:p14="http://schemas.microsoft.com/office/powerpoint/2010/main" val="239538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353783"/>
            <a:ext cx="10515600" cy="734787"/>
          </a:xfrm>
          <a:solidFill>
            <a:srgbClr val="00B050"/>
          </a:solidFill>
        </p:spPr>
        <p:txBody>
          <a:bodyPr>
            <a:normAutofit/>
          </a:bodyPr>
          <a:lstStyle/>
          <a:p>
            <a:pPr algn="ctr"/>
            <a:r>
              <a:rPr lang="es-CO" sz="4000" b="1" dirty="0" smtClean="0">
                <a:solidFill>
                  <a:schemeClr val="bg1"/>
                </a:solidFill>
              </a:rPr>
              <a:t>DESARROLLO DE LA ENTREVISTA CON EL USUARIO</a:t>
            </a:r>
            <a:endParaRPr lang="es-CO" sz="4000" b="1" dirty="0">
              <a:solidFill>
                <a:schemeClr val="bg1"/>
              </a:solidFill>
            </a:endParaRPr>
          </a:p>
        </p:txBody>
      </p:sp>
      <p:sp>
        <p:nvSpPr>
          <p:cNvPr id="3" name="Marcador de texto 2"/>
          <p:cNvSpPr>
            <a:spLocks noGrp="1"/>
          </p:cNvSpPr>
          <p:nvPr>
            <p:ph type="body" idx="1"/>
          </p:nvPr>
        </p:nvSpPr>
        <p:spPr>
          <a:xfrm>
            <a:off x="831850" y="1752600"/>
            <a:ext cx="6711950" cy="4152900"/>
          </a:xfrm>
        </p:spPr>
        <p:txBody>
          <a:bodyPr>
            <a:noAutofit/>
          </a:bodyPr>
          <a:lstStyle/>
          <a:p>
            <a:pPr algn="just"/>
            <a:r>
              <a:rPr lang="es-CO" sz="2000" b="1" dirty="0" smtClean="0">
                <a:solidFill>
                  <a:schemeClr val="tx1"/>
                </a:solidFill>
              </a:rPr>
              <a:t>Si la consulta es susceptible de ser resuelta de manera inmediata en el curso de la consulta, proceda a dar la información y estrategia de solución del asunto planteado, tenga en cuenta: </a:t>
            </a:r>
          </a:p>
          <a:p>
            <a:pPr marL="457200" indent="-457200" algn="just">
              <a:buFont typeface="+mj-lt"/>
              <a:buAutoNum type="arabicPeriod"/>
            </a:pPr>
            <a:r>
              <a:rPr lang="es-CO" sz="2000" b="1" dirty="0">
                <a:solidFill>
                  <a:schemeClr val="tx1"/>
                </a:solidFill>
              </a:rPr>
              <a:t>S</a:t>
            </a:r>
            <a:r>
              <a:rPr lang="es-CO" sz="2000" b="1" dirty="0" smtClean="0">
                <a:solidFill>
                  <a:schemeClr val="tx1"/>
                </a:solidFill>
              </a:rPr>
              <a:t>i lo consultado es meramente informativo, en caso de duda consulte con su decente tutor y resuélvale la inquietud al usuario, brindándole información precisa.</a:t>
            </a:r>
          </a:p>
          <a:p>
            <a:pPr marL="457200" indent="-457200" algn="just">
              <a:buFont typeface="+mj-lt"/>
              <a:buAutoNum type="arabicPeriod"/>
            </a:pPr>
            <a:r>
              <a:rPr lang="es-CO" sz="2000" b="1" dirty="0" smtClean="0">
                <a:solidFill>
                  <a:schemeClr val="tx1"/>
                </a:solidFill>
              </a:rPr>
              <a:t>La consulta no es objeto de competencia de los estudiantes de consultorio jurídico: En este caso, préstele la asesoría al usuario, indíquele el trámite, ante quien y pro conducto de quien lo que se requiere y explíquele que el asunto no es de competencia de consultorio jurídico.</a:t>
            </a:r>
          </a:p>
          <a:p>
            <a:pPr marL="457200" indent="-457200" algn="just">
              <a:buFont typeface="+mj-lt"/>
              <a:buAutoNum type="arabicPeriod"/>
            </a:pPr>
            <a:endParaRPr lang="es-CO" sz="2000" b="1" dirty="0" smtClean="0">
              <a:solidFill>
                <a:schemeClr val="tx1"/>
              </a:solidFill>
            </a:endParaRPr>
          </a:p>
        </p:txBody>
      </p:sp>
      <p:pic>
        <p:nvPicPr>
          <p:cNvPr id="8" name="Imagen 7"/>
          <p:cNvPicPr>
            <a:picLocks noChangeAspect="1"/>
          </p:cNvPicPr>
          <p:nvPr/>
        </p:nvPicPr>
        <p:blipFill>
          <a:blip r:embed="rId2"/>
          <a:stretch>
            <a:fillRect/>
          </a:stretch>
        </p:blipFill>
        <p:spPr>
          <a:xfrm>
            <a:off x="7997456" y="1752600"/>
            <a:ext cx="3908794" cy="3576131"/>
          </a:xfrm>
          <a:prstGeom prst="rect">
            <a:avLst/>
          </a:prstGeom>
        </p:spPr>
      </p:pic>
    </p:spTree>
    <p:extLst>
      <p:ext uri="{BB962C8B-B14F-4D97-AF65-F5344CB8AC3E}">
        <p14:creationId xmlns:p14="http://schemas.microsoft.com/office/powerpoint/2010/main" val="2237957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35429"/>
            <a:ext cx="10515600" cy="869043"/>
          </a:xfrm>
          <a:solidFill>
            <a:srgbClr val="00B050"/>
          </a:solidFill>
        </p:spPr>
        <p:txBody>
          <a:bodyPr>
            <a:normAutofit/>
          </a:bodyPr>
          <a:lstStyle/>
          <a:p>
            <a:pPr algn="ctr"/>
            <a:r>
              <a:rPr lang="es-CO" sz="4000" b="1" dirty="0" smtClean="0">
                <a:solidFill>
                  <a:schemeClr val="bg1"/>
                </a:solidFill>
              </a:rPr>
              <a:t>AGOTAMIETO DE REQUSITO DE PROCEDIBILIDAD</a:t>
            </a:r>
            <a:endParaRPr lang="es-CO" sz="4000" b="1" dirty="0">
              <a:solidFill>
                <a:schemeClr val="bg1"/>
              </a:solidFill>
            </a:endParaRPr>
          </a:p>
        </p:txBody>
      </p:sp>
      <p:sp>
        <p:nvSpPr>
          <p:cNvPr id="3" name="Marcador de texto 2"/>
          <p:cNvSpPr>
            <a:spLocks noGrp="1"/>
          </p:cNvSpPr>
          <p:nvPr>
            <p:ph type="body" idx="1"/>
          </p:nvPr>
        </p:nvSpPr>
        <p:spPr>
          <a:xfrm>
            <a:off x="831850" y="1752600"/>
            <a:ext cx="7321550" cy="4724400"/>
          </a:xfrm>
        </p:spPr>
        <p:txBody>
          <a:bodyPr>
            <a:noAutofit/>
          </a:bodyPr>
          <a:lstStyle/>
          <a:p>
            <a:pPr algn="just"/>
            <a:r>
              <a:rPr lang="es-CO" sz="2000" b="1" dirty="0" smtClean="0">
                <a:solidFill>
                  <a:schemeClr val="tx1"/>
                </a:solidFill>
              </a:rPr>
              <a:t>Si la consulta requiere la iniciación de un trámite judicial que está dentro de la competencia de los estudiantes de Consultorio jurídico: </a:t>
            </a:r>
          </a:p>
          <a:p>
            <a:pPr algn="just"/>
            <a:r>
              <a:rPr lang="es-CO" sz="2000" b="1" dirty="0" smtClean="0">
                <a:solidFill>
                  <a:schemeClr val="tx1"/>
                </a:solidFill>
              </a:rPr>
              <a:t>Determine si requiere conciliación como requisito de procedibilidad e infórmele al usuario, indicándole que nuestro Centro de Conciliación; indicándole que documentos y datos se requieren para el trámite y presentación de la solicitud de conciliación.</a:t>
            </a:r>
          </a:p>
          <a:p>
            <a:pPr algn="just"/>
            <a:r>
              <a:rPr lang="es-CO" sz="2000" b="1" dirty="0" smtClean="0">
                <a:solidFill>
                  <a:schemeClr val="tx1"/>
                </a:solidFill>
              </a:rPr>
              <a:t>Si el usuario manifiesta interés, señale nueva cita para entrega de los documentos y una vez recibidos, presente la solicitud de Conciliación.</a:t>
            </a:r>
          </a:p>
          <a:p>
            <a:pPr algn="just"/>
            <a:r>
              <a:rPr lang="es-CO" sz="2000" b="1" dirty="0" smtClean="0">
                <a:solidFill>
                  <a:schemeClr val="tx1"/>
                </a:solidFill>
              </a:rPr>
              <a:t>Si concilian comuníquelo al docente asesor acompañando copia del acta.</a:t>
            </a:r>
          </a:p>
          <a:p>
            <a:pPr algn="just"/>
            <a:r>
              <a:rPr lang="es-CO" sz="2000" b="1" dirty="0" smtClean="0">
                <a:solidFill>
                  <a:schemeClr val="tx1"/>
                </a:solidFill>
              </a:rPr>
              <a:t>Si no concilian debe informar al usuario la necesidad de iniciar el proceso respectivo. </a:t>
            </a:r>
          </a:p>
          <a:p>
            <a:pPr marL="457200" indent="-457200" algn="just">
              <a:buFont typeface="+mj-lt"/>
              <a:buAutoNum type="arabicPeriod"/>
            </a:pPr>
            <a:endParaRPr lang="es-CO" sz="2000" b="1" dirty="0" smtClean="0">
              <a:solidFill>
                <a:schemeClr val="tx1"/>
              </a:solidFill>
            </a:endParaRPr>
          </a:p>
        </p:txBody>
      </p:sp>
      <p:pic>
        <p:nvPicPr>
          <p:cNvPr id="4" name="Imagen 3"/>
          <p:cNvPicPr>
            <a:picLocks noChangeAspect="1"/>
          </p:cNvPicPr>
          <p:nvPr/>
        </p:nvPicPr>
        <p:blipFill>
          <a:blip r:embed="rId2"/>
          <a:stretch>
            <a:fillRect/>
          </a:stretch>
        </p:blipFill>
        <p:spPr>
          <a:xfrm>
            <a:off x="8534400" y="2587932"/>
            <a:ext cx="3195637" cy="2393643"/>
          </a:xfrm>
          <a:prstGeom prst="rect">
            <a:avLst/>
          </a:prstGeom>
        </p:spPr>
      </p:pic>
    </p:spTree>
    <p:extLst>
      <p:ext uri="{BB962C8B-B14F-4D97-AF65-F5344CB8AC3E}">
        <p14:creationId xmlns:p14="http://schemas.microsoft.com/office/powerpoint/2010/main" val="2323678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522515"/>
            <a:ext cx="10515600" cy="767443"/>
          </a:xfrm>
          <a:solidFill>
            <a:srgbClr val="00B050"/>
          </a:solidFill>
        </p:spPr>
        <p:txBody>
          <a:bodyPr>
            <a:normAutofit/>
          </a:bodyPr>
          <a:lstStyle/>
          <a:p>
            <a:pPr algn="ctr"/>
            <a:r>
              <a:rPr lang="es-CO" sz="4000" b="1" dirty="0" smtClean="0">
                <a:solidFill>
                  <a:schemeClr val="bg1"/>
                </a:solidFill>
              </a:rPr>
              <a:t>PARA INCIAR TRÁMITE JUDICIAL</a:t>
            </a:r>
            <a:endParaRPr lang="es-CO" sz="4000" b="1" dirty="0">
              <a:solidFill>
                <a:schemeClr val="bg1"/>
              </a:solidFill>
            </a:endParaRPr>
          </a:p>
        </p:txBody>
      </p:sp>
      <p:sp>
        <p:nvSpPr>
          <p:cNvPr id="3" name="Marcador de texto 2"/>
          <p:cNvSpPr>
            <a:spLocks noGrp="1"/>
          </p:cNvSpPr>
          <p:nvPr>
            <p:ph type="body" idx="1"/>
          </p:nvPr>
        </p:nvSpPr>
        <p:spPr>
          <a:xfrm>
            <a:off x="831850" y="1752600"/>
            <a:ext cx="7321550" cy="3048000"/>
          </a:xfrm>
        </p:spPr>
        <p:txBody>
          <a:bodyPr>
            <a:noAutofit/>
          </a:bodyPr>
          <a:lstStyle/>
          <a:p>
            <a:pPr marL="457200" indent="-457200" algn="just">
              <a:buFont typeface="+mj-lt"/>
              <a:buAutoNum type="arabicPeriod"/>
            </a:pPr>
            <a:r>
              <a:rPr lang="es-CO" b="1" dirty="0" smtClean="0">
                <a:solidFill>
                  <a:schemeClr val="tx1"/>
                </a:solidFill>
              </a:rPr>
              <a:t>Si el usuario tiene interés en continuar con el proceso usted debe elaborar un borrador del poder y de demanda y presentarlo para revisión al decente asesor antes de proceder a su presentación.</a:t>
            </a:r>
          </a:p>
          <a:p>
            <a:pPr marL="457200" indent="-457200" algn="just">
              <a:buFont typeface="+mj-lt"/>
              <a:buAutoNum type="arabicPeriod"/>
            </a:pPr>
            <a:r>
              <a:rPr lang="es-CO" b="1" dirty="0" smtClean="0">
                <a:solidFill>
                  <a:schemeClr val="tx1"/>
                </a:solidFill>
              </a:rPr>
              <a:t>Si el asunto no requiere conciliación usted debe elaborar un borrador del poder y de demanda y presentarlo para revisión al decente asesor antes de proceder a su presentación.</a:t>
            </a:r>
          </a:p>
          <a:p>
            <a:pPr marL="457200" indent="-457200" algn="just">
              <a:buFont typeface="+mj-lt"/>
              <a:buAutoNum type="arabicPeriod"/>
            </a:pPr>
            <a:endParaRPr lang="es-CO" b="1" dirty="0" smtClean="0">
              <a:solidFill>
                <a:schemeClr val="tx1"/>
              </a:solidFill>
            </a:endParaRPr>
          </a:p>
        </p:txBody>
      </p:sp>
      <p:pic>
        <p:nvPicPr>
          <p:cNvPr id="4" name="Imagen 3"/>
          <p:cNvPicPr>
            <a:picLocks noChangeAspect="1"/>
          </p:cNvPicPr>
          <p:nvPr/>
        </p:nvPicPr>
        <p:blipFill>
          <a:blip r:embed="rId2"/>
          <a:stretch>
            <a:fillRect/>
          </a:stretch>
        </p:blipFill>
        <p:spPr>
          <a:xfrm>
            <a:off x="8331200" y="1898017"/>
            <a:ext cx="3254638" cy="2833641"/>
          </a:xfrm>
          <a:prstGeom prst="rect">
            <a:avLst/>
          </a:prstGeom>
        </p:spPr>
      </p:pic>
    </p:spTree>
    <p:extLst>
      <p:ext uri="{BB962C8B-B14F-4D97-AF65-F5344CB8AC3E}">
        <p14:creationId xmlns:p14="http://schemas.microsoft.com/office/powerpoint/2010/main" val="1943415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2373</Words>
  <Application>Microsoft Office PowerPoint</Application>
  <PresentationFormat>Panorámica</PresentationFormat>
  <Paragraphs>89</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Arial</vt:lpstr>
      <vt:lpstr>Calibri</vt:lpstr>
      <vt:lpstr>Calibri Light</vt:lpstr>
      <vt:lpstr>Wingdings</vt:lpstr>
      <vt:lpstr>Tema de Office</vt:lpstr>
      <vt:lpstr>PROTOCOLO ANTENCIÓN AL USURIO DE CONSULTORIO JURÍDICO</vt:lpstr>
      <vt:lpstr>VISIÓN Y MISIÓN</vt:lpstr>
      <vt:lpstr>ATRIBUTOS DE L ABUENA PRESTACIÓN DEL SERVICIO</vt:lpstr>
      <vt:lpstr>EN LA ETREVISTA CON EL USUARIO POR PARTE DEL ESTUDIANTE</vt:lpstr>
      <vt:lpstr>DESARROLLO DE LA ENTREVISTA CON EL USUARIO</vt:lpstr>
      <vt:lpstr>DESARROLLO DE LA ENTREVISTA CON EL USUARIO</vt:lpstr>
      <vt:lpstr>DESARROLLO DE LA ENTREVISTA CON EL USUARIO</vt:lpstr>
      <vt:lpstr>AGOTAMIETO DE REQUSITO DE PROCEDIBILIDAD</vt:lpstr>
      <vt:lpstr>PARA INCIAR TRÁMITE JUDICIAL</vt:lpstr>
      <vt:lpstr>PARA INCIAR TRÁMITE JUDICIAL</vt:lpstr>
      <vt:lpstr>DESARROLLO DE LA ENTREVISTA EN CONSULTA DE RESTITUCION DE INMUEBLE ARRENDADO</vt:lpstr>
      <vt:lpstr>DESARROLLO DE LA ENTREVISTA EN CONSULTA DE RESTITUCIÓN DE INMUEBLE ARRENDADO</vt:lpstr>
      <vt:lpstr>DESARROLLO DE LA ENTREVISTA EN CONSULTA DE RESTITUCIÓN DE INMUEBLE ARRENDADO</vt:lpstr>
      <vt:lpstr>DESARROLLO DE LA ENTREVISTA EN CONSULTA DE FIJACIÓN DE CUOTA ALIMENTARIA</vt:lpstr>
      <vt:lpstr>DESARROLLO DE LA ENTREVISTA EN CONSULTA DE FIJACIÓN DE CUOTA ALIMENTARIA</vt:lpstr>
      <vt:lpstr>DESARROLLO DE LA ENTREVISTA EN CONSULTA DE VULNERACIÓN DE LOS DERECHOS DEL CONSUMIDOR</vt:lpstr>
      <vt:lpstr>DESARROLLO DE LA ENTREVISTA EN CONSULTA DE INCUMPLIMIENTO DE OBLIGACIÓN CONTENIDA EN UN TÍTULO VALOR, O CUALQUIER OTRO DOCUMENTO QUE PRESTE MERITO EJECUTIVO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PROTOCOLO ANTENCION AL USURIO DE CONSULTORIO JURIDICO</dc:title>
  <dc:creator>Carlos E. Alarcon L.</dc:creator>
  <cp:lastModifiedBy>Maria Irma Trujillo Vargas</cp:lastModifiedBy>
  <cp:revision>83</cp:revision>
  <dcterms:created xsi:type="dcterms:W3CDTF">2017-04-03T13:48:23Z</dcterms:created>
  <dcterms:modified xsi:type="dcterms:W3CDTF">2017-04-07T21:32:45Z</dcterms:modified>
</cp:coreProperties>
</file>