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101013" cy="10801350"/>
  <p:notesSz cx="6858000" cy="9144000"/>
  <p:defaultTextStyle>
    <a:defPPr>
      <a:defRPr lang="es-ES"/>
    </a:defPPr>
    <a:lvl1pPr algn="l" rtl="0" eaLnBrk="0" fontAlgn="base" hangingPunct="0">
      <a:spcBef>
        <a:spcPct val="0"/>
      </a:spcBef>
      <a:spcAft>
        <a:spcPct val="0"/>
      </a:spcAft>
      <a:defRPr u="sng"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u="sng"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u="sng"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u="sng"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u="sng"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u="sng"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u="sng"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u="sng"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u="sng"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402">
          <p15:clr>
            <a:srgbClr val="A4A3A4"/>
          </p15:clr>
        </p15:guide>
        <p15:guide id="2" pos="25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CCFF66"/>
    <a:srgbClr val="FFFF99"/>
    <a:srgbClr val="CCFFCC"/>
    <a:srgbClr val="FFCCCC"/>
    <a:srgbClr val="FFFFCC"/>
    <a:srgbClr val="FFCC99"/>
    <a:srgbClr val="FFCC66"/>
    <a:srgbClr val="FF7C8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97"/>
    <p:restoredTop sz="94637"/>
  </p:normalViewPr>
  <p:slideViewPr>
    <p:cSldViewPr snapToGrid="0">
      <p:cViewPr>
        <p:scale>
          <a:sx n="50" d="100"/>
          <a:sy n="50" d="100"/>
        </p:scale>
        <p:origin x="2088" y="-324"/>
      </p:cViewPr>
      <p:guideLst>
        <p:guide orient="horz" pos="3402"/>
        <p:guide pos="255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tableStyles" Target="tableStyles.xml" /><Relationship Id="rId5" Type="http://schemas.openxmlformats.org/officeDocument/2006/relationships/theme" Target="theme/theme1.xml" /><Relationship Id="rId4" Type="http://schemas.openxmlformats.org/officeDocument/2006/relationships/viewProps" Target="viewProps.xml" /></Relationships>
</file>

<file path=ppt/diagrams/_rels/data1.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png" /><Relationship Id="rId1" Type="http://schemas.openxmlformats.org/officeDocument/2006/relationships/image" Target="../media/image5.png" /></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png" /><Relationship Id="rId1" Type="http://schemas.openxmlformats.org/officeDocument/2006/relationships/image" Target="../media/image5.png"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1BED0-63A2-4798-AFCE-22FDBC58B4E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S"/>
        </a:p>
      </dgm:t>
    </dgm:pt>
    <dgm:pt modelId="{752A5B15-B073-48AC-8A04-142BBDCBBD5E}">
      <dgm:prSet phldrT="[Texto]"/>
      <dgm:spPr>
        <a:solidFill>
          <a:srgbClr val="FFCC66"/>
        </a:solidFill>
      </dgm:spPr>
      <dgm:t>
        <a:bodyPr/>
        <a:lstStyle/>
        <a:p>
          <a:pPr algn="ctr"/>
          <a:r>
            <a:rPr lang="es-ES" dirty="0">
              <a:solidFill>
                <a:schemeClr val="tx1"/>
              </a:solidFill>
            </a:rPr>
            <a:t> Mostrar el tiempo de </a:t>
          </a:r>
          <a:r>
            <a:rPr lang="es-MX" dirty="0">
              <a:solidFill>
                <a:schemeClr val="tx1"/>
              </a:solidFill>
            </a:rPr>
            <a:t>cada ciclo de la reanimación </a:t>
          </a:r>
          <a:r>
            <a:rPr lang="es-ES" dirty="0">
              <a:solidFill>
                <a:schemeClr val="tx1"/>
              </a:solidFill>
            </a:rPr>
            <a:t>cardiopulmonar</a:t>
          </a:r>
          <a:endParaRPr lang="es-ES" dirty="0"/>
        </a:p>
      </dgm:t>
    </dgm:pt>
    <dgm:pt modelId="{BCD69AC8-27B9-4FFB-B2BB-12E440273DCB}" type="parTrans" cxnId="{DC70BA3F-F9DC-459F-B717-A357209C174E}">
      <dgm:prSet/>
      <dgm:spPr/>
      <dgm:t>
        <a:bodyPr/>
        <a:lstStyle/>
        <a:p>
          <a:endParaRPr lang="es-ES"/>
        </a:p>
      </dgm:t>
    </dgm:pt>
    <dgm:pt modelId="{8FB0D4E5-3D85-4471-AFE4-81416BEAD12B}" type="sibTrans" cxnId="{DC70BA3F-F9DC-459F-B717-A357209C174E}">
      <dgm:prSet/>
      <dgm:spPr/>
      <dgm:t>
        <a:bodyPr/>
        <a:lstStyle/>
        <a:p>
          <a:endParaRPr lang="es-ES"/>
        </a:p>
      </dgm:t>
    </dgm:pt>
    <dgm:pt modelId="{EB87DC89-2737-44C1-9135-2BBCC7812087}">
      <dgm:prSet phldrT="[Texto]"/>
      <dgm:spPr>
        <a:solidFill>
          <a:srgbClr val="FFCC99"/>
        </a:solidFill>
      </dgm:spPr>
      <dgm:t>
        <a:bodyPr/>
        <a:lstStyle/>
        <a:p>
          <a:pPr algn="ctr"/>
          <a:r>
            <a:rPr lang="es-MX" dirty="0">
              <a:solidFill>
                <a:schemeClr val="tx1"/>
              </a:solidFill>
            </a:rPr>
            <a:t>Medir la profundidad de las compresiones durante la reanimación cardiopulmonar</a:t>
          </a:r>
          <a:endParaRPr lang="es-ES" dirty="0">
            <a:solidFill>
              <a:schemeClr val="tx1"/>
            </a:solidFill>
          </a:endParaRPr>
        </a:p>
      </dgm:t>
    </dgm:pt>
    <dgm:pt modelId="{7BDC0F4B-59BF-46D0-B444-F78D52779254}" type="parTrans" cxnId="{5F14ED92-708E-48C0-9B98-F4AC8EAEF2F4}">
      <dgm:prSet/>
      <dgm:spPr/>
      <dgm:t>
        <a:bodyPr/>
        <a:lstStyle/>
        <a:p>
          <a:endParaRPr lang="es-ES"/>
        </a:p>
      </dgm:t>
    </dgm:pt>
    <dgm:pt modelId="{1ECCB3E7-1495-40D6-8952-D07CF1ED1967}" type="sibTrans" cxnId="{5F14ED92-708E-48C0-9B98-F4AC8EAEF2F4}">
      <dgm:prSet/>
      <dgm:spPr/>
      <dgm:t>
        <a:bodyPr/>
        <a:lstStyle/>
        <a:p>
          <a:endParaRPr lang="es-ES"/>
        </a:p>
      </dgm:t>
    </dgm:pt>
    <dgm:pt modelId="{7E752568-3A9C-411D-BE82-E43398DE3093}">
      <dgm:prSet/>
      <dgm:spPr>
        <a:solidFill>
          <a:srgbClr val="FFFF66"/>
        </a:solidFill>
      </dgm:spPr>
      <dgm:t>
        <a:bodyPr/>
        <a:lstStyle/>
        <a:p>
          <a:pPr algn="ctr"/>
          <a:r>
            <a:rPr lang="es-MX" dirty="0">
              <a:solidFill>
                <a:schemeClr val="tx1"/>
              </a:solidFill>
            </a:rPr>
            <a:t>Indicar el ritmo de las compresiones durante la reanimación cardiopulmonar</a:t>
          </a:r>
          <a:endParaRPr lang="es-ES" dirty="0">
            <a:solidFill>
              <a:schemeClr val="tx1"/>
            </a:solidFill>
          </a:endParaRPr>
        </a:p>
      </dgm:t>
    </dgm:pt>
    <dgm:pt modelId="{63C61B3D-B52B-4A75-9EFB-F4C3F1B26DFA}" type="parTrans" cxnId="{6D45F375-1EE1-4A0F-9392-CAE62C397DA4}">
      <dgm:prSet/>
      <dgm:spPr/>
      <dgm:t>
        <a:bodyPr/>
        <a:lstStyle/>
        <a:p>
          <a:endParaRPr lang="es-ES"/>
        </a:p>
      </dgm:t>
    </dgm:pt>
    <dgm:pt modelId="{AC913DFB-D9BD-458B-A4CC-A487487DF9DD}" type="sibTrans" cxnId="{6D45F375-1EE1-4A0F-9392-CAE62C397DA4}">
      <dgm:prSet/>
      <dgm:spPr/>
      <dgm:t>
        <a:bodyPr/>
        <a:lstStyle/>
        <a:p>
          <a:endParaRPr lang="es-ES"/>
        </a:p>
      </dgm:t>
    </dgm:pt>
    <dgm:pt modelId="{EE2B5166-914F-46E0-8167-061390576B6E}" type="pres">
      <dgm:prSet presAssocID="{7B91BED0-63A2-4798-AFCE-22FDBC58B4E8}" presName="linear" presStyleCnt="0">
        <dgm:presLayoutVars>
          <dgm:dir/>
          <dgm:resizeHandles val="exact"/>
        </dgm:presLayoutVars>
      </dgm:prSet>
      <dgm:spPr/>
    </dgm:pt>
    <dgm:pt modelId="{27E03F37-6356-4AE9-B502-C876E95AAA15}" type="pres">
      <dgm:prSet presAssocID="{752A5B15-B073-48AC-8A04-142BBDCBBD5E}" presName="comp" presStyleCnt="0"/>
      <dgm:spPr/>
    </dgm:pt>
    <dgm:pt modelId="{1E803E2F-B2AD-4461-B639-BBEF225CAB9C}" type="pres">
      <dgm:prSet presAssocID="{752A5B15-B073-48AC-8A04-142BBDCBBD5E}" presName="box" presStyleLbl="node1" presStyleIdx="0" presStyleCnt="3" custLinFactNeighborX="968" custLinFactNeighborY="-6812"/>
      <dgm:spPr/>
    </dgm:pt>
    <dgm:pt modelId="{8F977232-4B40-4385-A21C-1A75783653F0}" type="pres">
      <dgm:prSet presAssocID="{752A5B15-B073-48AC-8A04-142BBDCBBD5E}" presName="img" presStyleLbl="fgImgPlace1" presStyleIdx="0" presStyleCnt="3" custScaleX="83473"/>
      <dgm:spPr>
        <a:blipFill rotWithShape="1">
          <a:blip xmlns:r="http://schemas.openxmlformats.org/officeDocument/2006/relationships" r:embed="rId1"/>
          <a:stretch>
            <a:fillRect/>
          </a:stretch>
        </a:blipFill>
      </dgm:spPr>
    </dgm:pt>
    <dgm:pt modelId="{0C6C3DF3-150B-41D9-998E-FF1FBE1DBE8F}" type="pres">
      <dgm:prSet presAssocID="{752A5B15-B073-48AC-8A04-142BBDCBBD5E}" presName="text" presStyleLbl="node1" presStyleIdx="0" presStyleCnt="3">
        <dgm:presLayoutVars>
          <dgm:bulletEnabled val="1"/>
        </dgm:presLayoutVars>
      </dgm:prSet>
      <dgm:spPr/>
    </dgm:pt>
    <dgm:pt modelId="{33BC2E2C-89D2-4E95-B509-CA999B50F4EE}" type="pres">
      <dgm:prSet presAssocID="{8FB0D4E5-3D85-4471-AFE4-81416BEAD12B}" presName="spacer" presStyleCnt="0"/>
      <dgm:spPr/>
    </dgm:pt>
    <dgm:pt modelId="{F7F9C130-2734-4C90-BF0D-AFE84FD6E5F4}" type="pres">
      <dgm:prSet presAssocID="{EB87DC89-2737-44C1-9135-2BBCC7812087}" presName="comp" presStyleCnt="0"/>
      <dgm:spPr/>
    </dgm:pt>
    <dgm:pt modelId="{D0A57C7B-902C-46BD-8C12-BC6576EF5F2C}" type="pres">
      <dgm:prSet presAssocID="{EB87DC89-2737-44C1-9135-2BBCC7812087}" presName="box" presStyleLbl="node1" presStyleIdx="1" presStyleCnt="3"/>
      <dgm:spPr/>
    </dgm:pt>
    <dgm:pt modelId="{F5EEF83C-AE53-47D1-91B7-D964F730A13D}" type="pres">
      <dgm:prSet presAssocID="{EB87DC89-2737-44C1-9135-2BBCC7812087}" presName="img" presStyleLbl="fgImgPlace1" presStyleIdx="1" presStyleCnt="3" custScaleX="77287"/>
      <dgm:spPr>
        <a:blipFill rotWithShape="1">
          <a:blip xmlns:r="http://schemas.openxmlformats.org/officeDocument/2006/relationships" r:embed="rId2"/>
          <a:stretch>
            <a:fillRect/>
          </a:stretch>
        </a:blipFill>
      </dgm:spPr>
    </dgm:pt>
    <dgm:pt modelId="{02901399-AAE3-4EC2-A1CA-EE34BDCFB595}" type="pres">
      <dgm:prSet presAssocID="{EB87DC89-2737-44C1-9135-2BBCC7812087}" presName="text" presStyleLbl="node1" presStyleIdx="1" presStyleCnt="3">
        <dgm:presLayoutVars>
          <dgm:bulletEnabled val="1"/>
        </dgm:presLayoutVars>
      </dgm:prSet>
      <dgm:spPr/>
    </dgm:pt>
    <dgm:pt modelId="{C042951B-FEF4-4577-BBEE-4206712E2BED}" type="pres">
      <dgm:prSet presAssocID="{1ECCB3E7-1495-40D6-8952-D07CF1ED1967}" presName="spacer" presStyleCnt="0"/>
      <dgm:spPr/>
    </dgm:pt>
    <dgm:pt modelId="{6535F663-439E-4951-843A-907055E4DF81}" type="pres">
      <dgm:prSet presAssocID="{7E752568-3A9C-411D-BE82-E43398DE3093}" presName="comp" presStyleCnt="0"/>
      <dgm:spPr/>
    </dgm:pt>
    <dgm:pt modelId="{4B1D3A36-146D-46C3-B532-E2BFE7FA6EB3}" type="pres">
      <dgm:prSet presAssocID="{7E752568-3A9C-411D-BE82-E43398DE3093}" presName="box" presStyleLbl="node1" presStyleIdx="2" presStyleCnt="3"/>
      <dgm:spPr/>
    </dgm:pt>
    <dgm:pt modelId="{9D1BCEF3-0EF4-4422-87CA-6A1EC1EC89E6}" type="pres">
      <dgm:prSet presAssocID="{7E752568-3A9C-411D-BE82-E43398DE3093}" presName="img" presStyleLbl="fgImgPlace1" presStyleIdx="2" presStyleCnt="3" custScaleX="80380"/>
      <dgm:spPr>
        <a:blipFill rotWithShape="1">
          <a:blip xmlns:r="http://schemas.openxmlformats.org/officeDocument/2006/relationships" r:embed="rId3"/>
          <a:stretch>
            <a:fillRect/>
          </a:stretch>
        </a:blipFill>
      </dgm:spPr>
    </dgm:pt>
    <dgm:pt modelId="{73193A0D-B660-4E8F-980D-ACE48E5462A6}" type="pres">
      <dgm:prSet presAssocID="{7E752568-3A9C-411D-BE82-E43398DE3093}" presName="text" presStyleLbl="node1" presStyleIdx="2" presStyleCnt="3">
        <dgm:presLayoutVars>
          <dgm:bulletEnabled val="1"/>
        </dgm:presLayoutVars>
      </dgm:prSet>
      <dgm:spPr/>
    </dgm:pt>
  </dgm:ptLst>
  <dgm:cxnLst>
    <dgm:cxn modelId="{A577120B-A320-40CE-B450-AB153DBD2116}" type="presOf" srcId="{752A5B15-B073-48AC-8A04-142BBDCBBD5E}" destId="{1E803E2F-B2AD-4461-B639-BBEF225CAB9C}" srcOrd="0" destOrd="0" presId="urn:microsoft.com/office/officeart/2005/8/layout/vList4"/>
    <dgm:cxn modelId="{DC70BA3F-F9DC-459F-B717-A357209C174E}" srcId="{7B91BED0-63A2-4798-AFCE-22FDBC58B4E8}" destId="{752A5B15-B073-48AC-8A04-142BBDCBBD5E}" srcOrd="0" destOrd="0" parTransId="{BCD69AC8-27B9-4FFB-B2BB-12E440273DCB}" sibTransId="{8FB0D4E5-3D85-4471-AFE4-81416BEAD12B}"/>
    <dgm:cxn modelId="{F535334A-FB6A-4C43-BC63-9AD148B78421}" type="presOf" srcId="{EB87DC89-2737-44C1-9135-2BBCC7812087}" destId="{02901399-AAE3-4EC2-A1CA-EE34BDCFB595}" srcOrd="1" destOrd="0" presId="urn:microsoft.com/office/officeart/2005/8/layout/vList4"/>
    <dgm:cxn modelId="{28D15A71-0020-4B3F-A5D6-795A72934870}" type="presOf" srcId="{7E752568-3A9C-411D-BE82-E43398DE3093}" destId="{73193A0D-B660-4E8F-980D-ACE48E5462A6}" srcOrd="1" destOrd="0" presId="urn:microsoft.com/office/officeart/2005/8/layout/vList4"/>
    <dgm:cxn modelId="{6D45F375-1EE1-4A0F-9392-CAE62C397DA4}" srcId="{7B91BED0-63A2-4798-AFCE-22FDBC58B4E8}" destId="{7E752568-3A9C-411D-BE82-E43398DE3093}" srcOrd="2" destOrd="0" parTransId="{63C61B3D-B52B-4A75-9EFB-F4C3F1B26DFA}" sibTransId="{AC913DFB-D9BD-458B-A4CC-A487487DF9DD}"/>
    <dgm:cxn modelId="{705AE85A-DF32-4DCA-A034-952A7EA877C5}" type="presOf" srcId="{7B91BED0-63A2-4798-AFCE-22FDBC58B4E8}" destId="{EE2B5166-914F-46E0-8167-061390576B6E}" srcOrd="0" destOrd="0" presId="urn:microsoft.com/office/officeart/2005/8/layout/vList4"/>
    <dgm:cxn modelId="{D495458B-6B80-451B-9314-E3B4404D0D05}" type="presOf" srcId="{7E752568-3A9C-411D-BE82-E43398DE3093}" destId="{4B1D3A36-146D-46C3-B532-E2BFE7FA6EB3}" srcOrd="0" destOrd="0" presId="urn:microsoft.com/office/officeart/2005/8/layout/vList4"/>
    <dgm:cxn modelId="{5F14ED92-708E-48C0-9B98-F4AC8EAEF2F4}" srcId="{7B91BED0-63A2-4798-AFCE-22FDBC58B4E8}" destId="{EB87DC89-2737-44C1-9135-2BBCC7812087}" srcOrd="1" destOrd="0" parTransId="{7BDC0F4B-59BF-46D0-B444-F78D52779254}" sibTransId="{1ECCB3E7-1495-40D6-8952-D07CF1ED1967}"/>
    <dgm:cxn modelId="{5FE31F9A-C007-4D77-AE61-58472DAFAEF5}" type="presOf" srcId="{EB87DC89-2737-44C1-9135-2BBCC7812087}" destId="{D0A57C7B-902C-46BD-8C12-BC6576EF5F2C}" srcOrd="0" destOrd="0" presId="urn:microsoft.com/office/officeart/2005/8/layout/vList4"/>
    <dgm:cxn modelId="{AFB671D4-FBBF-4C5B-AB74-31F31C618E40}" type="presOf" srcId="{752A5B15-B073-48AC-8A04-142BBDCBBD5E}" destId="{0C6C3DF3-150B-41D9-998E-FF1FBE1DBE8F}" srcOrd="1" destOrd="0" presId="urn:microsoft.com/office/officeart/2005/8/layout/vList4"/>
    <dgm:cxn modelId="{974A756F-7339-4A1B-8ACE-23FD100E18E9}" type="presParOf" srcId="{EE2B5166-914F-46E0-8167-061390576B6E}" destId="{27E03F37-6356-4AE9-B502-C876E95AAA15}" srcOrd="0" destOrd="0" presId="urn:microsoft.com/office/officeart/2005/8/layout/vList4"/>
    <dgm:cxn modelId="{F3737476-B2A5-45E1-A6D6-B8BBC9B0B4F5}" type="presParOf" srcId="{27E03F37-6356-4AE9-B502-C876E95AAA15}" destId="{1E803E2F-B2AD-4461-B639-BBEF225CAB9C}" srcOrd="0" destOrd="0" presId="urn:microsoft.com/office/officeart/2005/8/layout/vList4"/>
    <dgm:cxn modelId="{F8C8A186-B5E8-40C0-AB7A-746D5A4D1E6C}" type="presParOf" srcId="{27E03F37-6356-4AE9-B502-C876E95AAA15}" destId="{8F977232-4B40-4385-A21C-1A75783653F0}" srcOrd="1" destOrd="0" presId="urn:microsoft.com/office/officeart/2005/8/layout/vList4"/>
    <dgm:cxn modelId="{48B584D5-F5DA-46FD-B19D-B6B314A69537}" type="presParOf" srcId="{27E03F37-6356-4AE9-B502-C876E95AAA15}" destId="{0C6C3DF3-150B-41D9-998E-FF1FBE1DBE8F}" srcOrd="2" destOrd="0" presId="urn:microsoft.com/office/officeart/2005/8/layout/vList4"/>
    <dgm:cxn modelId="{4E0D8DA7-6DC7-48E2-94E4-BB4327C18A85}" type="presParOf" srcId="{EE2B5166-914F-46E0-8167-061390576B6E}" destId="{33BC2E2C-89D2-4E95-B509-CA999B50F4EE}" srcOrd="1" destOrd="0" presId="urn:microsoft.com/office/officeart/2005/8/layout/vList4"/>
    <dgm:cxn modelId="{4F4DE68F-9BDB-484C-9F25-6241CEE89921}" type="presParOf" srcId="{EE2B5166-914F-46E0-8167-061390576B6E}" destId="{F7F9C130-2734-4C90-BF0D-AFE84FD6E5F4}" srcOrd="2" destOrd="0" presId="urn:microsoft.com/office/officeart/2005/8/layout/vList4"/>
    <dgm:cxn modelId="{7B40E735-E6E1-4890-BDDE-485792E75C47}" type="presParOf" srcId="{F7F9C130-2734-4C90-BF0D-AFE84FD6E5F4}" destId="{D0A57C7B-902C-46BD-8C12-BC6576EF5F2C}" srcOrd="0" destOrd="0" presId="urn:microsoft.com/office/officeart/2005/8/layout/vList4"/>
    <dgm:cxn modelId="{F4EB43C5-1B45-4C5C-99C5-93AF8321B310}" type="presParOf" srcId="{F7F9C130-2734-4C90-BF0D-AFE84FD6E5F4}" destId="{F5EEF83C-AE53-47D1-91B7-D964F730A13D}" srcOrd="1" destOrd="0" presId="urn:microsoft.com/office/officeart/2005/8/layout/vList4"/>
    <dgm:cxn modelId="{C5784552-2EA1-436F-BB42-5195FFF70195}" type="presParOf" srcId="{F7F9C130-2734-4C90-BF0D-AFE84FD6E5F4}" destId="{02901399-AAE3-4EC2-A1CA-EE34BDCFB595}" srcOrd="2" destOrd="0" presId="urn:microsoft.com/office/officeart/2005/8/layout/vList4"/>
    <dgm:cxn modelId="{0922D885-7254-4E16-8427-657CAF469DB9}" type="presParOf" srcId="{EE2B5166-914F-46E0-8167-061390576B6E}" destId="{C042951B-FEF4-4577-BBEE-4206712E2BED}" srcOrd="3" destOrd="0" presId="urn:microsoft.com/office/officeart/2005/8/layout/vList4"/>
    <dgm:cxn modelId="{C8482286-5754-4CA6-ABB8-AC69BDA6CC0E}" type="presParOf" srcId="{EE2B5166-914F-46E0-8167-061390576B6E}" destId="{6535F663-439E-4951-843A-907055E4DF81}" srcOrd="4" destOrd="0" presId="urn:microsoft.com/office/officeart/2005/8/layout/vList4"/>
    <dgm:cxn modelId="{57639A56-F2A2-4468-A761-D5DE1007797D}" type="presParOf" srcId="{6535F663-439E-4951-843A-907055E4DF81}" destId="{4B1D3A36-146D-46C3-B532-E2BFE7FA6EB3}" srcOrd="0" destOrd="0" presId="urn:microsoft.com/office/officeart/2005/8/layout/vList4"/>
    <dgm:cxn modelId="{471956DC-E649-4186-9E08-23D258F6BA1D}" type="presParOf" srcId="{6535F663-439E-4951-843A-907055E4DF81}" destId="{9D1BCEF3-0EF4-4422-87CA-6A1EC1EC89E6}" srcOrd="1" destOrd="0" presId="urn:microsoft.com/office/officeart/2005/8/layout/vList4"/>
    <dgm:cxn modelId="{D7708759-F556-47E9-85AA-99E960022586}" type="presParOf" srcId="{6535F663-439E-4951-843A-907055E4DF81}" destId="{73193A0D-B660-4E8F-980D-ACE48E5462A6}" srcOrd="2" destOrd="0" presId="urn:microsoft.com/office/officeart/2005/8/layout/vList4"/>
  </dgm:cxnLst>
  <dgm:bg>
    <a:noFill/>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03E2F-B2AD-4461-B639-BBEF225CAB9C}">
      <dsp:nvSpPr>
        <dsp:cNvPr id="0" name=""/>
        <dsp:cNvSpPr/>
      </dsp:nvSpPr>
      <dsp:spPr>
        <a:xfrm>
          <a:off x="0" y="0"/>
          <a:ext cx="3157130" cy="603641"/>
        </a:xfrm>
        <a:prstGeom prst="roundRect">
          <a:avLst>
            <a:gd name="adj" fmla="val 10000"/>
          </a:avLst>
        </a:prstGeom>
        <a:solidFill>
          <a:srgbClr val="FFCC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rPr>
            <a:t> Mostrar el tiempo de </a:t>
          </a:r>
          <a:r>
            <a:rPr lang="es-MX" sz="1200" kern="1200" dirty="0">
              <a:solidFill>
                <a:schemeClr val="tx1"/>
              </a:solidFill>
            </a:rPr>
            <a:t>cada ciclo de la reanimación </a:t>
          </a:r>
          <a:r>
            <a:rPr lang="es-ES" sz="1200" kern="1200" dirty="0">
              <a:solidFill>
                <a:schemeClr val="tx1"/>
              </a:solidFill>
            </a:rPr>
            <a:t>cardiopulmonar</a:t>
          </a:r>
          <a:endParaRPr lang="es-ES" sz="1200" kern="1200" dirty="0"/>
        </a:p>
      </dsp:txBody>
      <dsp:txXfrm>
        <a:off x="691790" y="0"/>
        <a:ext cx="2465339" cy="603641"/>
      </dsp:txXfrm>
    </dsp:sp>
    <dsp:sp modelId="{8F977232-4B40-4385-A21C-1A75783653F0}">
      <dsp:nvSpPr>
        <dsp:cNvPr id="0" name=""/>
        <dsp:cNvSpPr/>
      </dsp:nvSpPr>
      <dsp:spPr>
        <a:xfrm>
          <a:off x="112542" y="60364"/>
          <a:ext cx="527070" cy="482913"/>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A57C7B-902C-46BD-8C12-BC6576EF5F2C}">
      <dsp:nvSpPr>
        <dsp:cNvPr id="0" name=""/>
        <dsp:cNvSpPr/>
      </dsp:nvSpPr>
      <dsp:spPr>
        <a:xfrm>
          <a:off x="0" y="664005"/>
          <a:ext cx="3157130" cy="603641"/>
        </a:xfrm>
        <a:prstGeom prst="roundRect">
          <a:avLst>
            <a:gd name="adj" fmla="val 10000"/>
          </a:avLst>
        </a:prstGeom>
        <a:solidFill>
          <a:srgbClr val="FFCC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solidFill>
                <a:schemeClr val="tx1"/>
              </a:solidFill>
            </a:rPr>
            <a:t>Medir la profundidad de las compresiones durante la reanimación cardiopulmonar</a:t>
          </a:r>
          <a:endParaRPr lang="es-ES" sz="1200" kern="1200" dirty="0">
            <a:solidFill>
              <a:schemeClr val="tx1"/>
            </a:solidFill>
          </a:endParaRPr>
        </a:p>
      </dsp:txBody>
      <dsp:txXfrm>
        <a:off x="691790" y="664005"/>
        <a:ext cx="2465339" cy="603641"/>
      </dsp:txXfrm>
    </dsp:sp>
    <dsp:sp modelId="{F5EEF83C-AE53-47D1-91B7-D964F730A13D}">
      <dsp:nvSpPr>
        <dsp:cNvPr id="0" name=""/>
        <dsp:cNvSpPr/>
      </dsp:nvSpPr>
      <dsp:spPr>
        <a:xfrm>
          <a:off x="132072" y="724369"/>
          <a:ext cx="488010" cy="482913"/>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1D3A36-146D-46C3-B532-E2BFE7FA6EB3}">
      <dsp:nvSpPr>
        <dsp:cNvPr id="0" name=""/>
        <dsp:cNvSpPr/>
      </dsp:nvSpPr>
      <dsp:spPr>
        <a:xfrm>
          <a:off x="0" y="1328011"/>
          <a:ext cx="3157130" cy="603641"/>
        </a:xfrm>
        <a:prstGeom prst="roundRect">
          <a:avLst>
            <a:gd name="adj" fmla="val 10000"/>
          </a:avLst>
        </a:prstGeom>
        <a:solidFill>
          <a:srgbClr val="FF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solidFill>
                <a:schemeClr val="tx1"/>
              </a:solidFill>
            </a:rPr>
            <a:t>Indicar el ritmo de las compresiones durante la reanimación cardiopulmonar</a:t>
          </a:r>
          <a:endParaRPr lang="es-ES" sz="1200" kern="1200" dirty="0">
            <a:solidFill>
              <a:schemeClr val="tx1"/>
            </a:solidFill>
          </a:endParaRPr>
        </a:p>
      </dsp:txBody>
      <dsp:txXfrm>
        <a:off x="691790" y="1328011"/>
        <a:ext cx="2465339" cy="603641"/>
      </dsp:txXfrm>
    </dsp:sp>
    <dsp:sp modelId="{9D1BCEF3-0EF4-4422-87CA-6A1EC1EC89E6}">
      <dsp:nvSpPr>
        <dsp:cNvPr id="0" name=""/>
        <dsp:cNvSpPr/>
      </dsp:nvSpPr>
      <dsp:spPr>
        <a:xfrm>
          <a:off x="122307" y="1388375"/>
          <a:ext cx="507540" cy="482913"/>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08013" y="3355975"/>
            <a:ext cx="6884987" cy="231457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214438" y="6121400"/>
            <a:ext cx="5672137" cy="27590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CO"/>
          </a:p>
        </p:txBody>
      </p:sp>
      <p:sp>
        <p:nvSpPr>
          <p:cNvPr id="4" name="Rectangle 4">
            <a:extLst>
              <a:ext uri="{FF2B5EF4-FFF2-40B4-BE49-F238E27FC236}">
                <a16:creationId xmlns:a16="http://schemas.microsoft.com/office/drawing/2014/main" id="{1616661D-DBD5-435B-99FD-A864D7DDA7EE}"/>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6E75C1F5-5385-4483-9F76-CBEEE0A76E30}"/>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CFA8F2FB-D71E-404F-BE42-BF7E724AB627}"/>
              </a:ext>
            </a:extLst>
          </p:cNvPr>
          <p:cNvSpPr>
            <a:spLocks noGrp="1" noChangeArrowheads="1"/>
          </p:cNvSpPr>
          <p:nvPr>
            <p:ph type="sldNum" sz="quarter" idx="12"/>
          </p:nvPr>
        </p:nvSpPr>
        <p:spPr>
          <a:ln/>
        </p:spPr>
        <p:txBody>
          <a:bodyPr/>
          <a:lstStyle>
            <a:lvl1pPr>
              <a:defRPr/>
            </a:lvl1pPr>
          </a:lstStyle>
          <a:p>
            <a:fld id="{805DF86B-9F9E-4A1D-9D75-4A519729CAFC}" type="slidenum">
              <a:rPr lang="es-ES" altLang="es-ES_tradnl"/>
              <a:pPr/>
              <a:t>‹Nº›</a:t>
            </a:fld>
            <a:endParaRPr lang="es-ES" altLang="es-ES_tradnl"/>
          </a:p>
        </p:txBody>
      </p:sp>
    </p:spTree>
    <p:extLst>
      <p:ext uri="{BB962C8B-B14F-4D97-AF65-F5344CB8AC3E}">
        <p14:creationId xmlns:p14="http://schemas.microsoft.com/office/powerpoint/2010/main" val="23021428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theme" Target="../theme/theme1.xml" /><Relationship Id="rId1" Type="http://schemas.openxmlformats.org/officeDocument/2006/relationships/slideLayout" Target="../slideLayouts/slideLayout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195E1C9-B507-440C-8CDB-E8B328667011}"/>
              </a:ext>
            </a:extLst>
          </p:cNvPr>
          <p:cNvSpPr>
            <a:spLocks noGrp="1" noChangeArrowheads="1"/>
          </p:cNvSpPr>
          <p:nvPr>
            <p:ph type="title"/>
          </p:nvPr>
        </p:nvSpPr>
        <p:spPr bwMode="auto">
          <a:xfrm>
            <a:off x="404813" y="431800"/>
            <a:ext cx="72913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_tradnl"/>
              <a:t>Haga clic para cambiar el estilo de título	</a:t>
            </a:r>
          </a:p>
        </p:txBody>
      </p:sp>
      <p:sp>
        <p:nvSpPr>
          <p:cNvPr id="1027" name="Rectangle 3">
            <a:extLst>
              <a:ext uri="{FF2B5EF4-FFF2-40B4-BE49-F238E27FC236}">
                <a16:creationId xmlns:a16="http://schemas.microsoft.com/office/drawing/2014/main" id="{1694EFB4-DC55-457C-A40B-E0F3E0B00A8B}"/>
              </a:ext>
            </a:extLst>
          </p:cNvPr>
          <p:cNvSpPr>
            <a:spLocks noGrp="1" noChangeArrowheads="1"/>
          </p:cNvSpPr>
          <p:nvPr>
            <p:ph type="body" idx="1"/>
          </p:nvPr>
        </p:nvSpPr>
        <p:spPr bwMode="auto">
          <a:xfrm>
            <a:off x="404813" y="2520950"/>
            <a:ext cx="7291387" cy="712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_tradnl"/>
              <a:t>Haga clic para modificar el estilo de texto del patrón</a:t>
            </a:r>
          </a:p>
          <a:p>
            <a:pPr lvl="1"/>
            <a:r>
              <a:rPr lang="es-ES" altLang="es-ES_tradnl"/>
              <a:t>Segundo nivel</a:t>
            </a:r>
          </a:p>
          <a:p>
            <a:pPr lvl="2"/>
            <a:r>
              <a:rPr lang="es-ES" altLang="es-ES_tradnl"/>
              <a:t>Tercer nivel</a:t>
            </a:r>
          </a:p>
          <a:p>
            <a:pPr lvl="3"/>
            <a:r>
              <a:rPr lang="es-ES" altLang="es-ES_tradnl"/>
              <a:t>Cuarto nivel</a:t>
            </a:r>
          </a:p>
          <a:p>
            <a:pPr lvl="4"/>
            <a:r>
              <a:rPr lang="es-ES" altLang="es-ES_tradnl"/>
              <a:t>Quinto nivel</a:t>
            </a:r>
          </a:p>
        </p:txBody>
      </p:sp>
      <p:sp>
        <p:nvSpPr>
          <p:cNvPr id="1028" name="Rectangle 4">
            <a:extLst>
              <a:ext uri="{FF2B5EF4-FFF2-40B4-BE49-F238E27FC236}">
                <a16:creationId xmlns:a16="http://schemas.microsoft.com/office/drawing/2014/main" id="{2CD58041-A3A1-42CA-A031-0144A5DCCFD5}"/>
              </a:ext>
            </a:extLst>
          </p:cNvPr>
          <p:cNvSpPr>
            <a:spLocks noGrp="1" noChangeArrowheads="1"/>
          </p:cNvSpPr>
          <p:nvPr>
            <p:ph type="dt" sz="half" idx="2"/>
          </p:nvPr>
        </p:nvSpPr>
        <p:spPr bwMode="auto">
          <a:xfrm>
            <a:off x="404813" y="9836150"/>
            <a:ext cx="1890712" cy="750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u="none">
                <a:latin typeface="Arial" charset="0"/>
                <a:ea typeface="+mn-ea"/>
                <a:cs typeface="+mn-cs"/>
              </a:defRPr>
            </a:lvl1pPr>
          </a:lstStyle>
          <a:p>
            <a:pPr>
              <a:defRPr/>
            </a:pPr>
            <a:endParaRPr lang="es-ES"/>
          </a:p>
        </p:txBody>
      </p:sp>
      <p:sp>
        <p:nvSpPr>
          <p:cNvPr id="1029" name="Rectangle 5">
            <a:extLst>
              <a:ext uri="{FF2B5EF4-FFF2-40B4-BE49-F238E27FC236}">
                <a16:creationId xmlns:a16="http://schemas.microsoft.com/office/drawing/2014/main" id="{6C28D860-F33B-4729-8B70-610D217F8BD5}"/>
              </a:ext>
            </a:extLst>
          </p:cNvPr>
          <p:cNvSpPr>
            <a:spLocks noGrp="1" noChangeArrowheads="1"/>
          </p:cNvSpPr>
          <p:nvPr>
            <p:ph type="ftr" sz="quarter" idx="3"/>
          </p:nvPr>
        </p:nvSpPr>
        <p:spPr bwMode="auto">
          <a:xfrm>
            <a:off x="2768600" y="9836150"/>
            <a:ext cx="2563813" cy="750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u="none">
                <a:latin typeface="Arial" charset="0"/>
                <a:ea typeface="+mn-ea"/>
                <a:cs typeface="+mn-cs"/>
              </a:defRPr>
            </a:lvl1pPr>
          </a:lstStyle>
          <a:p>
            <a:pPr>
              <a:defRPr/>
            </a:pPr>
            <a:endParaRPr lang="es-ES"/>
          </a:p>
        </p:txBody>
      </p:sp>
      <p:sp>
        <p:nvSpPr>
          <p:cNvPr id="1030" name="Rectangle 6">
            <a:extLst>
              <a:ext uri="{FF2B5EF4-FFF2-40B4-BE49-F238E27FC236}">
                <a16:creationId xmlns:a16="http://schemas.microsoft.com/office/drawing/2014/main" id="{7C70EC71-3D5A-4C50-9D42-29FC20F7A67C}"/>
              </a:ext>
            </a:extLst>
          </p:cNvPr>
          <p:cNvSpPr>
            <a:spLocks noGrp="1" noChangeArrowheads="1"/>
          </p:cNvSpPr>
          <p:nvPr>
            <p:ph type="sldNum" sz="quarter" idx="4"/>
          </p:nvPr>
        </p:nvSpPr>
        <p:spPr bwMode="auto">
          <a:xfrm>
            <a:off x="5805488" y="9836150"/>
            <a:ext cx="1890712" cy="750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u="none"/>
            </a:lvl1pPr>
          </a:lstStyle>
          <a:p>
            <a:fld id="{A99D2E51-D6EA-497B-8F43-B2425B0E8CE7}" type="slidenum">
              <a:rPr lang="es-ES" altLang="es-ES_tradnl"/>
              <a:pPr/>
              <a:t>‹Nº›</a:t>
            </a:fld>
            <a:endParaRPr lang="es-ES" altLang="es-ES_tradnl"/>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play.google.com/store/apps/details?id=com.nhcps.medicode&amp;hl=en_US" TargetMode="External" /><Relationship Id="rId13" Type="http://schemas.openxmlformats.org/officeDocument/2006/relationships/diagramColors" Target="../diagrams/colors1.xml" /><Relationship Id="rId3" Type="http://schemas.openxmlformats.org/officeDocument/2006/relationships/image" Target="../media/image3.emf" /><Relationship Id="rId7" Type="http://schemas.openxmlformats.org/officeDocument/2006/relationships/hyperlink" Target="https://play.google.com/store/apps/details?id=rcp.timer.enfermero&amp;hl=en_US" TargetMode="External" /><Relationship Id="rId12" Type="http://schemas.openxmlformats.org/officeDocument/2006/relationships/diagramQuickStyle" Target="../diagrams/quickStyle1.xml" /><Relationship Id="rId2" Type="http://schemas.openxmlformats.org/officeDocument/2006/relationships/image" Target="../media/image2.jpeg" /><Relationship Id="rId1" Type="http://schemas.openxmlformats.org/officeDocument/2006/relationships/slideLayout" Target="../slideLayouts/slideLayout1.xml" /><Relationship Id="rId6" Type="http://schemas.openxmlformats.org/officeDocument/2006/relationships/hyperlink" Target="https://play.google.com/store/apps/details?id=com.edukunapps.rcp&amp;hl=en_US" TargetMode="External" /><Relationship Id="rId11" Type="http://schemas.openxmlformats.org/officeDocument/2006/relationships/diagramLayout" Target="../diagrams/layout1.xml" /><Relationship Id="rId5" Type="http://schemas.openxmlformats.org/officeDocument/2006/relationships/hyperlink" Target="http://revistachilenadeanestesia.cl/PII/revchilanestv41n01.08.pdf" TargetMode="External" /><Relationship Id="rId15" Type="http://schemas.openxmlformats.org/officeDocument/2006/relationships/image" Target="../media/image8.png" /><Relationship Id="rId10" Type="http://schemas.openxmlformats.org/officeDocument/2006/relationships/diagramData" Target="../diagrams/data1.xml" /><Relationship Id="rId4" Type="http://schemas.openxmlformats.org/officeDocument/2006/relationships/image" Target="../media/image4.png" /><Relationship Id="rId9" Type="http://schemas.openxmlformats.org/officeDocument/2006/relationships/hyperlink" Target="https://play.google.com/store/apps/details?id=com.Laerdal.QCPRinstructor&amp;hl=en_US" TargetMode="External" /><Relationship Id="rId14" Type="http://schemas.microsoft.com/office/2007/relationships/diagramDrawing" Target="../diagrams/drawing1.xml"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 name="Imagen 9"/>
          <p:cNvPicPr>
            <a:picLocks noChangeAspect="1"/>
          </p:cNvPicPr>
          <p:nvPr/>
        </p:nvPicPr>
        <p:blipFill>
          <a:blip r:embed="rId3"/>
          <a:stretch>
            <a:fillRect/>
          </a:stretch>
        </p:blipFill>
        <p:spPr>
          <a:xfrm>
            <a:off x="6507175" y="1089809"/>
            <a:ext cx="770296" cy="537782"/>
          </a:xfrm>
          <a:prstGeom prst="rect">
            <a:avLst/>
          </a:prstGeom>
        </p:spPr>
      </p:pic>
      <p:pic>
        <p:nvPicPr>
          <p:cNvPr id="48" name="Google Shape;82;p12" descr="Resultado de imagen para universidad militar nueva granada escudo"/>
          <p:cNvPicPr preferRelativeResize="0"/>
          <p:nvPr/>
        </p:nvPicPr>
        <p:blipFill rotWithShape="1">
          <a:blip r:embed="rId4">
            <a:alphaModFix/>
          </a:blip>
          <a:srcRect/>
          <a:stretch/>
        </p:blipFill>
        <p:spPr>
          <a:xfrm>
            <a:off x="693429" y="1735787"/>
            <a:ext cx="6881756" cy="8126700"/>
          </a:xfrm>
          <a:prstGeom prst="rect">
            <a:avLst/>
          </a:prstGeom>
          <a:noFill/>
          <a:ln>
            <a:noFill/>
          </a:ln>
        </p:spPr>
      </p:pic>
      <p:sp>
        <p:nvSpPr>
          <p:cNvPr id="13314" name="Text Box 6">
            <a:extLst>
              <a:ext uri="{FF2B5EF4-FFF2-40B4-BE49-F238E27FC236}">
                <a16:creationId xmlns:a16="http://schemas.microsoft.com/office/drawing/2014/main" id="{CEFF815B-5B10-4107-A2AC-3E163CC05E8A}"/>
              </a:ext>
            </a:extLst>
          </p:cNvPr>
          <p:cNvSpPr txBox="1">
            <a:spLocks noChangeArrowheads="1"/>
          </p:cNvSpPr>
          <p:nvPr/>
        </p:nvSpPr>
        <p:spPr bwMode="auto">
          <a:xfrm>
            <a:off x="-67891" y="1048592"/>
            <a:ext cx="73453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ts val="0"/>
              </a:spcBef>
              <a:buFontTx/>
              <a:buNone/>
            </a:pPr>
            <a:r>
              <a:rPr lang="es-ES" altLang="es-ES_tradnl" sz="1800" b="1" u="none" dirty="0">
                <a:solidFill>
                  <a:srgbClr val="132243"/>
                </a:solidFill>
                <a:latin typeface="Calibri" panose="020F0502020204030204" pitchFamily="34" charset="0"/>
              </a:rPr>
              <a:t>Aplicación Android para Reanimación cardiopulmonar:</a:t>
            </a:r>
          </a:p>
          <a:p>
            <a:pPr algn="ctr" eaLnBrk="1" hangingPunct="1">
              <a:spcBef>
                <a:spcPts val="0"/>
              </a:spcBef>
              <a:buFontTx/>
              <a:buNone/>
            </a:pPr>
            <a:r>
              <a:rPr lang="es-ES" altLang="es-ES_tradnl" sz="1800" b="1" u="none" dirty="0">
                <a:solidFill>
                  <a:srgbClr val="132243"/>
                </a:solidFill>
                <a:latin typeface="Calibri" panose="020F0502020204030204" pitchFamily="34" charset="0"/>
              </a:rPr>
              <a:t>Survive CPR</a:t>
            </a:r>
          </a:p>
        </p:txBody>
      </p:sp>
      <p:sp>
        <p:nvSpPr>
          <p:cNvPr id="13320" name="Text Box 12">
            <a:extLst>
              <a:ext uri="{FF2B5EF4-FFF2-40B4-BE49-F238E27FC236}">
                <a16:creationId xmlns:a16="http://schemas.microsoft.com/office/drawing/2014/main" id="{AD034FDB-3805-4E88-B5C1-EB2ABDC5B4E5}"/>
              </a:ext>
            </a:extLst>
          </p:cNvPr>
          <p:cNvSpPr txBox="1">
            <a:spLocks noChangeArrowheads="1"/>
          </p:cNvSpPr>
          <p:nvPr/>
        </p:nvSpPr>
        <p:spPr bwMode="auto">
          <a:xfrm>
            <a:off x="4716379" y="2490225"/>
            <a:ext cx="2646947" cy="230832"/>
          </a:xfrm>
          <a:prstGeom prst="rect">
            <a:avLst/>
          </a:prstGeom>
          <a:solidFill>
            <a:srgbClr val="0070C0"/>
          </a:solidFill>
          <a:ln w="9525">
            <a:solidFill>
              <a:srgbClr val="0070C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_tradnl" sz="900" b="1" u="none" dirty="0">
                <a:solidFill>
                  <a:schemeClr val="bg1"/>
                </a:solidFill>
                <a:latin typeface="+mj-lt"/>
                <a:cs typeface="Calibri" panose="020F0502020204030204" pitchFamily="34" charset="0"/>
              </a:rPr>
              <a:t>OBJETIVOS</a:t>
            </a:r>
          </a:p>
        </p:txBody>
      </p:sp>
      <p:sp>
        <p:nvSpPr>
          <p:cNvPr id="13328" name="Text Box 21">
            <a:extLst>
              <a:ext uri="{FF2B5EF4-FFF2-40B4-BE49-F238E27FC236}">
                <a16:creationId xmlns:a16="http://schemas.microsoft.com/office/drawing/2014/main" id="{33D8C432-FB1C-4D99-8695-1E2F5F1ABD6A}"/>
              </a:ext>
            </a:extLst>
          </p:cNvPr>
          <p:cNvSpPr txBox="1">
            <a:spLocks noChangeArrowheads="1"/>
          </p:cNvSpPr>
          <p:nvPr/>
        </p:nvSpPr>
        <p:spPr bwMode="auto">
          <a:xfrm>
            <a:off x="4253021" y="8759995"/>
            <a:ext cx="3419812"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lvl="0">
              <a:buNone/>
            </a:pPr>
            <a:r>
              <a:rPr lang="es-CO" sz="600" u="none" dirty="0"/>
              <a:t>Perpiñá Galvañ J. Reanimación cardiopulmonar básica. Manual Práctico Enfermería Comunitaria. 2014;557–69. </a:t>
            </a:r>
            <a:endParaRPr lang="en-US" sz="600" u="none" dirty="0"/>
          </a:p>
          <a:p>
            <a:pPr lvl="0">
              <a:buNone/>
            </a:pPr>
            <a:r>
              <a:rPr lang="es-CO" sz="600" u="none" dirty="0"/>
              <a:t>Arriaza, N y Aguirre, M Monitorización de la calidad de la reanimación cardiopulmonar. Revista chilena de anestesiología [Internet]. 2012 [cited 5 October 2020];41:42-45. Available from: </a:t>
            </a:r>
            <a:r>
              <a:rPr lang="es-CO" sz="600" u="none" dirty="0">
                <a:hlinkClick r:id="rId5"/>
              </a:rPr>
              <a:t>http://revistachilenadeanestesia.cl/PII/revchilanestv41n01.08.pdf</a:t>
            </a:r>
            <a:endParaRPr lang="en-US" sz="600" u="none" dirty="0"/>
          </a:p>
          <a:p>
            <a:pPr lvl="0">
              <a:buNone/>
            </a:pPr>
            <a:r>
              <a:rPr lang="en-US" sz="600" u="none" dirty="0"/>
              <a:t>RCP para padres - Apps on Google Play [Internet]. [cited 2020 Oct 4]. Available from: </a:t>
            </a:r>
            <a:r>
              <a:rPr lang="en-US" sz="600" u="none" dirty="0">
                <a:hlinkClick r:id="rId6"/>
              </a:rPr>
              <a:t>https://play.google.com/store/apps/details?id=com.edukunapps.rcp&amp;hl=en_US</a:t>
            </a:r>
            <a:endParaRPr lang="en-US" sz="600" u="none" dirty="0"/>
          </a:p>
          <a:p>
            <a:pPr lvl="0">
              <a:buNone/>
            </a:pPr>
            <a:r>
              <a:rPr lang="en-US" sz="600" u="none" dirty="0"/>
              <a:t>CPR Timer - Apps on Google Play [Internet]. [cited 2020 Oct 4]. Available from: </a:t>
            </a:r>
            <a:r>
              <a:rPr lang="en-US" sz="600" u="none" dirty="0">
                <a:hlinkClick r:id="rId7"/>
              </a:rPr>
              <a:t>https://play.google.com/store/apps/details?id=rcp.timer.enfermero&amp;hl=en_US</a:t>
            </a:r>
            <a:endParaRPr lang="en-US" sz="600" u="none" dirty="0"/>
          </a:p>
          <a:p>
            <a:pPr lvl="0">
              <a:buNone/>
            </a:pPr>
            <a:r>
              <a:rPr lang="en-US" sz="600" u="none" dirty="0" err="1"/>
              <a:t>MediCode</a:t>
            </a:r>
            <a:r>
              <a:rPr lang="en-US" sz="600" u="none" dirty="0"/>
              <a:t>: AHA ACLS, BLS &amp; PALS - Apps on Google Play [Internet]. [cited 2020 Oct 4]. Available from: </a:t>
            </a:r>
            <a:r>
              <a:rPr lang="en-US" sz="600" u="none" dirty="0">
                <a:hlinkClick r:id="rId8"/>
              </a:rPr>
              <a:t>https://play.google.com/store/apps/details?id=com.nhcps.medicode&amp;hl=en_US</a:t>
            </a:r>
            <a:endParaRPr lang="en-US" sz="600" u="none" dirty="0"/>
          </a:p>
          <a:p>
            <a:pPr lvl="0">
              <a:buNone/>
            </a:pPr>
            <a:r>
              <a:rPr lang="en-US" sz="600" u="none" dirty="0"/>
              <a:t>QCPR Training - Apps on Google Play [Internet]. [cited 2020 Oct 4]. Available from: </a:t>
            </a:r>
            <a:r>
              <a:rPr lang="en-US" sz="600" u="none" dirty="0">
                <a:hlinkClick r:id="rId9"/>
              </a:rPr>
              <a:t>https://play.google.com/store/apps/details?id=com.Laerdal.QCPRinstructor&amp;hl=en_US</a:t>
            </a:r>
            <a:endParaRPr lang="en-US" sz="600" u="none" dirty="0"/>
          </a:p>
          <a:p>
            <a:pPr algn="just" eaLnBrk="1" hangingPunct="1">
              <a:spcBef>
                <a:spcPct val="0"/>
              </a:spcBef>
              <a:buFontTx/>
              <a:buNone/>
            </a:pPr>
            <a:endParaRPr lang="es-ES" altLang="es-ES_tradnl" sz="800" u="none" dirty="0">
              <a:latin typeface="Calibri" panose="020F0502020204030204" pitchFamily="34" charset="0"/>
            </a:endParaRPr>
          </a:p>
        </p:txBody>
      </p:sp>
      <p:sp>
        <p:nvSpPr>
          <p:cNvPr id="4" name="Rectángulo 3"/>
          <p:cNvSpPr/>
          <p:nvPr/>
        </p:nvSpPr>
        <p:spPr>
          <a:xfrm>
            <a:off x="400051" y="1668807"/>
            <a:ext cx="7446962" cy="658642"/>
          </a:xfrm>
          <a:prstGeom prst="rect">
            <a:avLst/>
          </a:prstGeom>
        </p:spPr>
        <p:txBody>
          <a:bodyPr wrap="square">
            <a:spAutoFit/>
          </a:bodyPr>
          <a:lstStyle/>
          <a:p>
            <a:pPr algn="ctr" eaLnBrk="1" hangingPunct="1">
              <a:lnSpc>
                <a:spcPct val="90000"/>
              </a:lnSpc>
              <a:spcBef>
                <a:spcPct val="50000"/>
              </a:spcBef>
              <a:buFontTx/>
              <a:buNone/>
            </a:pPr>
            <a:r>
              <a:rPr lang="es-ES" altLang="es-ES_tradnl" sz="800" b="1" i="1" dirty="0">
                <a:solidFill>
                  <a:srgbClr val="132243"/>
                </a:solidFill>
                <a:latin typeface="Calibri" panose="020F0502020204030204" pitchFamily="34" charset="0"/>
              </a:rPr>
              <a:t>Parra Yanquen William Alejandro u0402277@unimilitar.edu.co1, Polo Narváez Angélica Rocío u0401713@unimilitar.edu.co1, Rodríguez Forero Fabián Camilo u0401899@unimilitar.edu.co1, Urquijo Mendoza Carlos u0401952@unimilitar.edu.co1, Plaza Torres Mauricio Mauricio.plaza@unimilitar.edu.co2</a:t>
            </a:r>
          </a:p>
          <a:p>
            <a:pPr algn="ctr" eaLnBrk="1" hangingPunct="1">
              <a:lnSpc>
                <a:spcPct val="90000"/>
              </a:lnSpc>
              <a:spcBef>
                <a:spcPct val="50000"/>
              </a:spcBef>
              <a:buFontTx/>
              <a:buNone/>
            </a:pPr>
            <a:r>
              <a:rPr lang="es-ES" altLang="es-ES_tradnl" sz="800" b="1" u="none" dirty="0">
                <a:solidFill>
                  <a:srgbClr val="132243"/>
                </a:solidFill>
                <a:latin typeface="Calibri" panose="020F0502020204030204" pitchFamily="34" charset="0"/>
              </a:rPr>
              <a:t>1.Estudiantes facultad de medicina  2.Docente facultad de medicina, ingeniero eléctrico de la Universidad de los Andes. Doctorado con aplicación en el Área de biomédica</a:t>
            </a:r>
          </a:p>
          <a:p>
            <a:pPr algn="ctr" eaLnBrk="1" hangingPunct="1">
              <a:lnSpc>
                <a:spcPct val="90000"/>
              </a:lnSpc>
              <a:spcBef>
                <a:spcPct val="50000"/>
              </a:spcBef>
              <a:buFontTx/>
              <a:buNone/>
            </a:pPr>
            <a:r>
              <a:rPr lang="es-ES" altLang="es-ES_tradnl" sz="800" b="1" i="1" u="none" dirty="0">
                <a:solidFill>
                  <a:srgbClr val="132243"/>
                </a:solidFill>
                <a:latin typeface="Calibri" panose="020F0502020204030204" pitchFamily="34" charset="0"/>
              </a:rPr>
              <a:t>Palabras claves: Reanimación cardiopulmonar, profundidad, ritmo, tiempo y aplicación</a:t>
            </a:r>
          </a:p>
        </p:txBody>
      </p:sp>
      <p:sp>
        <p:nvSpPr>
          <p:cNvPr id="33" name="Google Shape;84;p12"/>
          <p:cNvSpPr txBox="1">
            <a:spLocks/>
          </p:cNvSpPr>
          <p:nvPr/>
        </p:nvSpPr>
        <p:spPr bwMode="auto">
          <a:xfrm>
            <a:off x="352336" y="2451969"/>
            <a:ext cx="3657601" cy="241123"/>
          </a:xfrm>
          <a:prstGeom prst="rect">
            <a:avLst/>
          </a:prstGeom>
          <a:solidFill>
            <a:srgbClr val="0070C0"/>
          </a:solidFill>
          <a:ln w="9525">
            <a:noFill/>
            <a:miter lim="800000"/>
            <a:headEnd/>
            <a:tailEnd/>
          </a:ln>
        </p:spPr>
        <p:txBody>
          <a:bodyPr spcFirstLastPara="1" vert="horz" wrap="square" lIns="91425" tIns="91425" rIns="91425" bIns="91425"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ＭＳ Ｐゴシック" charset="0"/>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spcBef>
                <a:spcPts val="0"/>
              </a:spcBef>
              <a:spcAft>
                <a:spcPts val="0"/>
              </a:spcAft>
              <a:buSzPts val="4800"/>
            </a:pPr>
            <a:endParaRPr lang="es-CO" sz="900" u="none" kern="0" dirty="0">
              <a:solidFill>
                <a:schemeClr val="lt1"/>
              </a:solidFill>
              <a:latin typeface="+mj-lt"/>
            </a:endParaRPr>
          </a:p>
          <a:p>
            <a:pPr>
              <a:spcBef>
                <a:spcPts val="0"/>
              </a:spcBef>
              <a:spcAft>
                <a:spcPts val="0"/>
              </a:spcAft>
              <a:buSzPts val="4800"/>
            </a:pPr>
            <a:endParaRPr lang="es-CO" sz="900" u="none" kern="0" dirty="0">
              <a:solidFill>
                <a:schemeClr val="lt1"/>
              </a:solidFill>
              <a:latin typeface="+mj-lt"/>
            </a:endParaRPr>
          </a:p>
          <a:p>
            <a:pPr>
              <a:spcBef>
                <a:spcPts val="0"/>
              </a:spcBef>
              <a:spcAft>
                <a:spcPts val="0"/>
              </a:spcAft>
              <a:buSzPts val="4800"/>
            </a:pPr>
            <a:endParaRPr lang="es-CO" sz="900" u="none" kern="0" dirty="0">
              <a:solidFill>
                <a:schemeClr val="lt1"/>
              </a:solidFill>
              <a:latin typeface="+mj-lt"/>
            </a:endParaRPr>
          </a:p>
          <a:p>
            <a:pPr>
              <a:spcBef>
                <a:spcPts val="0"/>
              </a:spcBef>
              <a:spcAft>
                <a:spcPts val="0"/>
              </a:spcAft>
              <a:buSzPts val="4800"/>
            </a:pPr>
            <a:endParaRPr lang="es-CO" sz="900" u="none" kern="0" dirty="0">
              <a:solidFill>
                <a:schemeClr val="lt1"/>
              </a:solidFill>
              <a:latin typeface="+mj-lt"/>
            </a:endParaRPr>
          </a:p>
          <a:p>
            <a:pPr>
              <a:spcBef>
                <a:spcPts val="0"/>
              </a:spcBef>
              <a:spcAft>
                <a:spcPts val="0"/>
              </a:spcAft>
              <a:buSzPts val="4800"/>
            </a:pPr>
            <a:endParaRPr lang="es-CO" sz="900" u="none" kern="0" dirty="0">
              <a:solidFill>
                <a:schemeClr val="lt1"/>
              </a:solidFill>
              <a:latin typeface="+mj-lt"/>
            </a:endParaRPr>
          </a:p>
          <a:p>
            <a:pPr>
              <a:spcBef>
                <a:spcPts val="0"/>
              </a:spcBef>
              <a:spcAft>
                <a:spcPts val="0"/>
              </a:spcAft>
              <a:buSzPts val="4800"/>
            </a:pPr>
            <a:endParaRPr lang="es-CO" sz="900" u="none" kern="0" dirty="0">
              <a:solidFill>
                <a:schemeClr val="lt1"/>
              </a:solidFill>
              <a:latin typeface="+mj-lt"/>
            </a:endParaRPr>
          </a:p>
          <a:p>
            <a:pPr>
              <a:spcBef>
                <a:spcPts val="0"/>
              </a:spcBef>
              <a:spcAft>
                <a:spcPts val="0"/>
              </a:spcAft>
              <a:buSzPts val="4800"/>
            </a:pPr>
            <a:r>
              <a:rPr lang="es-CO" sz="900" b="1" u="none" kern="0" dirty="0">
                <a:solidFill>
                  <a:schemeClr val="lt1"/>
                </a:solidFill>
                <a:latin typeface="+mj-lt"/>
              </a:rPr>
              <a:t>INTRODUCCIÓN</a:t>
            </a:r>
            <a:endParaRPr lang="es-CO" sz="900" b="1" u="none" kern="0" dirty="0">
              <a:latin typeface="+mj-lt"/>
            </a:endParaRPr>
          </a:p>
        </p:txBody>
      </p:sp>
      <p:sp>
        <p:nvSpPr>
          <p:cNvPr id="36" name="Google Shape;127;p12"/>
          <p:cNvSpPr txBox="1"/>
          <p:nvPr/>
        </p:nvSpPr>
        <p:spPr>
          <a:xfrm>
            <a:off x="347575" y="2702167"/>
            <a:ext cx="3662362" cy="1282086"/>
          </a:xfrm>
          <a:prstGeom prst="rect">
            <a:avLst/>
          </a:prstGeom>
          <a:solidFill>
            <a:srgbClr val="FFFF99"/>
          </a:solidFill>
          <a:ln>
            <a:noFill/>
          </a:ln>
          <a:effectLst>
            <a:outerShdw blurRad="50800" dist="38100" dir="2700000" algn="tl" rotWithShape="0">
              <a:prstClr val="black">
                <a:alpha val="40000"/>
              </a:prstClr>
            </a:outerShdw>
          </a:effectLst>
        </p:spPr>
        <p:txBody>
          <a:bodyPr spcFirstLastPara="1" wrap="square" lIns="190500" tIns="190500" rIns="190500" bIns="190500" anchor="ctr" anchorCtr="0">
            <a:noAutofit/>
          </a:bodyPr>
          <a:lstStyle/>
          <a:p>
            <a:pPr lvl="0" algn="just">
              <a:lnSpc>
                <a:spcPct val="90000"/>
              </a:lnSpc>
              <a:buClr>
                <a:schemeClr val="dk1"/>
              </a:buClr>
              <a:buSzPts val="5000"/>
            </a:pPr>
            <a:r>
              <a:rPr lang="es-MX" sz="900" u="none" dirty="0">
                <a:solidFill>
                  <a:schemeClr val="dk1"/>
                </a:solidFill>
                <a:latin typeface="+mj-lt"/>
              </a:rPr>
              <a:t>En la reanimación cardiopulmonar, las técnicas básicas están conformadas por compresiones torácicas que tienen como objetivo mejorar la circulación sanguínea del paciente y por las ventilaciones que mejorar la ventilación del paciente (Perpiñá, 2014).Para conseguir este objetivo es imprescindible contar con mecanismos de monitorización eficientes y en tiempo real, que permitan evaluar la efectividad de las maniobras y la necesidad de modificar alguna de las intervenciones (Arriaza y Aguirre, 2012).</a:t>
            </a:r>
            <a:endParaRPr sz="900" b="0" i="0" u="none" strike="noStrike" cap="none" dirty="0">
              <a:solidFill>
                <a:schemeClr val="dk1"/>
              </a:solidFill>
              <a:latin typeface="+mj-lt"/>
              <a:ea typeface="Arial"/>
              <a:cs typeface="Arial"/>
              <a:sym typeface="Arial"/>
            </a:endParaRPr>
          </a:p>
        </p:txBody>
      </p:sp>
      <p:sp>
        <p:nvSpPr>
          <p:cNvPr id="37" name="Google Shape;131;p12"/>
          <p:cNvSpPr txBox="1">
            <a:spLocks/>
          </p:cNvSpPr>
          <p:nvPr/>
        </p:nvSpPr>
        <p:spPr bwMode="auto">
          <a:xfrm>
            <a:off x="336462" y="4133201"/>
            <a:ext cx="3673475" cy="254081"/>
          </a:xfrm>
          <a:prstGeom prst="rect">
            <a:avLst/>
          </a:prstGeom>
          <a:solidFill>
            <a:srgbClr val="0070C0"/>
          </a:solidFill>
          <a:ln>
            <a:noFill/>
          </a:ln>
        </p:spPr>
        <p:txBody>
          <a:bodyPr spcFirstLastPara="1" vert="horz" wrap="square" lIns="91425" tIns="91425" rIns="91425" bIns="91425"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ＭＳ Ｐゴシック" charset="0"/>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spcBef>
                <a:spcPts val="0"/>
              </a:spcBef>
              <a:spcAft>
                <a:spcPts val="0"/>
              </a:spcAft>
              <a:buSzPts val="4800"/>
            </a:pPr>
            <a:r>
              <a:rPr lang="es-CO" sz="900" b="1" u="none" kern="0" dirty="0" err="1">
                <a:solidFill>
                  <a:schemeClr val="lt1"/>
                </a:solidFill>
                <a:latin typeface="+mj-lt"/>
              </a:rPr>
              <a:t>PlANTEAMIENTO</a:t>
            </a:r>
            <a:r>
              <a:rPr lang="es-CO" sz="900" b="1" u="none" kern="0" dirty="0">
                <a:solidFill>
                  <a:schemeClr val="lt1"/>
                </a:solidFill>
                <a:latin typeface="+mj-lt"/>
              </a:rPr>
              <a:t> DEL PROBLEMA </a:t>
            </a:r>
            <a:endParaRPr lang="es-CO" sz="900" b="1" u="none" kern="0" dirty="0">
              <a:latin typeface="+mj-lt"/>
            </a:endParaRPr>
          </a:p>
        </p:txBody>
      </p:sp>
      <p:grpSp>
        <p:nvGrpSpPr>
          <p:cNvPr id="38" name="Google Shape;132;p12"/>
          <p:cNvGrpSpPr/>
          <p:nvPr/>
        </p:nvGrpSpPr>
        <p:grpSpPr>
          <a:xfrm>
            <a:off x="340303" y="4384481"/>
            <a:ext cx="3669633" cy="1195306"/>
            <a:chOff x="-384343" y="-440318"/>
            <a:chExt cx="17028952" cy="7994602"/>
          </a:xfrm>
          <a:solidFill>
            <a:srgbClr val="FFCC99"/>
          </a:solidFill>
        </p:grpSpPr>
        <p:sp>
          <p:nvSpPr>
            <p:cNvPr id="39" name="Google Shape;133;p12"/>
            <p:cNvSpPr/>
            <p:nvPr/>
          </p:nvSpPr>
          <p:spPr>
            <a:xfrm>
              <a:off x="0" y="864"/>
              <a:ext cx="16093800" cy="7553400"/>
            </a:xfrm>
            <a:prstGeom prst="rect">
              <a:avLst/>
            </a:prstGeom>
            <a:grpFill/>
            <a:ln>
              <a:noFill/>
            </a:ln>
            <a:effectLst>
              <a:outerShdw blurRad="44450" dist="27940" dir="5400000" algn="ctr" rotWithShape="0">
                <a:srgbClr val="000000">
                  <a:alpha val="3176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900" u="none">
                <a:latin typeface="+mj-lt"/>
              </a:endParaRPr>
            </a:p>
          </p:txBody>
        </p:sp>
        <p:sp>
          <p:nvSpPr>
            <p:cNvPr id="40" name="Google Shape;134;p12"/>
            <p:cNvSpPr txBox="1"/>
            <p:nvPr/>
          </p:nvSpPr>
          <p:spPr>
            <a:xfrm>
              <a:off x="-384343" y="-440318"/>
              <a:ext cx="17028952" cy="7994602"/>
            </a:xfrm>
            <a:prstGeom prst="rect">
              <a:avLst/>
            </a:prstGeom>
            <a:grpFill/>
            <a:ln>
              <a:noFill/>
            </a:ln>
            <a:effectLst>
              <a:outerShdw blurRad="50800" dist="38100" dir="2700000" algn="tl" rotWithShape="0">
                <a:prstClr val="black">
                  <a:alpha val="40000"/>
                </a:prstClr>
              </a:outerShdw>
            </a:effectLst>
          </p:spPr>
          <p:txBody>
            <a:bodyPr spcFirstLastPara="1" wrap="square" lIns="190500" tIns="190500" rIns="190500" bIns="190500" anchor="ctr" anchorCtr="0">
              <a:noAutofit/>
            </a:bodyPr>
            <a:lstStyle/>
            <a:p>
              <a:pPr lvl="0" algn="just">
                <a:lnSpc>
                  <a:spcPct val="90000"/>
                </a:lnSpc>
                <a:buClr>
                  <a:schemeClr val="dk1"/>
                </a:buClr>
                <a:buSzPts val="5000"/>
              </a:pPr>
              <a:r>
                <a:rPr lang="es-MX" sz="800" u="none" dirty="0">
                  <a:solidFill>
                    <a:schemeClr val="dk1"/>
                  </a:solidFill>
                  <a:latin typeface="+mj-lt"/>
                </a:rPr>
                <a:t>Hay diversos dispositivos como los acelerómetros y metrónomos que guían el número de las compresiones torácicas y ventilaciones. Hasta la fecha no hay estudios que demuestren una mejora significativa en cuanto a sobrevida en relación con el uso de dispositivos mecánicos durante los eventos reales de paro cardiaco. Sin embargo, los dispositivos que permiten una retroalimentación de la RCP en tiempo real podrían mejorar la calidad de la RCP, además de facilitar el entrenamiento y la adquisición de habilidades por parte de los reanimadores (Arriaza y Aguirre, 2012) .</a:t>
              </a:r>
              <a:endParaRPr sz="800" b="0" i="0" u="none" strike="noStrike" cap="none" dirty="0">
                <a:solidFill>
                  <a:schemeClr val="dk1"/>
                </a:solidFill>
                <a:latin typeface="+mj-lt"/>
                <a:ea typeface="Arial"/>
                <a:cs typeface="Arial"/>
                <a:sym typeface="Arial"/>
              </a:endParaRPr>
            </a:p>
          </p:txBody>
        </p:sp>
      </p:grpSp>
      <p:graphicFrame>
        <p:nvGraphicFramePr>
          <p:cNvPr id="6" name="Diagrama 5"/>
          <p:cNvGraphicFramePr/>
          <p:nvPr>
            <p:extLst>
              <p:ext uri="{D42A27DB-BD31-4B8C-83A1-F6EECF244321}">
                <p14:modId xmlns:p14="http://schemas.microsoft.com/office/powerpoint/2010/main" val="2579426497"/>
              </p:ext>
            </p:extLst>
          </p:nvPr>
        </p:nvGraphicFramePr>
        <p:xfrm>
          <a:off x="4418055" y="3320345"/>
          <a:ext cx="3157130" cy="193165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44" name="Flecha izquierda y derecha 43"/>
          <p:cNvSpPr/>
          <p:nvPr/>
        </p:nvSpPr>
        <p:spPr>
          <a:xfrm>
            <a:off x="4407980" y="2580857"/>
            <a:ext cx="3264853" cy="609502"/>
          </a:xfrm>
          <a:prstGeom prst="leftRightArrow">
            <a:avLst/>
          </a:prstGeom>
          <a:solidFill>
            <a:srgbClr val="00B050"/>
          </a:solidFill>
        </p:spPr>
        <p:style>
          <a:lnRef idx="3">
            <a:schemeClr val="lt1">
              <a:hueOff val="0"/>
              <a:satOff val="0"/>
              <a:lumOff val="0"/>
              <a:alphaOff val="0"/>
            </a:schemeClr>
          </a:lnRef>
          <a:fillRef idx="1">
            <a:scrgbClr r="0" g="0" b="0"/>
          </a:fillRef>
          <a:effectRef idx="1">
            <a:schemeClr val="accent2">
              <a:tint val="60000"/>
              <a:hueOff val="0"/>
              <a:satOff val="0"/>
              <a:lumOff val="0"/>
              <a:alphaOff val="0"/>
            </a:schemeClr>
          </a:effectRef>
          <a:fontRef idx="minor">
            <a:schemeClr val="dk1">
              <a:hueOff val="0"/>
              <a:satOff val="0"/>
              <a:lumOff val="0"/>
              <a:alphaOff val="0"/>
            </a:schemeClr>
          </a:fontRef>
        </p:style>
      </p:sp>
      <p:sp>
        <p:nvSpPr>
          <p:cNvPr id="9" name="Rectángulo 8"/>
          <p:cNvSpPr/>
          <p:nvPr/>
        </p:nvSpPr>
        <p:spPr>
          <a:xfrm>
            <a:off x="4567764" y="2728723"/>
            <a:ext cx="3067174" cy="338554"/>
          </a:xfrm>
          <a:prstGeom prst="rect">
            <a:avLst/>
          </a:prstGeom>
        </p:spPr>
        <p:txBody>
          <a:bodyPr wrap="square">
            <a:spAutoFit/>
          </a:bodyPr>
          <a:lstStyle/>
          <a:p>
            <a:pPr lvl="0" algn="ctr"/>
            <a:r>
              <a:rPr lang="es-MX" sz="800" b="1" u="none" dirty="0"/>
              <a:t>Desarrollar una aplicación que permita guiar al personal de salud en la reanimación cardiopulmonar.</a:t>
            </a:r>
          </a:p>
        </p:txBody>
      </p:sp>
      <p:sp>
        <p:nvSpPr>
          <p:cNvPr id="49" name="Text Box 12">
            <a:extLst>
              <a:ext uri="{FF2B5EF4-FFF2-40B4-BE49-F238E27FC236}">
                <a16:creationId xmlns:a16="http://schemas.microsoft.com/office/drawing/2014/main" id="{AD034FDB-3805-4E88-B5C1-EB2ABDC5B4E5}"/>
              </a:ext>
            </a:extLst>
          </p:cNvPr>
          <p:cNvSpPr txBox="1">
            <a:spLocks noChangeArrowheads="1"/>
          </p:cNvSpPr>
          <p:nvPr/>
        </p:nvSpPr>
        <p:spPr bwMode="auto">
          <a:xfrm>
            <a:off x="4253022" y="8390386"/>
            <a:ext cx="3419812" cy="254414"/>
          </a:xfrm>
          <a:prstGeom prst="rect">
            <a:avLst/>
          </a:prstGeom>
          <a:solidFill>
            <a:srgbClr val="0070C0"/>
          </a:solidFill>
          <a:ln w="9525">
            <a:solidFill>
              <a:srgbClr val="0070C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_tradnl" sz="1000" b="1" u="none" dirty="0">
                <a:solidFill>
                  <a:schemeClr val="bg1"/>
                </a:solidFill>
                <a:latin typeface="Calibri" panose="020F0502020204030204" pitchFamily="34" charset="0"/>
              </a:rPr>
              <a:t>BIBLIOGRAFIA</a:t>
            </a:r>
            <a:endParaRPr lang="es-ES" altLang="es-ES_tradnl" sz="800" b="1" u="none" dirty="0">
              <a:solidFill>
                <a:srgbClr val="132243"/>
              </a:solidFill>
              <a:latin typeface="Calibri" panose="020F0502020204030204" pitchFamily="34" charset="0"/>
            </a:endParaRPr>
          </a:p>
        </p:txBody>
      </p:sp>
      <p:sp>
        <p:nvSpPr>
          <p:cNvPr id="21" name="Google Shape;127;p12"/>
          <p:cNvSpPr txBox="1"/>
          <p:nvPr/>
        </p:nvSpPr>
        <p:spPr>
          <a:xfrm>
            <a:off x="4253021" y="5704056"/>
            <a:ext cx="3419812" cy="2478398"/>
          </a:xfrm>
          <a:prstGeom prst="rect">
            <a:avLst/>
          </a:prstGeom>
          <a:solidFill>
            <a:srgbClr val="CCFF66"/>
          </a:solidFill>
          <a:ln>
            <a:noFill/>
          </a:ln>
          <a:effectLst>
            <a:outerShdw blurRad="50800" dist="38100" dir="2700000" algn="tl" rotWithShape="0">
              <a:prstClr val="black">
                <a:alpha val="40000"/>
              </a:prstClr>
            </a:outerShdw>
          </a:effectLst>
        </p:spPr>
        <p:txBody>
          <a:bodyPr spcFirstLastPara="1" wrap="square" lIns="190500" tIns="190500" rIns="190500" bIns="190500" anchor="ctr" anchorCtr="0">
            <a:noAutofit/>
          </a:bodyPr>
          <a:lstStyle/>
          <a:p>
            <a:pPr lvl="2" algn="just">
              <a:lnSpc>
                <a:spcPct val="90000"/>
              </a:lnSpc>
              <a:buClr>
                <a:schemeClr val="dk1"/>
              </a:buClr>
              <a:buSzPts val="5000"/>
            </a:pPr>
            <a:endParaRPr sz="900" b="0" i="0" u="none" strike="noStrike" cap="none" dirty="0">
              <a:solidFill>
                <a:schemeClr val="dk1"/>
              </a:solidFill>
              <a:latin typeface="+mj-lt"/>
              <a:ea typeface="Arial"/>
              <a:cs typeface="Arial"/>
              <a:sym typeface="Arial"/>
            </a:endParaRPr>
          </a:p>
        </p:txBody>
      </p:sp>
      <p:sp>
        <p:nvSpPr>
          <p:cNvPr id="22" name="Google Shape;127;p12"/>
          <p:cNvSpPr txBox="1"/>
          <p:nvPr/>
        </p:nvSpPr>
        <p:spPr>
          <a:xfrm>
            <a:off x="365826" y="6036713"/>
            <a:ext cx="3644110" cy="2146607"/>
          </a:xfrm>
          <a:prstGeom prst="rect">
            <a:avLst/>
          </a:prstGeom>
          <a:solidFill>
            <a:srgbClr val="FFCCCC"/>
          </a:solidFill>
          <a:ln>
            <a:noFill/>
          </a:ln>
          <a:effectLst>
            <a:outerShdw blurRad="50800" dist="38100" dir="2700000" algn="tl" rotWithShape="0">
              <a:prstClr val="black">
                <a:alpha val="40000"/>
              </a:prstClr>
            </a:outerShdw>
          </a:effectLst>
        </p:spPr>
        <p:txBody>
          <a:bodyPr spcFirstLastPara="1" wrap="square" lIns="190500" tIns="190500" rIns="190500" bIns="190500" anchor="ctr" anchorCtr="0">
            <a:noAutofit/>
          </a:bodyPr>
          <a:lstStyle/>
          <a:p>
            <a:pPr lvl="0" algn="just">
              <a:lnSpc>
                <a:spcPct val="90000"/>
              </a:lnSpc>
              <a:buClr>
                <a:schemeClr val="dk1"/>
              </a:buClr>
              <a:buSzPts val="5000"/>
            </a:pPr>
            <a:r>
              <a:rPr lang="es-CO" sz="900" u="none" dirty="0"/>
              <a:t>Recolección de información: </a:t>
            </a:r>
          </a:p>
          <a:p>
            <a:pPr lvl="0" algn="just">
              <a:lnSpc>
                <a:spcPct val="90000"/>
              </a:lnSpc>
              <a:buClr>
                <a:schemeClr val="dk1"/>
              </a:buClr>
              <a:buSzPts val="5000"/>
            </a:pPr>
            <a:r>
              <a:rPr lang="es-CO" sz="900" u="none" dirty="0"/>
              <a:t>Se realizó una búsqueda para establecer las recomendaciones y objetivos de la reanimación cardiopulmonar. Posteriormente, se revisó el contenido y características principales que ofrecían aplicaciones similares. Con la información obtenida de las recomendaciones de publicaciones y guías clínicas, se implementaron las variables de ritmo, tiempo y profundidad en la estructuración de la aplicación junto con sus valores óptimos para una reanimación cardiopulmonar efectiva. Posteriormente, se hizo una retroalimentación exhaustiva de la precisión del aplicativo basándose en los instrumentos que ofrece el laboratorio de simulación de la facultad de medicina de la Universidad Militar. </a:t>
            </a:r>
          </a:p>
        </p:txBody>
      </p:sp>
      <p:sp>
        <p:nvSpPr>
          <p:cNvPr id="25" name="Google Shape;127;p12"/>
          <p:cNvSpPr txBox="1"/>
          <p:nvPr/>
        </p:nvSpPr>
        <p:spPr>
          <a:xfrm>
            <a:off x="347575" y="8644803"/>
            <a:ext cx="3678310" cy="1455937"/>
          </a:xfrm>
          <a:prstGeom prst="rect">
            <a:avLst/>
          </a:prstGeom>
          <a:solidFill>
            <a:srgbClr val="FFFF99"/>
          </a:solidFill>
          <a:ln>
            <a:noFill/>
          </a:ln>
          <a:effectLst>
            <a:outerShdw blurRad="50800" dist="38100" dir="2700000" algn="tl" rotWithShape="0">
              <a:prstClr val="black">
                <a:alpha val="40000"/>
              </a:prstClr>
            </a:outerShdw>
          </a:effectLst>
        </p:spPr>
        <p:txBody>
          <a:bodyPr spcFirstLastPara="1" wrap="square" lIns="190500" tIns="190500" rIns="190500" bIns="190500" anchor="ctr" anchorCtr="0">
            <a:noAutofit/>
          </a:bodyPr>
          <a:lstStyle/>
          <a:p>
            <a:pPr lvl="0" algn="just">
              <a:lnSpc>
                <a:spcPct val="90000"/>
              </a:lnSpc>
              <a:buClr>
                <a:schemeClr val="dk1"/>
              </a:buClr>
              <a:buSzPts val="5000"/>
            </a:pPr>
            <a:r>
              <a:rPr lang="es-CO" sz="900" u="none" dirty="0"/>
              <a:t>Es necesario mejorar la calidad de la aplicación en cuanto a la exactitud en la que se mide la profundidad. Respecto a las características prácticas del aplicativo, se podría optimizar la visualización de los parámetros tiempo, ritmo y profundidad en la pantalla del dispositivo móvil, ya que conlleva a una fácil y óptima utilización de la misma, adicionalmente para evitar el desplazamiento del dispositivo móvil durante la reanimación cardiopulmonar, se considera la implementación de elementos que permitan la estabilización del mismo y de esta manera obtener mejores resultados</a:t>
            </a:r>
            <a:r>
              <a:rPr lang="es-CO" sz="900" dirty="0"/>
              <a:t>. </a:t>
            </a:r>
            <a:endParaRPr lang="es-CO" sz="900" u="none" dirty="0"/>
          </a:p>
        </p:txBody>
      </p:sp>
      <p:pic>
        <p:nvPicPr>
          <p:cNvPr id="1026" name="Picture 2"/>
          <p:cNvPicPr>
            <a:picLocks noChangeAspect="1" noChangeArrowheads="1"/>
          </p:cNvPicPr>
          <p:nvPr/>
        </p:nvPicPr>
        <p:blipFill rotWithShape="1">
          <a:blip r:embed="rId15">
            <a:extLst>
              <a:ext uri="{28A0092B-C50C-407E-A947-70E740481C1C}">
                <a14:useLocalDpi xmlns:a14="http://schemas.microsoft.com/office/drawing/2010/main" val="0"/>
              </a:ext>
            </a:extLst>
          </a:blip>
          <a:srcRect l="54832" t="26035" r="29877" b="15494"/>
          <a:stretch/>
        </p:blipFill>
        <p:spPr bwMode="auto">
          <a:xfrm>
            <a:off x="4374351" y="5854651"/>
            <a:ext cx="1042115" cy="2253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ángulo 1"/>
          <p:cNvSpPr/>
          <p:nvPr/>
        </p:nvSpPr>
        <p:spPr>
          <a:xfrm>
            <a:off x="4520078" y="5900332"/>
            <a:ext cx="3084984" cy="2211375"/>
          </a:xfrm>
          <a:prstGeom prst="rect">
            <a:avLst/>
          </a:prstGeom>
        </p:spPr>
        <p:txBody>
          <a:bodyPr wrap="square">
            <a:spAutoFit/>
          </a:bodyPr>
          <a:lstStyle/>
          <a:p>
            <a:pPr lvl="2" algn="just">
              <a:lnSpc>
                <a:spcPct val="90000"/>
              </a:lnSpc>
              <a:buClr>
                <a:schemeClr val="dk1"/>
              </a:buClr>
              <a:buSzPts val="5000"/>
            </a:pPr>
            <a:r>
              <a:rPr lang="es-MX" sz="900" u="none" dirty="0"/>
              <a:t>La aplicación consta de las variables de tiempo, profundidad y ritmo, una guía que es activada durante la reanimación cardiopulmonar y un icono que permite medir la profundidad que realiza el reanimador (representado en la barra gris actual),comparándolo con el máximo permite (representado en la barra roja </a:t>
            </a:r>
            <a:r>
              <a:rPr lang="es-MX" sz="900" u="none" dirty="0" err="1"/>
              <a:t>máx</a:t>
            </a:r>
            <a:r>
              <a:rPr lang="es-MX" sz="900" u="none" dirty="0"/>
              <a:t>). Se realizaron varias pruebas en el laboratorio de simulación donde se buscó y se probó en los diferentes sitios anatómicos que fueran adecuados para el funcionamiento de la aplicación. La región más apropiada era en epigastrio, obteniendo mejores resultados de las variables.</a:t>
            </a:r>
            <a:endParaRPr lang="es-MX" sz="900" u="none" dirty="0">
              <a:solidFill>
                <a:schemeClr val="dk1"/>
              </a:solidFill>
              <a:ea typeface="Arial"/>
              <a:cs typeface="Arial"/>
              <a:sym typeface="Arial"/>
            </a:endParaRPr>
          </a:p>
        </p:txBody>
      </p:sp>
      <p:sp>
        <p:nvSpPr>
          <p:cNvPr id="52" name="Text Box 12">
            <a:extLst>
              <a:ext uri="{FF2B5EF4-FFF2-40B4-BE49-F238E27FC236}">
                <a16:creationId xmlns:a16="http://schemas.microsoft.com/office/drawing/2014/main" id="{AD034FDB-3805-4E88-B5C1-EB2ABDC5B4E5}"/>
              </a:ext>
            </a:extLst>
          </p:cNvPr>
          <p:cNvSpPr txBox="1">
            <a:spLocks noChangeArrowheads="1"/>
          </p:cNvSpPr>
          <p:nvPr/>
        </p:nvSpPr>
        <p:spPr bwMode="auto">
          <a:xfrm>
            <a:off x="365416" y="5820903"/>
            <a:ext cx="3644520" cy="230832"/>
          </a:xfrm>
          <a:prstGeom prst="rect">
            <a:avLst/>
          </a:prstGeom>
          <a:solidFill>
            <a:srgbClr val="0070C0"/>
          </a:solidFill>
          <a:ln w="9525">
            <a:solidFill>
              <a:srgbClr val="0070C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None/>
            </a:pPr>
            <a:r>
              <a:rPr lang="es-ES" altLang="es-ES_tradnl" sz="900" b="1" u="none" dirty="0">
                <a:solidFill>
                  <a:schemeClr val="bg1"/>
                </a:solidFill>
                <a:latin typeface="+mj-lt"/>
              </a:rPr>
              <a:t>METODOLOGÍA</a:t>
            </a:r>
            <a:endParaRPr lang="es-ES" altLang="es-ES_tradnl" sz="800" b="1" u="none" dirty="0">
              <a:solidFill>
                <a:srgbClr val="132243"/>
              </a:solidFill>
              <a:latin typeface="Calibri" panose="020F0502020204030204" pitchFamily="34" charset="0"/>
            </a:endParaRPr>
          </a:p>
        </p:txBody>
      </p:sp>
      <p:sp>
        <p:nvSpPr>
          <p:cNvPr id="50" name="Text Box 12">
            <a:extLst>
              <a:ext uri="{FF2B5EF4-FFF2-40B4-BE49-F238E27FC236}">
                <a16:creationId xmlns:a16="http://schemas.microsoft.com/office/drawing/2014/main" id="{AD034FDB-3805-4E88-B5C1-EB2ABDC5B4E5}"/>
              </a:ext>
            </a:extLst>
          </p:cNvPr>
          <p:cNvSpPr txBox="1">
            <a:spLocks noChangeArrowheads="1"/>
          </p:cNvSpPr>
          <p:nvPr/>
        </p:nvSpPr>
        <p:spPr bwMode="auto">
          <a:xfrm>
            <a:off x="365826" y="8406550"/>
            <a:ext cx="3654865" cy="238250"/>
          </a:xfrm>
          <a:prstGeom prst="rect">
            <a:avLst/>
          </a:prstGeom>
          <a:solidFill>
            <a:srgbClr val="0070C0"/>
          </a:solidFill>
          <a:ln w="9525">
            <a:solidFill>
              <a:srgbClr val="0070C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_tradnl" sz="900" b="1" u="none" dirty="0">
                <a:solidFill>
                  <a:schemeClr val="bg1"/>
                </a:solidFill>
                <a:latin typeface="+mj-lt"/>
                <a:cs typeface="Calibri" panose="020F0502020204030204" pitchFamily="34" charset="0"/>
              </a:rPr>
              <a:t>CONCLUSIONES</a:t>
            </a:r>
          </a:p>
        </p:txBody>
      </p:sp>
      <p:sp>
        <p:nvSpPr>
          <p:cNvPr id="51" name="Text Box 12">
            <a:extLst>
              <a:ext uri="{FF2B5EF4-FFF2-40B4-BE49-F238E27FC236}">
                <a16:creationId xmlns:a16="http://schemas.microsoft.com/office/drawing/2014/main" id="{AD034FDB-3805-4E88-B5C1-EB2ABDC5B4E5}"/>
              </a:ext>
            </a:extLst>
          </p:cNvPr>
          <p:cNvSpPr txBox="1">
            <a:spLocks noChangeArrowheads="1"/>
          </p:cNvSpPr>
          <p:nvPr/>
        </p:nvSpPr>
        <p:spPr bwMode="auto">
          <a:xfrm>
            <a:off x="4256962" y="5473224"/>
            <a:ext cx="3415871" cy="230832"/>
          </a:xfrm>
          <a:prstGeom prst="rect">
            <a:avLst/>
          </a:prstGeom>
          <a:solidFill>
            <a:srgbClr val="0070C0"/>
          </a:solidFill>
          <a:ln w="9525">
            <a:solidFill>
              <a:srgbClr val="0070C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_tradnl" sz="900" b="1" u="none" dirty="0">
                <a:solidFill>
                  <a:schemeClr val="bg1"/>
                </a:solidFill>
                <a:latin typeface="+mj-lt"/>
              </a:rPr>
              <a:t>RESULTADOS</a:t>
            </a:r>
          </a:p>
        </p:txBody>
      </p:sp>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sng" strike="noStrike" cap="none" normalizeH="0" baseline="0" smtClean="0">
            <a:ln>
              <a:noFill/>
            </a:ln>
            <a:solidFill>
              <a:schemeClr val="tx1"/>
            </a:solidFill>
            <a:effectLst/>
            <a:latin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Organic</Template>
  <TotalTime>255</TotalTime>
  <Words>619</Words>
  <Application>Microsoft Office PowerPoint</Application>
  <PresentationFormat>Personalizado</PresentationFormat>
  <Paragraphs>34</Paragraphs>
  <Slides>1</Slides>
  <Notes>0</Notes>
  <HiddenSlides>0</HiddenSlides>
  <MMClips>0</MMClips>
  <ScaleCrop>false</ScaleCrop>
  <HeadingPairs>
    <vt:vector size="4" baseType="variant">
      <vt:variant>
        <vt:lpstr>Tema</vt:lpstr>
      </vt:variant>
      <vt:variant>
        <vt:i4>1</vt:i4>
      </vt:variant>
      <vt:variant>
        <vt:lpstr>Títulos de diapositiva</vt:lpstr>
      </vt:variant>
      <vt:variant>
        <vt:i4>1</vt:i4>
      </vt:variant>
    </vt:vector>
  </HeadingPairs>
  <TitlesOfParts>
    <vt:vector size="2" baseType="lpstr">
      <vt:lpstr>Diseño predeterminado</vt:lpstr>
      <vt:lpstr>Presentación de PowerPoint</vt:lpstr>
    </vt:vector>
  </TitlesOfParts>
  <Company>UMNG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Mariomp</dc:creator>
  <cp:lastModifiedBy>Angélica Polo</cp:lastModifiedBy>
  <cp:revision>37</cp:revision>
  <cp:lastPrinted>2020-10-07T13:32:33Z</cp:lastPrinted>
  <dcterms:created xsi:type="dcterms:W3CDTF">2009-11-10T14:07:17Z</dcterms:created>
  <dcterms:modified xsi:type="dcterms:W3CDTF">2020-10-28T02:20:21Z</dcterms:modified>
</cp:coreProperties>
</file>