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3" r:id="rId3"/>
    <p:sldId id="257" r:id="rId4"/>
    <p:sldId id="329" r:id="rId5"/>
    <p:sldId id="341" r:id="rId6"/>
    <p:sldId id="330" r:id="rId7"/>
    <p:sldId id="333" r:id="rId8"/>
    <p:sldId id="332" r:id="rId9"/>
    <p:sldId id="262" r:id="rId10"/>
    <p:sldId id="313" r:id="rId11"/>
    <p:sldId id="264" r:id="rId12"/>
    <p:sldId id="265" r:id="rId13"/>
    <p:sldId id="293" r:id="rId14"/>
    <p:sldId id="346" r:id="rId15"/>
    <p:sldId id="347" r:id="rId16"/>
    <p:sldId id="275" r:id="rId17"/>
    <p:sldId id="349" r:id="rId18"/>
    <p:sldId id="350" r:id="rId19"/>
    <p:sldId id="258"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5" autoAdjust="0"/>
    <p:restoredTop sz="94674"/>
  </p:normalViewPr>
  <p:slideViewPr>
    <p:cSldViewPr snapToGrid="0">
      <p:cViewPr>
        <p:scale>
          <a:sx n="59" d="100"/>
          <a:sy n="59" d="100"/>
        </p:scale>
        <p:origin x="2736" y="1326"/>
      </p:cViewPr>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D:\MV\POBLACION\2018%201%20a%202023%202%20marzo%2011%20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[2018 1 a 2023 2 marzo 11 2024.xlsx]poblacion total!TablaDinámica1</c:name>
    <c:fmtId val="36"/>
  </c:pivotSource>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POBLACIÓN ESTUDIANTIL 2018-1</a:t>
            </a:r>
            <a:r>
              <a:rPr lang="en-US" sz="1600" b="1" baseline="0"/>
              <a:t> a 2024-1</a:t>
            </a:r>
            <a:endParaRPr lang="en-US" sz="1800" b="1" baseline="0"/>
          </a:p>
          <a:p>
            <a:pPr>
              <a:defRPr sz="1600" b="1"/>
            </a:pPr>
            <a:r>
              <a:rPr lang="en-US" sz="1200" b="0" baseline="0"/>
              <a:t>fecha de corte marzo 12 de 2024</a:t>
            </a:r>
            <a:endParaRPr lang="en-US" sz="1100" b="0"/>
          </a:p>
        </c:rich>
      </c:tx>
      <c:layout>
        <c:manualLayout>
          <c:xMode val="edge"/>
          <c:yMode val="edge"/>
          <c:x val="0.3048646981436906"/>
          <c:y val="9.209080669222904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CO"/>
        </a:p>
      </c:txPr>
    </c:title>
    <c:autoTitleDeleted val="0"/>
    <c:pivotFmts>
      <c:pivotFmt>
        <c:idx val="0"/>
        <c:spPr>
          <a:solidFill>
            <a:schemeClr val="accent1"/>
          </a:solidFill>
          <a:ln>
            <a:noFill/>
          </a:ln>
          <a:effectLst/>
          <a:sp3d/>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p3d/>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p3d/>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a:sp3d/>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a:sp3d/>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a:sp3d/>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a:sp3d/>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a:sp3d/>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a:sp3d/>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a:sp3d/>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a:sp3d/>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a:sp3d/>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a:sp3d/>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a:sp3d/>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a:sp3d/>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0"/>
          <c:showCatName val="0"/>
          <c:showSerName val="0"/>
          <c:showPercent val="0"/>
          <c:showBubbleSize val="0"/>
        </c:dLbls>
        <c:gapWidth val="150"/>
        <c:shape val="box"/>
        <c:axId val="1259861823"/>
        <c:axId val="1259862303"/>
        <c:axId val="0"/>
      </c:bar3DChart>
      <c:catAx>
        <c:axId val="12598618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59862303"/>
        <c:crosses val="autoZero"/>
        <c:auto val="1"/>
        <c:lblAlgn val="ctr"/>
        <c:lblOffset val="100"/>
        <c:noMultiLvlLbl val="0"/>
      </c:catAx>
      <c:valAx>
        <c:axId val="1259862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5986182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30866A-82A9-471E-A585-05BE4842B64A}" type="doc">
      <dgm:prSet loTypeId="urn:microsoft.com/office/officeart/2005/8/layout/hProcess4" loCatId="process"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s-CO"/>
        </a:p>
      </dgm:t>
    </dgm:pt>
    <dgm:pt modelId="{6EFCA042-A934-4376-B6AA-2CDD5FCB6208}">
      <dgm:prSet phldrT="[Texto]" custT="1"/>
      <dgm: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1200" b="1" dirty="0">
              <a:solidFill>
                <a:schemeClr val="tx1"/>
              </a:solidFill>
            </a:rPr>
            <a:t>ESTUDIANTES NUEVOS PRIMER CURSO </a:t>
          </a:r>
        </a:p>
      </dgm:t>
    </dgm:pt>
    <dgm:pt modelId="{80F1A4CC-72CB-4BB0-B67F-6056FE2ADE45}" type="parTrans" cxnId="{44141CE9-B8D9-4164-8251-1E57AAEE2D20}">
      <dgm:prSet/>
      <dgm:spPr/>
      <dgm:t>
        <a:bodyPr/>
        <a:lstStyle/>
        <a:p>
          <a:endParaRPr lang="es-CO"/>
        </a:p>
      </dgm:t>
    </dgm:pt>
    <dgm:pt modelId="{DFBEA9E7-E3E4-4781-A678-DEAE069EC121}" type="sibTrans" cxnId="{44141CE9-B8D9-4164-8251-1E57AAEE2D20}">
      <dgm:prSet/>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CO"/>
        </a:p>
      </dgm:t>
    </dgm:pt>
    <dgm:pt modelId="{3AC726D8-629B-4F90-BEBD-D5522E48DD7C}">
      <dgm:prSet phldrT="[Texto]" custT="1"/>
      <dgm:spPr>
        <a:solidFill>
          <a:schemeClr val="accent1">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1800" dirty="0"/>
            <a:t>Inscrito </a:t>
          </a:r>
        </a:p>
      </dgm:t>
    </dgm:pt>
    <dgm:pt modelId="{524278B9-E3D3-40E3-BDE2-03A531403F3C}" type="parTrans" cxnId="{505E1B35-46EA-4961-9D1F-141592E079B0}">
      <dgm:prSet/>
      <dgm:spPr/>
      <dgm:t>
        <a:bodyPr/>
        <a:lstStyle/>
        <a:p>
          <a:endParaRPr lang="es-CO"/>
        </a:p>
      </dgm:t>
    </dgm:pt>
    <dgm:pt modelId="{619F6CA5-7F52-42A3-AF84-1BACCFCB618E}" type="sibTrans" cxnId="{505E1B35-46EA-4961-9D1F-141592E079B0}">
      <dgm:prSet/>
      <dgm:spPr/>
      <dgm:t>
        <a:bodyPr/>
        <a:lstStyle/>
        <a:p>
          <a:endParaRPr lang="es-CO"/>
        </a:p>
      </dgm:t>
    </dgm:pt>
    <dgm:pt modelId="{B33CFBCA-3156-442B-8E0D-62463E35783A}">
      <dgm:prSet phldrT="[Texto]" custT="1"/>
      <dgm:spPr>
        <a:solidFill>
          <a:schemeClr val="accent1">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1800" dirty="0"/>
            <a:t>Admitido</a:t>
          </a:r>
        </a:p>
      </dgm:t>
    </dgm:pt>
    <dgm:pt modelId="{6EA26CE3-9603-4343-849A-14F9D78B1800}" type="parTrans" cxnId="{A9ADD9A2-2196-4918-9D19-C3CEA96A59BA}">
      <dgm:prSet/>
      <dgm:spPr/>
      <dgm:t>
        <a:bodyPr/>
        <a:lstStyle/>
        <a:p>
          <a:endParaRPr lang="es-CO"/>
        </a:p>
      </dgm:t>
    </dgm:pt>
    <dgm:pt modelId="{AAC81143-1F55-488B-9C05-CE34CF6C0556}" type="sibTrans" cxnId="{A9ADD9A2-2196-4918-9D19-C3CEA96A59BA}">
      <dgm:prSet/>
      <dgm:spPr/>
      <dgm:t>
        <a:bodyPr/>
        <a:lstStyle/>
        <a:p>
          <a:endParaRPr lang="es-CO"/>
        </a:p>
      </dgm:t>
    </dgm:pt>
    <dgm:pt modelId="{0896F6D1-7A83-4894-B451-F571E9FF2B35}">
      <dgm:prSet phldrT="[Texto]" custT="1"/>
      <dgm: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1200" b="1" dirty="0">
              <a:solidFill>
                <a:schemeClr val="tx1"/>
              </a:solidFill>
            </a:rPr>
            <a:t>ESTUDIANTES ANTIGUOS</a:t>
          </a:r>
        </a:p>
      </dgm:t>
    </dgm:pt>
    <dgm:pt modelId="{C4E85671-1DA3-4122-AEA1-50830D7D1CF5}" type="parTrans" cxnId="{2490C814-2B6A-45EE-85BE-B347D03BB9FF}">
      <dgm:prSet/>
      <dgm:spPr/>
      <dgm:t>
        <a:bodyPr/>
        <a:lstStyle/>
        <a:p>
          <a:endParaRPr lang="es-CO"/>
        </a:p>
      </dgm:t>
    </dgm:pt>
    <dgm:pt modelId="{C07D865E-63B7-4ADE-B315-F3E439313440}" type="sibTrans" cxnId="{2490C814-2B6A-45EE-85BE-B347D03BB9FF}">
      <dgm:prSet/>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CO"/>
        </a:p>
      </dgm:t>
    </dgm:pt>
    <dgm:pt modelId="{27B37A10-7EAF-468C-AA7A-D24896EF4891}">
      <dgm:prSet phldrT="[Texto]" custT="1"/>
      <dgm:spPr>
        <a:solidFill>
          <a:schemeClr val="accent1">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1800" dirty="0"/>
            <a:t>Control del Ciclo Académico del Estudiante  </a:t>
          </a:r>
        </a:p>
      </dgm:t>
    </dgm:pt>
    <dgm:pt modelId="{165B1FBA-DD40-4B62-B7AE-50B02AC46857}" type="parTrans" cxnId="{8085C969-A1DF-46A3-B231-820E975D6636}">
      <dgm:prSet/>
      <dgm:spPr/>
      <dgm:t>
        <a:bodyPr/>
        <a:lstStyle/>
        <a:p>
          <a:endParaRPr lang="es-CO"/>
        </a:p>
      </dgm:t>
    </dgm:pt>
    <dgm:pt modelId="{8AFC8429-B7AD-4BC8-BD47-0B9596BA16E2}" type="sibTrans" cxnId="{8085C969-A1DF-46A3-B231-820E975D6636}">
      <dgm:prSet/>
      <dgm:spPr/>
      <dgm:t>
        <a:bodyPr/>
        <a:lstStyle/>
        <a:p>
          <a:endParaRPr lang="es-CO"/>
        </a:p>
      </dgm:t>
    </dgm:pt>
    <dgm:pt modelId="{7FED464B-DEF4-42B0-BD9B-4B4D18DBE3AD}">
      <dgm:prSet phldrT="[Texto]" custT="1"/>
      <dgm: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1200" b="1" dirty="0">
              <a:solidFill>
                <a:schemeClr val="tx1"/>
              </a:solidFill>
            </a:rPr>
            <a:t>EGRESADOS</a:t>
          </a:r>
        </a:p>
      </dgm:t>
    </dgm:pt>
    <dgm:pt modelId="{A94B70C3-BB44-4EA8-B8AE-9ECEEA7E8C32}" type="parTrans" cxnId="{D2EACA0D-62F5-4319-9723-63F4A6C7D598}">
      <dgm:prSet/>
      <dgm:spPr/>
      <dgm:t>
        <a:bodyPr/>
        <a:lstStyle/>
        <a:p>
          <a:endParaRPr lang="es-CO"/>
        </a:p>
      </dgm:t>
    </dgm:pt>
    <dgm:pt modelId="{FED7C7D4-DA4C-4E5C-A5B2-5FA3CE6477D1}" type="sibTrans" cxnId="{D2EACA0D-62F5-4319-9723-63F4A6C7D598}">
      <dgm:prSet/>
      <dgm:spPr/>
      <dgm:t>
        <a:bodyPr/>
        <a:lstStyle/>
        <a:p>
          <a:endParaRPr lang="es-CO"/>
        </a:p>
      </dgm:t>
    </dgm:pt>
    <dgm:pt modelId="{448F7131-E8FD-431B-B14A-562EF43EA873}">
      <dgm:prSet phldrT="[Texto]" custT="1"/>
      <dgm:spPr>
        <a:solidFill>
          <a:schemeClr val="accent1">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1800" dirty="0"/>
            <a:t>Graduado</a:t>
          </a:r>
        </a:p>
      </dgm:t>
    </dgm:pt>
    <dgm:pt modelId="{73BE0FE1-C021-4831-96AA-307BC51E0002}" type="parTrans" cxnId="{24E1994A-61FB-4EBA-B7BE-222A12EF4048}">
      <dgm:prSet/>
      <dgm:spPr/>
      <dgm:t>
        <a:bodyPr/>
        <a:lstStyle/>
        <a:p>
          <a:endParaRPr lang="es-CO"/>
        </a:p>
      </dgm:t>
    </dgm:pt>
    <dgm:pt modelId="{00C8A9D5-52C6-4E85-81D1-FE2EF037DDAF}" type="sibTrans" cxnId="{24E1994A-61FB-4EBA-B7BE-222A12EF4048}">
      <dgm:prSet/>
      <dgm:spPr/>
      <dgm:t>
        <a:bodyPr/>
        <a:lstStyle/>
        <a:p>
          <a:endParaRPr lang="es-CO"/>
        </a:p>
      </dgm:t>
    </dgm:pt>
    <dgm:pt modelId="{2F24CF27-5659-426C-BCDE-7CEC97241138}">
      <dgm:prSet phldrT="[Texto]" custT="1"/>
      <dgm:spPr>
        <a:solidFill>
          <a:schemeClr val="accent1">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sz="1800" dirty="0"/>
            <a:t>Matriculado</a:t>
          </a:r>
        </a:p>
      </dgm:t>
    </dgm:pt>
    <dgm:pt modelId="{E0218132-4958-4260-A56D-2C7DB9B46F13}" type="parTrans" cxnId="{4FA8A370-AF85-4424-B686-167F56B8007C}">
      <dgm:prSet/>
      <dgm:spPr/>
      <dgm:t>
        <a:bodyPr/>
        <a:lstStyle/>
        <a:p>
          <a:endParaRPr lang="es-CO"/>
        </a:p>
      </dgm:t>
    </dgm:pt>
    <dgm:pt modelId="{F8858F35-FFBF-4857-B1E5-4497FCFBE2F3}" type="sibTrans" cxnId="{4FA8A370-AF85-4424-B686-167F56B8007C}">
      <dgm:prSet/>
      <dgm:spPr/>
      <dgm:t>
        <a:bodyPr/>
        <a:lstStyle/>
        <a:p>
          <a:endParaRPr lang="es-CO"/>
        </a:p>
      </dgm:t>
    </dgm:pt>
    <dgm:pt modelId="{E070A55E-07BD-43AC-A087-2C6DF651DBCE}">
      <dgm:prSet phldrT="[Texto]" custT="1"/>
      <dgm:spPr>
        <a:solidFill>
          <a:schemeClr val="accent1">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CO" sz="1800" dirty="0"/>
        </a:p>
      </dgm:t>
    </dgm:pt>
    <dgm:pt modelId="{0DFD398E-5E54-44AE-B318-93B8E78E3F6D}" type="parTrans" cxnId="{D2C01A84-CAFA-4A5A-8083-28D18077769F}">
      <dgm:prSet/>
      <dgm:spPr/>
      <dgm:t>
        <a:bodyPr/>
        <a:lstStyle/>
        <a:p>
          <a:endParaRPr lang="es-CO"/>
        </a:p>
      </dgm:t>
    </dgm:pt>
    <dgm:pt modelId="{76DC3AB7-AB95-4ECD-A455-2B90813433DE}" type="sibTrans" cxnId="{D2C01A84-CAFA-4A5A-8083-28D18077769F}">
      <dgm:prSet/>
      <dgm:spPr/>
      <dgm:t>
        <a:bodyPr/>
        <a:lstStyle/>
        <a:p>
          <a:endParaRPr lang="es-CO"/>
        </a:p>
      </dgm:t>
    </dgm:pt>
    <dgm:pt modelId="{18480C27-B59C-4CBF-9ECA-5EEB8EE8062B}">
      <dgm:prSet phldrT="[Texto]"/>
      <dgm:spPr>
        <a:solidFill>
          <a:schemeClr val="accent1">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CO" sz="3200" dirty="0"/>
        </a:p>
      </dgm:t>
    </dgm:pt>
    <dgm:pt modelId="{54A8AECF-1A08-43D0-A34C-205C25E5EB9D}" type="parTrans" cxnId="{A2EC9105-CFCB-4C2D-BC18-3537E40DCB94}">
      <dgm:prSet/>
      <dgm:spPr/>
      <dgm:t>
        <a:bodyPr/>
        <a:lstStyle/>
        <a:p>
          <a:endParaRPr lang="es-CO"/>
        </a:p>
      </dgm:t>
    </dgm:pt>
    <dgm:pt modelId="{60C0A713-3AC6-4673-B527-EB8A88040A93}" type="sibTrans" cxnId="{A2EC9105-CFCB-4C2D-BC18-3537E40DCB94}">
      <dgm:prSet/>
      <dgm:spPr/>
      <dgm:t>
        <a:bodyPr/>
        <a:lstStyle/>
        <a:p>
          <a:endParaRPr lang="es-CO"/>
        </a:p>
      </dgm:t>
    </dgm:pt>
    <dgm:pt modelId="{0EAB835A-D3AA-4B0C-99F9-290646D06795}" type="pres">
      <dgm:prSet presAssocID="{5730866A-82A9-471E-A585-05BE4842B64A}" presName="Name0" presStyleCnt="0">
        <dgm:presLayoutVars>
          <dgm:dir/>
          <dgm:animLvl val="lvl"/>
          <dgm:resizeHandles val="exact"/>
        </dgm:presLayoutVars>
      </dgm:prSet>
      <dgm:spPr/>
      <dgm:t>
        <a:bodyPr/>
        <a:lstStyle/>
        <a:p>
          <a:endParaRPr lang="es-ES"/>
        </a:p>
      </dgm:t>
    </dgm:pt>
    <dgm:pt modelId="{1F1B523C-332C-4791-B779-76AD2843FBE4}" type="pres">
      <dgm:prSet presAssocID="{5730866A-82A9-471E-A585-05BE4842B64A}" presName="t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ACEF2A2-A6DD-4AC0-8056-1E7E79ACCFA6}" type="pres">
      <dgm:prSet presAssocID="{5730866A-82A9-471E-A585-05BE4842B64A}" presName="b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FD5724C-B5B2-454C-B37E-9461418352B3}" type="pres">
      <dgm:prSet presAssocID="{5730866A-82A9-471E-A585-05BE4842B64A}" presName="proces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877FE4C-86D7-42EB-A4EB-6610C2F23602}" type="pres">
      <dgm:prSet presAssocID="{6EFCA042-A934-4376-B6AA-2CDD5FCB6208}" presName="composite1"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37FC781-F593-4601-8D01-7D42195EF0BB}" type="pres">
      <dgm:prSet presAssocID="{6EFCA042-A934-4376-B6AA-2CDD5FCB6208}" presName="dummyNode1" presStyleLbl="node1" presStyleIdx="0"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57C7E30-47C1-4E37-9B2E-F554CD4BEB54}" type="pres">
      <dgm:prSet presAssocID="{6EFCA042-A934-4376-B6AA-2CDD5FCB6208}" presName="childNode1" presStyleLbl="bgAcc1" presStyleIdx="0" presStyleCnt="3">
        <dgm:presLayoutVars>
          <dgm:bulletEnabled val="1"/>
        </dgm:presLayoutVars>
      </dgm:prSet>
      <dgm:spPr/>
      <dgm:t>
        <a:bodyPr/>
        <a:lstStyle/>
        <a:p>
          <a:endParaRPr lang="es-ES"/>
        </a:p>
      </dgm:t>
    </dgm:pt>
    <dgm:pt modelId="{E3E6BF55-D7F2-47DF-A7A6-9B23EFE8AFA1}" type="pres">
      <dgm:prSet presAssocID="{6EFCA042-A934-4376-B6AA-2CDD5FCB6208}" presName="childNode1tx" presStyleLbl="bgAcc1" presStyleIdx="0" presStyleCnt="3">
        <dgm:presLayoutVars>
          <dgm:bulletEnabled val="1"/>
        </dgm:presLayoutVars>
      </dgm:prSet>
      <dgm:spPr/>
      <dgm:t>
        <a:bodyPr/>
        <a:lstStyle/>
        <a:p>
          <a:endParaRPr lang="es-ES"/>
        </a:p>
      </dgm:t>
    </dgm:pt>
    <dgm:pt modelId="{104CB061-3E67-4FDE-B3B3-77AF539ED258}" type="pres">
      <dgm:prSet presAssocID="{6EFCA042-A934-4376-B6AA-2CDD5FCB6208}" presName="parentNode1" presStyleLbl="node1" presStyleIdx="0" presStyleCnt="3" custScaleY="65498" custLinFactNeighborX="2116" custLinFactNeighborY="13055">
        <dgm:presLayoutVars>
          <dgm:chMax val="1"/>
          <dgm:bulletEnabled val="1"/>
        </dgm:presLayoutVars>
      </dgm:prSet>
      <dgm:spPr/>
      <dgm:t>
        <a:bodyPr/>
        <a:lstStyle/>
        <a:p>
          <a:endParaRPr lang="es-ES"/>
        </a:p>
      </dgm:t>
    </dgm:pt>
    <dgm:pt modelId="{792896E4-94CD-4082-B535-0B656608C0AC}" type="pres">
      <dgm:prSet presAssocID="{6EFCA042-A934-4376-B6AA-2CDD5FCB6208}" presName="connSite1"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6A5BBD3-A542-4FD9-80BC-59DD756F18D4}" type="pres">
      <dgm:prSet presAssocID="{DFBEA9E7-E3E4-4781-A678-DEAE069EC121}" presName="Name9" presStyleLbl="sibTrans2D1" presStyleIdx="0" presStyleCnt="2" custScaleX="120192"/>
      <dgm:spPr/>
      <dgm:t>
        <a:bodyPr/>
        <a:lstStyle/>
        <a:p>
          <a:endParaRPr lang="es-ES"/>
        </a:p>
      </dgm:t>
    </dgm:pt>
    <dgm:pt modelId="{CF9EACAC-B475-46FE-9F04-1EA84B717B83}" type="pres">
      <dgm:prSet presAssocID="{0896F6D1-7A83-4894-B451-F571E9FF2B35}" presName="composit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321570B-A9FE-419D-A6E9-05D10539A324}" type="pres">
      <dgm:prSet presAssocID="{0896F6D1-7A83-4894-B451-F571E9FF2B35}" presName="dummyNode2" presStyleLbl="node1" presStyleIdx="0"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E4BA576-5E8B-4866-8DDB-32711102667B}" type="pres">
      <dgm:prSet presAssocID="{0896F6D1-7A83-4894-B451-F571E9FF2B35}" presName="childNode2" presStyleLbl="bgAcc1" presStyleIdx="1" presStyleCnt="3">
        <dgm:presLayoutVars>
          <dgm:bulletEnabled val="1"/>
        </dgm:presLayoutVars>
      </dgm:prSet>
      <dgm:spPr/>
      <dgm:t>
        <a:bodyPr/>
        <a:lstStyle/>
        <a:p>
          <a:endParaRPr lang="es-ES"/>
        </a:p>
      </dgm:t>
    </dgm:pt>
    <dgm:pt modelId="{BDB38FC6-79A2-41B2-9918-F92958E5A6D5}" type="pres">
      <dgm:prSet presAssocID="{0896F6D1-7A83-4894-B451-F571E9FF2B35}" presName="childNode2tx" presStyleLbl="bgAcc1" presStyleIdx="1" presStyleCnt="3">
        <dgm:presLayoutVars>
          <dgm:bulletEnabled val="1"/>
        </dgm:presLayoutVars>
      </dgm:prSet>
      <dgm:spPr/>
      <dgm:t>
        <a:bodyPr/>
        <a:lstStyle/>
        <a:p>
          <a:endParaRPr lang="es-ES"/>
        </a:p>
      </dgm:t>
    </dgm:pt>
    <dgm:pt modelId="{0793074F-E309-4C9D-83B6-1B6A1B5FB620}" type="pres">
      <dgm:prSet presAssocID="{0896F6D1-7A83-4894-B451-F571E9FF2B35}" presName="parentNode2" presStyleLbl="node1" presStyleIdx="1" presStyleCnt="3" custScaleY="65498" custLinFactNeighborX="4420" custLinFactNeighborY="-9406">
        <dgm:presLayoutVars>
          <dgm:chMax val="0"/>
          <dgm:bulletEnabled val="1"/>
        </dgm:presLayoutVars>
      </dgm:prSet>
      <dgm:spPr/>
      <dgm:t>
        <a:bodyPr/>
        <a:lstStyle/>
        <a:p>
          <a:endParaRPr lang="es-ES"/>
        </a:p>
      </dgm:t>
    </dgm:pt>
    <dgm:pt modelId="{0E32A93D-D37E-409D-88E3-6B3B17FEE402}" type="pres">
      <dgm:prSet presAssocID="{0896F6D1-7A83-4894-B451-F571E9FF2B35}" presName="connSit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013D08C-1784-445A-817B-E2453C882EF1}" type="pres">
      <dgm:prSet presAssocID="{C07D865E-63B7-4ADE-B315-F3E439313440}" presName="Name18" presStyleLbl="sibTrans2D1" presStyleIdx="1" presStyleCnt="2" custScaleX="120192"/>
      <dgm:spPr/>
      <dgm:t>
        <a:bodyPr/>
        <a:lstStyle/>
        <a:p>
          <a:endParaRPr lang="es-ES"/>
        </a:p>
      </dgm:t>
    </dgm:pt>
    <dgm:pt modelId="{B1B4A684-AC5E-4F2D-B490-D09E159F08B8}" type="pres">
      <dgm:prSet presAssocID="{7FED464B-DEF4-42B0-BD9B-4B4D18DBE3AD}" presName="composite1"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4F93748-549E-4F4E-8610-7F0C9A98CB7F}" type="pres">
      <dgm:prSet presAssocID="{7FED464B-DEF4-42B0-BD9B-4B4D18DBE3AD}" presName="dummyNode1" presStyleLbl="node1" presStyleIdx="1"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B8CD956-A409-4E67-B5AC-DDC84865BEF6}" type="pres">
      <dgm:prSet presAssocID="{7FED464B-DEF4-42B0-BD9B-4B4D18DBE3AD}" presName="childNode1" presStyleLbl="bgAcc1" presStyleIdx="2" presStyleCnt="3">
        <dgm:presLayoutVars>
          <dgm:bulletEnabled val="1"/>
        </dgm:presLayoutVars>
      </dgm:prSet>
      <dgm:spPr/>
      <dgm:t>
        <a:bodyPr/>
        <a:lstStyle/>
        <a:p>
          <a:endParaRPr lang="es-ES"/>
        </a:p>
      </dgm:t>
    </dgm:pt>
    <dgm:pt modelId="{A0ECF2CD-2367-42EB-9F70-3B54D3DF726A}" type="pres">
      <dgm:prSet presAssocID="{7FED464B-DEF4-42B0-BD9B-4B4D18DBE3AD}" presName="childNode1tx" presStyleLbl="bgAcc1" presStyleIdx="2" presStyleCnt="3">
        <dgm:presLayoutVars>
          <dgm:bulletEnabled val="1"/>
        </dgm:presLayoutVars>
      </dgm:prSet>
      <dgm:spPr/>
      <dgm:t>
        <a:bodyPr/>
        <a:lstStyle/>
        <a:p>
          <a:endParaRPr lang="es-ES"/>
        </a:p>
      </dgm:t>
    </dgm:pt>
    <dgm:pt modelId="{AA3758F7-8C0B-4DD2-B9FF-E5CD92810A8C}" type="pres">
      <dgm:prSet presAssocID="{7FED464B-DEF4-42B0-BD9B-4B4D18DBE3AD}" presName="parentNode1" presStyleLbl="node1" presStyleIdx="2" presStyleCnt="3" custScaleX="78913" custScaleY="65498" custLinFactNeighborX="6313" custLinFactNeighborY="13055">
        <dgm:presLayoutVars>
          <dgm:chMax val="1"/>
          <dgm:bulletEnabled val="1"/>
        </dgm:presLayoutVars>
      </dgm:prSet>
      <dgm:spPr/>
      <dgm:t>
        <a:bodyPr/>
        <a:lstStyle/>
        <a:p>
          <a:endParaRPr lang="es-ES"/>
        </a:p>
      </dgm:t>
    </dgm:pt>
    <dgm:pt modelId="{5C9D90C2-DFDF-4442-863B-92EB535C33D0}" type="pres">
      <dgm:prSet presAssocID="{7FED464B-DEF4-42B0-BD9B-4B4D18DBE3AD}" presName="connSite1"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78C524CB-B747-4D2B-9C0C-B3C8018CACF2}" type="presOf" srcId="{448F7131-E8FD-431B-B14A-562EF43EA873}" destId="{1B8CD956-A409-4E67-B5AC-DDC84865BEF6}" srcOrd="0" destOrd="2" presId="urn:microsoft.com/office/officeart/2005/8/layout/hProcess4"/>
    <dgm:cxn modelId="{A9ADD9A2-2196-4918-9D19-C3CEA96A59BA}" srcId="{6EFCA042-A934-4376-B6AA-2CDD5FCB6208}" destId="{B33CFBCA-3156-442B-8E0D-62463E35783A}" srcOrd="1" destOrd="0" parTransId="{6EA26CE3-9603-4343-849A-14F9D78B1800}" sibTransId="{AAC81143-1F55-488B-9C05-CE34CF6C0556}"/>
    <dgm:cxn modelId="{F9F98A73-C781-4CEF-A726-5693AFEEF137}" type="presOf" srcId="{5730866A-82A9-471E-A585-05BE4842B64A}" destId="{0EAB835A-D3AA-4B0C-99F9-290646D06795}" srcOrd="0" destOrd="0" presId="urn:microsoft.com/office/officeart/2005/8/layout/hProcess4"/>
    <dgm:cxn modelId="{0359B824-EBBD-4684-8BE4-4E6620A2CBA0}" type="presOf" srcId="{3AC726D8-629B-4F90-BEBD-D5522E48DD7C}" destId="{E3E6BF55-D7F2-47DF-A7A6-9B23EFE8AFA1}" srcOrd="1" destOrd="0" presId="urn:microsoft.com/office/officeart/2005/8/layout/hProcess4"/>
    <dgm:cxn modelId="{A2EC9105-CFCB-4C2D-BC18-3537E40DCB94}" srcId="{7FED464B-DEF4-42B0-BD9B-4B4D18DBE3AD}" destId="{18480C27-B59C-4CBF-9ECA-5EEB8EE8062B}" srcOrd="0" destOrd="0" parTransId="{54A8AECF-1A08-43D0-A34C-205C25E5EB9D}" sibTransId="{60C0A713-3AC6-4673-B527-EB8A88040A93}"/>
    <dgm:cxn modelId="{BAC1568F-D0F0-423E-B805-2C1773E775D4}" type="presOf" srcId="{2F24CF27-5659-426C-BCDE-7CEC97241138}" destId="{957C7E30-47C1-4E37-9B2E-F554CD4BEB54}" srcOrd="0" destOrd="2" presId="urn:microsoft.com/office/officeart/2005/8/layout/hProcess4"/>
    <dgm:cxn modelId="{6DC82D69-C2BC-4BD2-B0F6-DB2EA0112DED}" type="presOf" srcId="{27B37A10-7EAF-468C-AA7A-D24896EF4891}" destId="{8E4BA576-5E8B-4866-8DDB-32711102667B}" srcOrd="0" destOrd="0" presId="urn:microsoft.com/office/officeart/2005/8/layout/hProcess4"/>
    <dgm:cxn modelId="{D2C01A84-CAFA-4A5A-8083-28D18077769F}" srcId="{7FED464B-DEF4-42B0-BD9B-4B4D18DBE3AD}" destId="{E070A55E-07BD-43AC-A087-2C6DF651DBCE}" srcOrd="1" destOrd="0" parTransId="{0DFD398E-5E54-44AE-B318-93B8E78E3F6D}" sibTransId="{76DC3AB7-AB95-4ECD-A455-2B90813433DE}"/>
    <dgm:cxn modelId="{B98431D2-695C-4122-B66E-A9F7EE084BC1}" type="presOf" srcId="{18480C27-B59C-4CBF-9ECA-5EEB8EE8062B}" destId="{1B8CD956-A409-4E67-B5AC-DDC84865BEF6}" srcOrd="0" destOrd="0" presId="urn:microsoft.com/office/officeart/2005/8/layout/hProcess4"/>
    <dgm:cxn modelId="{95E2B713-E20E-4EAE-9B5A-4F50D5EC26A5}" type="presOf" srcId="{27B37A10-7EAF-468C-AA7A-D24896EF4891}" destId="{BDB38FC6-79A2-41B2-9918-F92958E5A6D5}" srcOrd="1" destOrd="0" presId="urn:microsoft.com/office/officeart/2005/8/layout/hProcess4"/>
    <dgm:cxn modelId="{8085C969-A1DF-46A3-B231-820E975D6636}" srcId="{0896F6D1-7A83-4894-B451-F571E9FF2B35}" destId="{27B37A10-7EAF-468C-AA7A-D24896EF4891}" srcOrd="0" destOrd="0" parTransId="{165B1FBA-DD40-4B62-B7AE-50B02AC46857}" sibTransId="{8AFC8429-B7AD-4BC8-BD47-0B9596BA16E2}"/>
    <dgm:cxn modelId="{505E1B35-46EA-4961-9D1F-141592E079B0}" srcId="{6EFCA042-A934-4376-B6AA-2CDD5FCB6208}" destId="{3AC726D8-629B-4F90-BEBD-D5522E48DD7C}" srcOrd="0" destOrd="0" parTransId="{524278B9-E3D3-40E3-BDE2-03A531403F3C}" sibTransId="{619F6CA5-7F52-42A3-AF84-1BACCFCB618E}"/>
    <dgm:cxn modelId="{8A888FF1-6765-484F-B88D-82EFD6F40B09}" type="presOf" srcId="{B33CFBCA-3156-442B-8E0D-62463E35783A}" destId="{957C7E30-47C1-4E37-9B2E-F554CD4BEB54}" srcOrd="0" destOrd="1" presId="urn:microsoft.com/office/officeart/2005/8/layout/hProcess4"/>
    <dgm:cxn modelId="{3C9028A0-0CEE-4907-9E84-B2A9DF3285B2}" type="presOf" srcId="{3AC726D8-629B-4F90-BEBD-D5522E48DD7C}" destId="{957C7E30-47C1-4E37-9B2E-F554CD4BEB54}" srcOrd="0" destOrd="0" presId="urn:microsoft.com/office/officeart/2005/8/layout/hProcess4"/>
    <dgm:cxn modelId="{24E1994A-61FB-4EBA-B7BE-222A12EF4048}" srcId="{7FED464B-DEF4-42B0-BD9B-4B4D18DBE3AD}" destId="{448F7131-E8FD-431B-B14A-562EF43EA873}" srcOrd="2" destOrd="0" parTransId="{73BE0FE1-C021-4831-96AA-307BC51E0002}" sibTransId="{00C8A9D5-52C6-4E85-81D1-FE2EF037DDAF}"/>
    <dgm:cxn modelId="{5F61579F-2000-4AAB-983E-293F9E35F16C}" type="presOf" srcId="{0896F6D1-7A83-4894-B451-F571E9FF2B35}" destId="{0793074F-E309-4C9D-83B6-1B6A1B5FB620}" srcOrd="0" destOrd="0" presId="urn:microsoft.com/office/officeart/2005/8/layout/hProcess4"/>
    <dgm:cxn modelId="{DECBCD27-DF8C-4B2E-A8ED-C97C5BCB6CA8}" type="presOf" srcId="{2F24CF27-5659-426C-BCDE-7CEC97241138}" destId="{E3E6BF55-D7F2-47DF-A7A6-9B23EFE8AFA1}" srcOrd="1" destOrd="2" presId="urn:microsoft.com/office/officeart/2005/8/layout/hProcess4"/>
    <dgm:cxn modelId="{F906CB49-12C9-4548-BC24-BEA1A2E210FD}" type="presOf" srcId="{C07D865E-63B7-4ADE-B315-F3E439313440}" destId="{6013D08C-1784-445A-817B-E2453C882EF1}" srcOrd="0" destOrd="0" presId="urn:microsoft.com/office/officeart/2005/8/layout/hProcess4"/>
    <dgm:cxn modelId="{44141CE9-B8D9-4164-8251-1E57AAEE2D20}" srcId="{5730866A-82A9-471E-A585-05BE4842B64A}" destId="{6EFCA042-A934-4376-B6AA-2CDD5FCB6208}" srcOrd="0" destOrd="0" parTransId="{80F1A4CC-72CB-4BB0-B67F-6056FE2ADE45}" sibTransId="{DFBEA9E7-E3E4-4781-A678-DEAE069EC121}"/>
    <dgm:cxn modelId="{B12C11CE-E3DC-45E7-97E1-CF0DCE903CB6}" type="presOf" srcId="{DFBEA9E7-E3E4-4781-A678-DEAE069EC121}" destId="{66A5BBD3-A542-4FD9-80BC-59DD756F18D4}" srcOrd="0" destOrd="0" presId="urn:microsoft.com/office/officeart/2005/8/layout/hProcess4"/>
    <dgm:cxn modelId="{FC20D5F8-292F-4261-848E-34D2B4442077}" type="presOf" srcId="{E070A55E-07BD-43AC-A087-2C6DF651DBCE}" destId="{1B8CD956-A409-4E67-B5AC-DDC84865BEF6}" srcOrd="0" destOrd="1" presId="urn:microsoft.com/office/officeart/2005/8/layout/hProcess4"/>
    <dgm:cxn modelId="{A5942DAC-28EB-4060-9167-33C1756E814F}" type="presOf" srcId="{7FED464B-DEF4-42B0-BD9B-4B4D18DBE3AD}" destId="{AA3758F7-8C0B-4DD2-B9FF-E5CD92810A8C}" srcOrd="0" destOrd="0" presId="urn:microsoft.com/office/officeart/2005/8/layout/hProcess4"/>
    <dgm:cxn modelId="{49D8EC97-FC6E-455A-BC7D-02C5DA826EF6}" type="presOf" srcId="{E070A55E-07BD-43AC-A087-2C6DF651DBCE}" destId="{A0ECF2CD-2367-42EB-9F70-3B54D3DF726A}" srcOrd="1" destOrd="1" presId="urn:microsoft.com/office/officeart/2005/8/layout/hProcess4"/>
    <dgm:cxn modelId="{8BF5619B-3CAE-434C-8BD6-571A3FB31EC2}" type="presOf" srcId="{6EFCA042-A934-4376-B6AA-2CDD5FCB6208}" destId="{104CB061-3E67-4FDE-B3B3-77AF539ED258}" srcOrd="0" destOrd="0" presId="urn:microsoft.com/office/officeart/2005/8/layout/hProcess4"/>
    <dgm:cxn modelId="{702BF6B4-4478-4801-84C5-904F8424FCA9}" type="presOf" srcId="{448F7131-E8FD-431B-B14A-562EF43EA873}" destId="{A0ECF2CD-2367-42EB-9F70-3B54D3DF726A}" srcOrd="1" destOrd="2" presId="urn:microsoft.com/office/officeart/2005/8/layout/hProcess4"/>
    <dgm:cxn modelId="{8C428BF8-70FA-4BDF-A5DB-22F37F67045B}" type="presOf" srcId="{B33CFBCA-3156-442B-8E0D-62463E35783A}" destId="{E3E6BF55-D7F2-47DF-A7A6-9B23EFE8AFA1}" srcOrd="1" destOrd="1" presId="urn:microsoft.com/office/officeart/2005/8/layout/hProcess4"/>
    <dgm:cxn modelId="{2490C814-2B6A-45EE-85BE-B347D03BB9FF}" srcId="{5730866A-82A9-471E-A585-05BE4842B64A}" destId="{0896F6D1-7A83-4894-B451-F571E9FF2B35}" srcOrd="1" destOrd="0" parTransId="{C4E85671-1DA3-4122-AEA1-50830D7D1CF5}" sibTransId="{C07D865E-63B7-4ADE-B315-F3E439313440}"/>
    <dgm:cxn modelId="{2B5DBE80-D4C2-4902-B1DC-FF9C725C396F}" type="presOf" srcId="{18480C27-B59C-4CBF-9ECA-5EEB8EE8062B}" destId="{A0ECF2CD-2367-42EB-9F70-3B54D3DF726A}" srcOrd="1" destOrd="0" presId="urn:microsoft.com/office/officeart/2005/8/layout/hProcess4"/>
    <dgm:cxn modelId="{4FA8A370-AF85-4424-B686-167F56B8007C}" srcId="{6EFCA042-A934-4376-B6AA-2CDD5FCB6208}" destId="{2F24CF27-5659-426C-BCDE-7CEC97241138}" srcOrd="2" destOrd="0" parTransId="{E0218132-4958-4260-A56D-2C7DB9B46F13}" sibTransId="{F8858F35-FFBF-4857-B1E5-4497FCFBE2F3}"/>
    <dgm:cxn modelId="{D2EACA0D-62F5-4319-9723-63F4A6C7D598}" srcId="{5730866A-82A9-471E-A585-05BE4842B64A}" destId="{7FED464B-DEF4-42B0-BD9B-4B4D18DBE3AD}" srcOrd="2" destOrd="0" parTransId="{A94B70C3-BB44-4EA8-B8AE-9ECEEA7E8C32}" sibTransId="{FED7C7D4-DA4C-4E5C-A5B2-5FA3CE6477D1}"/>
    <dgm:cxn modelId="{20AE32B0-2693-49C9-9CC9-05867188EC4D}" type="presParOf" srcId="{0EAB835A-D3AA-4B0C-99F9-290646D06795}" destId="{1F1B523C-332C-4791-B779-76AD2843FBE4}" srcOrd="0" destOrd="0" presId="urn:microsoft.com/office/officeart/2005/8/layout/hProcess4"/>
    <dgm:cxn modelId="{2006F9DD-53D5-4530-B7DB-1401885D3DE3}" type="presParOf" srcId="{0EAB835A-D3AA-4B0C-99F9-290646D06795}" destId="{6ACEF2A2-A6DD-4AC0-8056-1E7E79ACCFA6}" srcOrd="1" destOrd="0" presId="urn:microsoft.com/office/officeart/2005/8/layout/hProcess4"/>
    <dgm:cxn modelId="{E4EE8F7C-9720-47A6-826D-9CB2492F16B1}" type="presParOf" srcId="{0EAB835A-D3AA-4B0C-99F9-290646D06795}" destId="{4FD5724C-B5B2-454C-B37E-9461418352B3}" srcOrd="2" destOrd="0" presId="urn:microsoft.com/office/officeart/2005/8/layout/hProcess4"/>
    <dgm:cxn modelId="{95425BF7-82CF-4C21-B044-70F814270965}" type="presParOf" srcId="{4FD5724C-B5B2-454C-B37E-9461418352B3}" destId="{C877FE4C-86D7-42EB-A4EB-6610C2F23602}" srcOrd="0" destOrd="0" presId="urn:microsoft.com/office/officeart/2005/8/layout/hProcess4"/>
    <dgm:cxn modelId="{5BCFFECC-65B4-413C-8227-C8FCFE9DE377}" type="presParOf" srcId="{C877FE4C-86D7-42EB-A4EB-6610C2F23602}" destId="{437FC781-F593-4601-8D01-7D42195EF0BB}" srcOrd="0" destOrd="0" presId="urn:microsoft.com/office/officeart/2005/8/layout/hProcess4"/>
    <dgm:cxn modelId="{F3A368CD-EC17-4290-8DD5-59122FA63F95}" type="presParOf" srcId="{C877FE4C-86D7-42EB-A4EB-6610C2F23602}" destId="{957C7E30-47C1-4E37-9B2E-F554CD4BEB54}" srcOrd="1" destOrd="0" presId="urn:microsoft.com/office/officeart/2005/8/layout/hProcess4"/>
    <dgm:cxn modelId="{C01B1ABE-F1DF-433D-BE6B-EBEACE429328}" type="presParOf" srcId="{C877FE4C-86D7-42EB-A4EB-6610C2F23602}" destId="{E3E6BF55-D7F2-47DF-A7A6-9B23EFE8AFA1}" srcOrd="2" destOrd="0" presId="urn:microsoft.com/office/officeart/2005/8/layout/hProcess4"/>
    <dgm:cxn modelId="{C0857B05-EDD2-43B3-9BD1-9A973D3133BF}" type="presParOf" srcId="{C877FE4C-86D7-42EB-A4EB-6610C2F23602}" destId="{104CB061-3E67-4FDE-B3B3-77AF539ED258}" srcOrd="3" destOrd="0" presId="urn:microsoft.com/office/officeart/2005/8/layout/hProcess4"/>
    <dgm:cxn modelId="{8C8D902F-4B43-404D-A871-6D0B9A87CA6F}" type="presParOf" srcId="{C877FE4C-86D7-42EB-A4EB-6610C2F23602}" destId="{792896E4-94CD-4082-B535-0B656608C0AC}" srcOrd="4" destOrd="0" presId="urn:microsoft.com/office/officeart/2005/8/layout/hProcess4"/>
    <dgm:cxn modelId="{7E163AA8-8790-4DA4-B491-3BEDCE0BCF3A}" type="presParOf" srcId="{4FD5724C-B5B2-454C-B37E-9461418352B3}" destId="{66A5BBD3-A542-4FD9-80BC-59DD756F18D4}" srcOrd="1" destOrd="0" presId="urn:microsoft.com/office/officeart/2005/8/layout/hProcess4"/>
    <dgm:cxn modelId="{0698939B-A2D5-45B3-B0D6-66D2368CDB8A}" type="presParOf" srcId="{4FD5724C-B5B2-454C-B37E-9461418352B3}" destId="{CF9EACAC-B475-46FE-9F04-1EA84B717B83}" srcOrd="2" destOrd="0" presId="urn:microsoft.com/office/officeart/2005/8/layout/hProcess4"/>
    <dgm:cxn modelId="{9ABA4E00-15CC-4DC1-98DC-7A3F48C110E6}" type="presParOf" srcId="{CF9EACAC-B475-46FE-9F04-1EA84B717B83}" destId="{2321570B-A9FE-419D-A6E9-05D10539A324}" srcOrd="0" destOrd="0" presId="urn:microsoft.com/office/officeart/2005/8/layout/hProcess4"/>
    <dgm:cxn modelId="{944E3025-2999-4A03-9D6E-CD9ECA634515}" type="presParOf" srcId="{CF9EACAC-B475-46FE-9F04-1EA84B717B83}" destId="{8E4BA576-5E8B-4866-8DDB-32711102667B}" srcOrd="1" destOrd="0" presId="urn:microsoft.com/office/officeart/2005/8/layout/hProcess4"/>
    <dgm:cxn modelId="{1E13D389-C83D-438D-A480-87D8C96B854A}" type="presParOf" srcId="{CF9EACAC-B475-46FE-9F04-1EA84B717B83}" destId="{BDB38FC6-79A2-41B2-9918-F92958E5A6D5}" srcOrd="2" destOrd="0" presId="urn:microsoft.com/office/officeart/2005/8/layout/hProcess4"/>
    <dgm:cxn modelId="{79A84D44-4155-4B38-AB32-06CE8B7196A5}" type="presParOf" srcId="{CF9EACAC-B475-46FE-9F04-1EA84B717B83}" destId="{0793074F-E309-4C9D-83B6-1B6A1B5FB620}" srcOrd="3" destOrd="0" presId="urn:microsoft.com/office/officeart/2005/8/layout/hProcess4"/>
    <dgm:cxn modelId="{5F412767-BB11-43AD-B43F-AAEC2565CBF9}" type="presParOf" srcId="{CF9EACAC-B475-46FE-9F04-1EA84B717B83}" destId="{0E32A93D-D37E-409D-88E3-6B3B17FEE402}" srcOrd="4" destOrd="0" presId="urn:microsoft.com/office/officeart/2005/8/layout/hProcess4"/>
    <dgm:cxn modelId="{BACE6829-25CD-40D4-BAEC-62A0A4745C5F}" type="presParOf" srcId="{4FD5724C-B5B2-454C-B37E-9461418352B3}" destId="{6013D08C-1784-445A-817B-E2453C882EF1}" srcOrd="3" destOrd="0" presId="urn:microsoft.com/office/officeart/2005/8/layout/hProcess4"/>
    <dgm:cxn modelId="{59568DD7-211A-41BA-9BAD-73BE73584A5C}" type="presParOf" srcId="{4FD5724C-B5B2-454C-B37E-9461418352B3}" destId="{B1B4A684-AC5E-4F2D-B490-D09E159F08B8}" srcOrd="4" destOrd="0" presId="urn:microsoft.com/office/officeart/2005/8/layout/hProcess4"/>
    <dgm:cxn modelId="{01CC2BA9-4DA7-471A-9FC6-4867AF2E3C0D}" type="presParOf" srcId="{B1B4A684-AC5E-4F2D-B490-D09E159F08B8}" destId="{A4F93748-549E-4F4E-8610-7F0C9A98CB7F}" srcOrd="0" destOrd="0" presId="urn:microsoft.com/office/officeart/2005/8/layout/hProcess4"/>
    <dgm:cxn modelId="{FC4BFF22-6A41-49AB-B2BF-C63283D12322}" type="presParOf" srcId="{B1B4A684-AC5E-4F2D-B490-D09E159F08B8}" destId="{1B8CD956-A409-4E67-B5AC-DDC84865BEF6}" srcOrd="1" destOrd="0" presId="urn:microsoft.com/office/officeart/2005/8/layout/hProcess4"/>
    <dgm:cxn modelId="{06B0F2EA-648D-4BF8-A80D-F218D7AD57DB}" type="presParOf" srcId="{B1B4A684-AC5E-4F2D-B490-D09E159F08B8}" destId="{A0ECF2CD-2367-42EB-9F70-3B54D3DF726A}" srcOrd="2" destOrd="0" presId="urn:microsoft.com/office/officeart/2005/8/layout/hProcess4"/>
    <dgm:cxn modelId="{F76EB9AA-3FD3-4B56-B290-DEB34BDA220F}" type="presParOf" srcId="{B1B4A684-AC5E-4F2D-B490-D09E159F08B8}" destId="{AA3758F7-8C0B-4DD2-B9FF-E5CD92810A8C}" srcOrd="3" destOrd="0" presId="urn:microsoft.com/office/officeart/2005/8/layout/hProcess4"/>
    <dgm:cxn modelId="{816C98F0-AA9B-4032-B033-0B00E34AA50F}" type="presParOf" srcId="{B1B4A684-AC5E-4F2D-B490-D09E159F08B8}" destId="{5C9D90C2-DFDF-4442-863B-92EB535C33D0}" srcOrd="4" destOrd="0" presId="urn:microsoft.com/office/officeart/2005/8/layout/hProcess4"/>
  </dgm:cxnLst>
  <dgm:bg>
    <a:solidFill>
      <a:schemeClr val="accent3">
        <a:lumMod val="20000"/>
        <a:lumOff val="80000"/>
      </a:schemeClr>
    </a:solidFill>
    <a:effectLst>
      <a:outerShdw blurRad="50800" dist="38100" dir="5400000" algn="t" rotWithShape="0">
        <a:prstClr val="black">
          <a:alpha val="40000"/>
        </a:prstClr>
      </a:outerShdw>
    </a:effectLst>
  </dgm:bg>
  <dgm:whole>
    <a:ln w="15875">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C7E30-47C1-4E37-9B2E-F554CD4BEB54}">
      <dsp:nvSpPr>
        <dsp:cNvPr id="0" name=""/>
        <dsp:cNvSpPr/>
      </dsp:nvSpPr>
      <dsp:spPr>
        <a:xfrm>
          <a:off x="959245" y="817325"/>
          <a:ext cx="1904176" cy="1570547"/>
        </a:xfrm>
        <a:prstGeom prst="roundRect">
          <a:avLst>
            <a:gd name="adj" fmla="val 10000"/>
          </a:avLst>
        </a:prstGeom>
        <a:solidFill>
          <a:schemeClr val="accent1">
            <a:lumMod val="40000"/>
            <a:lumOff val="60000"/>
            <a:alpha val="9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CO" sz="1800" kern="1200" dirty="0"/>
            <a:t>Inscrito </a:t>
          </a:r>
        </a:p>
        <a:p>
          <a:pPr marL="171450" lvl="1" indent="-171450" algn="l" defTabSz="800100">
            <a:lnSpc>
              <a:spcPct val="90000"/>
            </a:lnSpc>
            <a:spcBef>
              <a:spcPct val="0"/>
            </a:spcBef>
            <a:spcAft>
              <a:spcPct val="15000"/>
            </a:spcAft>
            <a:buChar char="••"/>
          </a:pPr>
          <a:r>
            <a:rPr lang="es-CO" sz="1800" kern="1200" dirty="0"/>
            <a:t>Admitido</a:t>
          </a:r>
        </a:p>
        <a:p>
          <a:pPr marL="171450" lvl="1" indent="-171450" algn="l" defTabSz="800100">
            <a:lnSpc>
              <a:spcPct val="90000"/>
            </a:lnSpc>
            <a:spcBef>
              <a:spcPct val="0"/>
            </a:spcBef>
            <a:spcAft>
              <a:spcPct val="15000"/>
            </a:spcAft>
            <a:buChar char="••"/>
          </a:pPr>
          <a:r>
            <a:rPr lang="es-CO" sz="1800" kern="1200" dirty="0"/>
            <a:t>Matriculado</a:t>
          </a:r>
        </a:p>
      </dsp:txBody>
      <dsp:txXfrm>
        <a:off x="995388" y="853468"/>
        <a:ext cx="1831890" cy="1161715"/>
      </dsp:txXfrm>
    </dsp:sp>
    <dsp:sp modelId="{66A5BBD3-A542-4FD9-80BC-59DD756F18D4}">
      <dsp:nvSpPr>
        <dsp:cNvPr id="0" name=""/>
        <dsp:cNvSpPr/>
      </dsp:nvSpPr>
      <dsp:spPr>
        <a:xfrm>
          <a:off x="1801066" y="1051687"/>
          <a:ext cx="2752137" cy="2289784"/>
        </a:xfrm>
        <a:prstGeom prst="leftCircularArrow">
          <a:avLst>
            <a:gd name="adj1" fmla="val 4211"/>
            <a:gd name="adj2" fmla="val 531587"/>
            <a:gd name="adj3" fmla="val 2360759"/>
            <a:gd name="adj4" fmla="val 9078150"/>
            <a:gd name="adj5" fmla="val 4913"/>
          </a:avLst>
        </a:prstGeom>
        <a:solidFill>
          <a:srgbClr val="00206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sp>
    <dsp:sp modelId="{104CB061-3E67-4FDE-B3B3-77AF539ED258}">
      <dsp:nvSpPr>
        <dsp:cNvPr id="0" name=""/>
        <dsp:cNvSpPr/>
      </dsp:nvSpPr>
      <dsp:spPr>
        <a:xfrm>
          <a:off x="1418210" y="2255313"/>
          <a:ext cx="1692600" cy="440861"/>
        </a:xfrm>
        <a:prstGeom prst="roundRect">
          <a:avLst>
            <a:gd name="adj" fmla="val 10000"/>
          </a:avLst>
        </a:prstGeom>
        <a:solidFill>
          <a:srgbClr val="00B0F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CO" sz="1200" b="1" kern="1200" dirty="0">
              <a:solidFill>
                <a:schemeClr val="tx1"/>
              </a:solidFill>
            </a:rPr>
            <a:t>ESTUDIANTES NUEVOS PRIMER CURSO </a:t>
          </a:r>
        </a:p>
      </dsp:txBody>
      <dsp:txXfrm>
        <a:off x="1431122" y="2268225"/>
        <a:ext cx="1666776" cy="415037"/>
      </dsp:txXfrm>
    </dsp:sp>
    <dsp:sp modelId="{8E4BA576-5E8B-4866-8DDB-32711102667B}">
      <dsp:nvSpPr>
        <dsp:cNvPr id="0" name=""/>
        <dsp:cNvSpPr/>
      </dsp:nvSpPr>
      <dsp:spPr>
        <a:xfrm>
          <a:off x="3534204" y="817325"/>
          <a:ext cx="1904176" cy="1570547"/>
        </a:xfrm>
        <a:prstGeom prst="roundRect">
          <a:avLst>
            <a:gd name="adj" fmla="val 10000"/>
          </a:avLst>
        </a:prstGeom>
        <a:solidFill>
          <a:schemeClr val="accent1">
            <a:lumMod val="40000"/>
            <a:lumOff val="60000"/>
            <a:alpha val="9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CO" sz="1800" kern="1200" dirty="0"/>
            <a:t>Control del Ciclo Académico del Estudiante  </a:t>
          </a:r>
        </a:p>
      </dsp:txBody>
      <dsp:txXfrm>
        <a:off x="3570347" y="1190014"/>
        <a:ext cx="1831890" cy="1161715"/>
      </dsp:txXfrm>
    </dsp:sp>
    <dsp:sp modelId="{6013D08C-1784-445A-817B-E2453C882EF1}">
      <dsp:nvSpPr>
        <dsp:cNvPr id="0" name=""/>
        <dsp:cNvSpPr/>
      </dsp:nvSpPr>
      <dsp:spPr>
        <a:xfrm>
          <a:off x="4388683" y="-174500"/>
          <a:ext cx="2991343" cy="2488803"/>
        </a:xfrm>
        <a:prstGeom prst="circularArrow">
          <a:avLst>
            <a:gd name="adj1" fmla="val 3875"/>
            <a:gd name="adj2" fmla="val 485102"/>
            <a:gd name="adj3" fmla="val 19247812"/>
            <a:gd name="adj4" fmla="val 12483935"/>
            <a:gd name="adj5" fmla="val 4520"/>
          </a:avLst>
        </a:prstGeom>
        <a:solidFill>
          <a:srgbClr val="00206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sp>
    <dsp:sp modelId="{0793074F-E309-4C9D-83B6-1B6A1B5FB620}">
      <dsp:nvSpPr>
        <dsp:cNvPr id="0" name=""/>
        <dsp:cNvSpPr/>
      </dsp:nvSpPr>
      <dsp:spPr>
        <a:xfrm>
          <a:off x="4032167" y="533583"/>
          <a:ext cx="1692600" cy="440861"/>
        </a:xfrm>
        <a:prstGeom prst="roundRect">
          <a:avLst>
            <a:gd name="adj" fmla="val 10000"/>
          </a:avLst>
        </a:prstGeom>
        <a:solidFill>
          <a:srgbClr val="00B0F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CO" sz="1200" b="1" kern="1200" dirty="0">
              <a:solidFill>
                <a:schemeClr val="tx1"/>
              </a:solidFill>
            </a:rPr>
            <a:t>ESTUDIANTES ANTIGUOS</a:t>
          </a:r>
        </a:p>
      </dsp:txBody>
      <dsp:txXfrm>
        <a:off x="4045079" y="546495"/>
        <a:ext cx="1666776" cy="415037"/>
      </dsp:txXfrm>
    </dsp:sp>
    <dsp:sp modelId="{1B8CD956-A409-4E67-B5AC-DDC84865BEF6}">
      <dsp:nvSpPr>
        <dsp:cNvPr id="0" name=""/>
        <dsp:cNvSpPr/>
      </dsp:nvSpPr>
      <dsp:spPr>
        <a:xfrm>
          <a:off x="6109163" y="817325"/>
          <a:ext cx="1904176" cy="1570547"/>
        </a:xfrm>
        <a:prstGeom prst="roundRect">
          <a:avLst>
            <a:gd name="adj" fmla="val 10000"/>
          </a:avLst>
        </a:prstGeom>
        <a:solidFill>
          <a:schemeClr val="accent1">
            <a:lumMod val="40000"/>
            <a:lumOff val="60000"/>
            <a:alpha val="9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422400">
            <a:lnSpc>
              <a:spcPct val="90000"/>
            </a:lnSpc>
            <a:spcBef>
              <a:spcPct val="0"/>
            </a:spcBef>
            <a:spcAft>
              <a:spcPct val="15000"/>
            </a:spcAft>
            <a:buChar char="••"/>
          </a:pPr>
          <a:endParaRPr lang="es-CO" sz="3200" kern="1200" dirty="0"/>
        </a:p>
        <a:p>
          <a:pPr marL="171450" lvl="1" indent="-171450" algn="l" defTabSz="800100">
            <a:lnSpc>
              <a:spcPct val="90000"/>
            </a:lnSpc>
            <a:spcBef>
              <a:spcPct val="0"/>
            </a:spcBef>
            <a:spcAft>
              <a:spcPct val="15000"/>
            </a:spcAft>
            <a:buChar char="••"/>
          </a:pPr>
          <a:endParaRPr lang="es-CO" sz="1800" kern="1200" dirty="0"/>
        </a:p>
        <a:p>
          <a:pPr marL="171450" lvl="1" indent="-171450" algn="l" defTabSz="800100">
            <a:lnSpc>
              <a:spcPct val="90000"/>
            </a:lnSpc>
            <a:spcBef>
              <a:spcPct val="0"/>
            </a:spcBef>
            <a:spcAft>
              <a:spcPct val="15000"/>
            </a:spcAft>
            <a:buChar char="••"/>
          </a:pPr>
          <a:r>
            <a:rPr lang="es-CO" sz="1800" kern="1200" dirty="0"/>
            <a:t>Graduado</a:t>
          </a:r>
        </a:p>
      </dsp:txBody>
      <dsp:txXfrm>
        <a:off x="6145306" y="853468"/>
        <a:ext cx="1831890" cy="1161715"/>
      </dsp:txXfrm>
    </dsp:sp>
    <dsp:sp modelId="{AA3758F7-8C0B-4DD2-B9FF-E5CD92810A8C}">
      <dsp:nvSpPr>
        <dsp:cNvPr id="0" name=""/>
        <dsp:cNvSpPr/>
      </dsp:nvSpPr>
      <dsp:spPr>
        <a:xfrm>
          <a:off x="6817627" y="2255313"/>
          <a:ext cx="1335682" cy="440861"/>
        </a:xfrm>
        <a:prstGeom prst="roundRect">
          <a:avLst>
            <a:gd name="adj" fmla="val 10000"/>
          </a:avLst>
        </a:prstGeom>
        <a:solidFill>
          <a:srgbClr val="00B0F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CO" sz="1200" b="1" kern="1200" dirty="0">
              <a:solidFill>
                <a:schemeClr val="tx1"/>
              </a:solidFill>
            </a:rPr>
            <a:t>EGRESADOS</a:t>
          </a:r>
        </a:p>
      </dsp:txBody>
      <dsp:txXfrm>
        <a:off x="6830539" y="2268225"/>
        <a:ext cx="1309858" cy="41503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0.01768</cdr:x>
      <cdr:y>0.12135</cdr:y>
    </cdr:from>
    <cdr:to>
      <cdr:x>0.98232</cdr:x>
      <cdr:y>0.25497</cdr:y>
    </cdr:to>
    <cdr:sp macro="" textlink="">
      <cdr:nvSpPr>
        <cdr:cNvPr id="2" name="Título 1">
          <a:extLst xmlns:a="http://schemas.openxmlformats.org/drawingml/2006/main">
            <a:ext uri="{FF2B5EF4-FFF2-40B4-BE49-F238E27FC236}">
              <a16:creationId xmlns:a16="http://schemas.microsoft.com/office/drawing/2014/main" id="{088D1205-5C3B-69A5-C6B8-55ADCB800EA8}"/>
            </a:ext>
          </a:extLst>
        </cdr:cNvPr>
        <cdr:cNvSpPr>
          <a:spLocks xmlns:a="http://schemas.openxmlformats.org/drawingml/2006/main" noGrp="1"/>
        </cdr:cNvSpPr>
      </cdr:nvSpPr>
      <cdr:spPr>
        <a:xfrm xmlns:a="http://schemas.openxmlformats.org/drawingml/2006/main">
          <a:off x="139965" y="588651"/>
          <a:ext cx="7636475" cy="648128"/>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xmlns:a="http://schemas.openxmlformats.org/drawingml/2006/main">
          <a:pPr algn="r"/>
          <a:r>
            <a:rPr lang="es-CO" sz="2000" b="1" dirty="0">
              <a:solidFill>
                <a:schemeClr val="accent5">
                  <a:lumMod val="50000"/>
                </a:schemeClr>
              </a:solidFill>
              <a:latin typeface="+mn-lt"/>
            </a:rPr>
            <a:t>POBLACIÓN ESTUDIANTIL</a:t>
          </a:r>
        </a:p>
        <a:p xmlns:a="http://schemas.openxmlformats.org/drawingml/2006/main">
          <a:pPr algn="r"/>
          <a:r>
            <a:rPr lang="es-CO" sz="2000" b="1" dirty="0">
              <a:solidFill>
                <a:schemeClr val="accent5">
                  <a:lumMod val="50000"/>
                </a:schemeClr>
              </a:solidFill>
              <a:latin typeface="+mn-lt"/>
              <a:cs typeface="Arial" panose="020B0604020202020204" pitchFamily="34" charset="0"/>
            </a:rPr>
            <a:t>Pregrado y Posgrados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7717C-8821-9C4D-8D8F-19BE18CB349F}" type="datetimeFigureOut">
              <a:rPr lang="es-CO" smtClean="0"/>
              <a:t>11/07/2024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626D7-F67B-C546-BA4E-E080FBB48122}" type="slidenum">
              <a:rPr lang="es-CO" smtClean="0"/>
              <a:t>‹Nº›</a:t>
            </a:fld>
            <a:endParaRPr lang="es-CO"/>
          </a:p>
        </p:txBody>
      </p:sp>
    </p:spTree>
    <p:extLst>
      <p:ext uri="{BB962C8B-B14F-4D97-AF65-F5344CB8AC3E}">
        <p14:creationId xmlns:p14="http://schemas.microsoft.com/office/powerpoint/2010/main" val="354068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06626D7-F67B-C546-BA4E-E080FBB48122}" type="slidenum">
              <a:rPr lang="es-CO" smtClean="0"/>
              <a:t>1</a:t>
            </a:fld>
            <a:endParaRPr lang="es-CO"/>
          </a:p>
        </p:txBody>
      </p:sp>
    </p:spTree>
    <p:extLst>
      <p:ext uri="{BB962C8B-B14F-4D97-AF65-F5344CB8AC3E}">
        <p14:creationId xmlns:p14="http://schemas.microsoft.com/office/powerpoint/2010/main" val="3647761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3D0FE2-B457-A066-8F41-651A7CC8745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E63218E5-7770-FED5-77B1-B136EB438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4BD38F38-5418-8AB4-4634-C83484E695EF}"/>
              </a:ext>
            </a:extLst>
          </p:cNvPr>
          <p:cNvSpPr>
            <a:spLocks noGrp="1"/>
          </p:cNvSpPr>
          <p:nvPr>
            <p:ph type="dt" sz="half" idx="10"/>
          </p:nvPr>
        </p:nvSpPr>
        <p:spPr/>
        <p:txBody>
          <a:bodyPr/>
          <a:lstStyle/>
          <a:p>
            <a:fld id="{D5BB5B69-21D3-F44F-A4F5-5B635EAB44DA}" type="datetimeFigureOut">
              <a:rPr lang="es-CO" smtClean="0"/>
              <a:t>11/07/2024</a:t>
            </a:fld>
            <a:endParaRPr lang="es-CO"/>
          </a:p>
        </p:txBody>
      </p:sp>
      <p:sp>
        <p:nvSpPr>
          <p:cNvPr id="5" name="Marcador de pie de página 4">
            <a:extLst>
              <a:ext uri="{FF2B5EF4-FFF2-40B4-BE49-F238E27FC236}">
                <a16:creationId xmlns:a16="http://schemas.microsoft.com/office/drawing/2014/main" id="{8364AA17-B49C-1F2A-68C2-BCE6631D0E3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E004676-A087-5C87-852D-673EEE7FD2DD}"/>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51490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21BAE1-84C9-A5C3-4C19-1363ED2D1E21}"/>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A2A42147-A407-2A52-7DAA-15F88FD54CF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EB24788-45D0-7F27-C4EA-5CBFC8451A56}"/>
              </a:ext>
            </a:extLst>
          </p:cNvPr>
          <p:cNvSpPr>
            <a:spLocks noGrp="1"/>
          </p:cNvSpPr>
          <p:nvPr>
            <p:ph type="dt" sz="half" idx="10"/>
          </p:nvPr>
        </p:nvSpPr>
        <p:spPr/>
        <p:txBody>
          <a:bodyPr/>
          <a:lstStyle/>
          <a:p>
            <a:fld id="{D5BB5B69-21D3-F44F-A4F5-5B635EAB44DA}" type="datetimeFigureOut">
              <a:rPr lang="es-CO" smtClean="0"/>
              <a:t>11/07/2024</a:t>
            </a:fld>
            <a:endParaRPr lang="es-CO"/>
          </a:p>
        </p:txBody>
      </p:sp>
      <p:sp>
        <p:nvSpPr>
          <p:cNvPr id="5" name="Marcador de pie de página 4">
            <a:extLst>
              <a:ext uri="{FF2B5EF4-FFF2-40B4-BE49-F238E27FC236}">
                <a16:creationId xmlns:a16="http://schemas.microsoft.com/office/drawing/2014/main" id="{7AD5A482-8329-DF8B-76BB-1D325EC3C01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AD64712-E9E8-8201-833F-6966FCF0218B}"/>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75973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DD42891-2A66-B9B1-8BEE-FED5A8EDB5C7}"/>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9CD2E23F-4E88-BE3E-B7DD-34356A5CC43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5FB687FD-05CD-C297-39CE-9E6997F891FF}"/>
              </a:ext>
            </a:extLst>
          </p:cNvPr>
          <p:cNvSpPr>
            <a:spLocks noGrp="1"/>
          </p:cNvSpPr>
          <p:nvPr>
            <p:ph type="dt" sz="half" idx="10"/>
          </p:nvPr>
        </p:nvSpPr>
        <p:spPr/>
        <p:txBody>
          <a:bodyPr/>
          <a:lstStyle/>
          <a:p>
            <a:fld id="{D5BB5B69-21D3-F44F-A4F5-5B635EAB44DA}" type="datetimeFigureOut">
              <a:rPr lang="es-CO" smtClean="0"/>
              <a:t>11/07/2024</a:t>
            </a:fld>
            <a:endParaRPr lang="es-CO"/>
          </a:p>
        </p:txBody>
      </p:sp>
      <p:sp>
        <p:nvSpPr>
          <p:cNvPr id="5" name="Marcador de pie de página 4">
            <a:extLst>
              <a:ext uri="{FF2B5EF4-FFF2-40B4-BE49-F238E27FC236}">
                <a16:creationId xmlns:a16="http://schemas.microsoft.com/office/drawing/2014/main" id="{E5FA67FD-5ACF-299D-92A9-6C9C7126145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2158DBF-0B53-034C-6772-942EBBE08DFB}"/>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72973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0EE7E-16A2-89DD-C3E1-DBC8BB9E39A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4CF911E5-08AE-56B2-C6A4-7B346DACC44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F5F6777-E97B-0AB1-65E3-1C4178C5A473}"/>
              </a:ext>
            </a:extLst>
          </p:cNvPr>
          <p:cNvSpPr>
            <a:spLocks noGrp="1"/>
          </p:cNvSpPr>
          <p:nvPr>
            <p:ph type="dt" sz="half" idx="10"/>
          </p:nvPr>
        </p:nvSpPr>
        <p:spPr/>
        <p:txBody>
          <a:bodyPr/>
          <a:lstStyle/>
          <a:p>
            <a:fld id="{D5BB5B69-21D3-F44F-A4F5-5B635EAB44DA}" type="datetimeFigureOut">
              <a:rPr lang="es-CO" smtClean="0"/>
              <a:t>11/07/2024</a:t>
            </a:fld>
            <a:endParaRPr lang="es-CO"/>
          </a:p>
        </p:txBody>
      </p:sp>
      <p:sp>
        <p:nvSpPr>
          <p:cNvPr id="5" name="Marcador de pie de página 4">
            <a:extLst>
              <a:ext uri="{FF2B5EF4-FFF2-40B4-BE49-F238E27FC236}">
                <a16:creationId xmlns:a16="http://schemas.microsoft.com/office/drawing/2014/main" id="{E1121522-5BCA-A250-79D7-2C266BB06CF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7E4B06-EF23-B2AA-F9D0-0D09145079C2}"/>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27263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FA003-E691-3FB4-22FD-2D26DC4C754E}"/>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808A0AF6-E843-79A2-9F1B-C185D65415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0CBB28DC-8989-875C-9235-3F2259977E72}"/>
              </a:ext>
            </a:extLst>
          </p:cNvPr>
          <p:cNvSpPr>
            <a:spLocks noGrp="1"/>
          </p:cNvSpPr>
          <p:nvPr>
            <p:ph type="dt" sz="half" idx="10"/>
          </p:nvPr>
        </p:nvSpPr>
        <p:spPr/>
        <p:txBody>
          <a:bodyPr/>
          <a:lstStyle/>
          <a:p>
            <a:fld id="{D5BB5B69-21D3-F44F-A4F5-5B635EAB44DA}" type="datetimeFigureOut">
              <a:rPr lang="es-CO" smtClean="0"/>
              <a:t>11/07/2024</a:t>
            </a:fld>
            <a:endParaRPr lang="es-CO"/>
          </a:p>
        </p:txBody>
      </p:sp>
      <p:sp>
        <p:nvSpPr>
          <p:cNvPr id="5" name="Marcador de pie de página 4">
            <a:extLst>
              <a:ext uri="{FF2B5EF4-FFF2-40B4-BE49-F238E27FC236}">
                <a16:creationId xmlns:a16="http://schemas.microsoft.com/office/drawing/2014/main" id="{2C7F834C-52CF-CB5C-48C3-39FD6D36B2D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4E70C5C-B366-4175-1071-EB4BA6306F01}"/>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59367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6C200-9AF3-3191-AC58-7BAF277BA01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DEF85614-AB05-3050-AC63-95DD6092E39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B27F60A8-E53C-7B5D-2072-199AD3A4FCD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2E683828-E2F2-E97A-3530-F061969E969D}"/>
              </a:ext>
            </a:extLst>
          </p:cNvPr>
          <p:cNvSpPr>
            <a:spLocks noGrp="1"/>
          </p:cNvSpPr>
          <p:nvPr>
            <p:ph type="dt" sz="half" idx="10"/>
          </p:nvPr>
        </p:nvSpPr>
        <p:spPr/>
        <p:txBody>
          <a:bodyPr/>
          <a:lstStyle/>
          <a:p>
            <a:fld id="{D5BB5B69-21D3-F44F-A4F5-5B635EAB44DA}" type="datetimeFigureOut">
              <a:rPr lang="es-CO" smtClean="0"/>
              <a:t>11/07/2024</a:t>
            </a:fld>
            <a:endParaRPr lang="es-CO"/>
          </a:p>
        </p:txBody>
      </p:sp>
      <p:sp>
        <p:nvSpPr>
          <p:cNvPr id="6" name="Marcador de pie de página 5">
            <a:extLst>
              <a:ext uri="{FF2B5EF4-FFF2-40B4-BE49-F238E27FC236}">
                <a16:creationId xmlns:a16="http://schemas.microsoft.com/office/drawing/2014/main" id="{C0633A1B-A3DA-D798-8EB1-B02E517F8EE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C7A822B-2660-5A91-40CB-AF9169FC341D}"/>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11184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3A2E88-4E54-1F5C-640D-3BECBD89D920}"/>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25CD52DB-52E7-DE5E-F668-78C0D7FF6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3BEB7574-6D66-C17E-B97F-374A78CA30A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85A4F76D-CC4F-9766-8172-88E746F17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5968EC9D-5B49-26CB-65A1-61478370148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01CE850F-5FE9-2967-8545-CDF284FC55F1}"/>
              </a:ext>
            </a:extLst>
          </p:cNvPr>
          <p:cNvSpPr>
            <a:spLocks noGrp="1"/>
          </p:cNvSpPr>
          <p:nvPr>
            <p:ph type="dt" sz="half" idx="10"/>
          </p:nvPr>
        </p:nvSpPr>
        <p:spPr/>
        <p:txBody>
          <a:bodyPr/>
          <a:lstStyle/>
          <a:p>
            <a:fld id="{D5BB5B69-21D3-F44F-A4F5-5B635EAB44DA}" type="datetimeFigureOut">
              <a:rPr lang="es-CO" smtClean="0"/>
              <a:t>11/07/2024</a:t>
            </a:fld>
            <a:endParaRPr lang="es-CO"/>
          </a:p>
        </p:txBody>
      </p:sp>
      <p:sp>
        <p:nvSpPr>
          <p:cNvPr id="8" name="Marcador de pie de página 7">
            <a:extLst>
              <a:ext uri="{FF2B5EF4-FFF2-40B4-BE49-F238E27FC236}">
                <a16:creationId xmlns:a16="http://schemas.microsoft.com/office/drawing/2014/main" id="{AB7ACA90-8E81-ECB8-B397-91C19C01F79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C277526-A4B6-4DAA-F739-7E9A6E103A46}"/>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260551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755D05-D02E-329A-4266-B0538A62772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9EF5370B-AFE8-55B1-E7D8-CDB7C3E10832}"/>
              </a:ext>
            </a:extLst>
          </p:cNvPr>
          <p:cNvSpPr>
            <a:spLocks noGrp="1"/>
          </p:cNvSpPr>
          <p:nvPr>
            <p:ph type="dt" sz="half" idx="10"/>
          </p:nvPr>
        </p:nvSpPr>
        <p:spPr/>
        <p:txBody>
          <a:bodyPr/>
          <a:lstStyle/>
          <a:p>
            <a:fld id="{D5BB5B69-21D3-F44F-A4F5-5B635EAB44DA}" type="datetimeFigureOut">
              <a:rPr lang="es-CO" smtClean="0"/>
              <a:t>11/07/2024</a:t>
            </a:fld>
            <a:endParaRPr lang="es-CO"/>
          </a:p>
        </p:txBody>
      </p:sp>
      <p:sp>
        <p:nvSpPr>
          <p:cNvPr id="4" name="Marcador de pie de página 3">
            <a:extLst>
              <a:ext uri="{FF2B5EF4-FFF2-40B4-BE49-F238E27FC236}">
                <a16:creationId xmlns:a16="http://schemas.microsoft.com/office/drawing/2014/main" id="{394FB608-9A4D-DFC1-B15A-677B1E540D5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845FA74-5507-18C4-1BBC-FC722983549A}"/>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295436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C0596D6-7664-35AA-81B3-5BA5DC57FFB0}"/>
              </a:ext>
            </a:extLst>
          </p:cNvPr>
          <p:cNvSpPr>
            <a:spLocks noGrp="1"/>
          </p:cNvSpPr>
          <p:nvPr>
            <p:ph type="dt" sz="half" idx="10"/>
          </p:nvPr>
        </p:nvSpPr>
        <p:spPr/>
        <p:txBody>
          <a:bodyPr/>
          <a:lstStyle/>
          <a:p>
            <a:fld id="{D5BB5B69-21D3-F44F-A4F5-5B635EAB44DA}" type="datetimeFigureOut">
              <a:rPr lang="es-CO" smtClean="0"/>
              <a:t>11/07/2024</a:t>
            </a:fld>
            <a:endParaRPr lang="es-CO"/>
          </a:p>
        </p:txBody>
      </p:sp>
      <p:sp>
        <p:nvSpPr>
          <p:cNvPr id="3" name="Marcador de pie de página 2">
            <a:extLst>
              <a:ext uri="{FF2B5EF4-FFF2-40B4-BE49-F238E27FC236}">
                <a16:creationId xmlns:a16="http://schemas.microsoft.com/office/drawing/2014/main" id="{3F2CF8AE-AB31-6B37-2E60-EDB015F903E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8F8118F-C55E-C7A8-1ACA-C9D0D4A47840}"/>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15791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E9AE8-CFE7-7D0A-CC71-EA26F28841C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5175A795-511F-C8C0-9B26-F254AC1812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E6B217AD-F7BE-94FF-70F7-F40AB8837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22EE662-7765-AAF8-3B67-4489F07B819D}"/>
              </a:ext>
            </a:extLst>
          </p:cNvPr>
          <p:cNvSpPr>
            <a:spLocks noGrp="1"/>
          </p:cNvSpPr>
          <p:nvPr>
            <p:ph type="dt" sz="half" idx="10"/>
          </p:nvPr>
        </p:nvSpPr>
        <p:spPr/>
        <p:txBody>
          <a:bodyPr/>
          <a:lstStyle/>
          <a:p>
            <a:fld id="{D5BB5B69-21D3-F44F-A4F5-5B635EAB44DA}" type="datetimeFigureOut">
              <a:rPr lang="es-CO" smtClean="0"/>
              <a:t>11/07/2024</a:t>
            </a:fld>
            <a:endParaRPr lang="es-CO"/>
          </a:p>
        </p:txBody>
      </p:sp>
      <p:sp>
        <p:nvSpPr>
          <p:cNvPr id="6" name="Marcador de pie de página 5">
            <a:extLst>
              <a:ext uri="{FF2B5EF4-FFF2-40B4-BE49-F238E27FC236}">
                <a16:creationId xmlns:a16="http://schemas.microsoft.com/office/drawing/2014/main" id="{CC2FF6B2-BC9E-6DAD-6911-F5A55BF6334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6B8F64F-AD32-B854-6EFE-B2366C570D28}"/>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223021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2F4BB-7733-A069-26AC-EA76E8F50C0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9F0B4704-E5CD-F6DB-5303-25577B817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A886568-5232-3368-1807-1EF118F28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1A2E62C-A617-FA11-1782-BF978DAC25C4}"/>
              </a:ext>
            </a:extLst>
          </p:cNvPr>
          <p:cNvSpPr>
            <a:spLocks noGrp="1"/>
          </p:cNvSpPr>
          <p:nvPr>
            <p:ph type="dt" sz="half" idx="10"/>
          </p:nvPr>
        </p:nvSpPr>
        <p:spPr/>
        <p:txBody>
          <a:bodyPr/>
          <a:lstStyle/>
          <a:p>
            <a:fld id="{D5BB5B69-21D3-F44F-A4F5-5B635EAB44DA}" type="datetimeFigureOut">
              <a:rPr lang="es-CO" smtClean="0"/>
              <a:t>11/07/2024</a:t>
            </a:fld>
            <a:endParaRPr lang="es-CO"/>
          </a:p>
        </p:txBody>
      </p:sp>
      <p:sp>
        <p:nvSpPr>
          <p:cNvPr id="6" name="Marcador de pie de página 5">
            <a:extLst>
              <a:ext uri="{FF2B5EF4-FFF2-40B4-BE49-F238E27FC236}">
                <a16:creationId xmlns:a16="http://schemas.microsoft.com/office/drawing/2014/main" id="{E7C2335F-977D-E8DC-CB3F-17161625AD4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1E20F7C-8430-DA0B-2491-C1FF84AF9824}"/>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49121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B8D8EC-AA80-D363-7188-763290201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976D197D-9FCA-9D69-A72F-D8A25AC1D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5D79DC54-28F5-7F7D-647C-B0BCA5B49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B5B69-21D3-F44F-A4F5-5B635EAB44DA}" type="datetimeFigureOut">
              <a:rPr lang="es-CO" smtClean="0"/>
              <a:t>11/07/2024</a:t>
            </a:fld>
            <a:endParaRPr lang="es-CO"/>
          </a:p>
        </p:txBody>
      </p:sp>
      <p:sp>
        <p:nvSpPr>
          <p:cNvPr id="5" name="Marcador de pie de página 4">
            <a:extLst>
              <a:ext uri="{FF2B5EF4-FFF2-40B4-BE49-F238E27FC236}">
                <a16:creationId xmlns:a16="http://schemas.microsoft.com/office/drawing/2014/main" id="{9FDCDF3A-E3FB-298C-FEE4-27C7AE5CAF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80BA162-DC0E-63E4-423B-90711B09A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A63F6-110D-E44B-A5EE-8C57CE461AE3}" type="slidenum">
              <a:rPr lang="es-CO" smtClean="0"/>
              <a:t>‹Nº›</a:t>
            </a:fld>
            <a:endParaRPr lang="es-CO"/>
          </a:p>
        </p:txBody>
      </p:sp>
    </p:spTree>
    <p:extLst>
      <p:ext uri="{BB962C8B-B14F-4D97-AF65-F5344CB8AC3E}">
        <p14:creationId xmlns:p14="http://schemas.microsoft.com/office/powerpoint/2010/main" val="3184297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hyperlink" Target="https://www.umng.edu.co/admisiones/especializaciones/planes-de-estudio" TargetMode="External"/><Relationship Id="rId3" Type="http://schemas.openxmlformats.org/officeDocument/2006/relationships/hyperlink" Target="https://www.umng.edu.co/admisiones/pregrado-presencial/calendario-admisiones" TargetMode="External"/><Relationship Id="rId7" Type="http://schemas.openxmlformats.org/officeDocument/2006/relationships/hyperlink" Target="https://www.umng.edu.co/admisiones/tecnologias/planes-de-estudio" TargetMode="External"/><Relationship Id="rId12" Type="http://schemas.openxmlformats.org/officeDocument/2006/relationships/slide" Target="slide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slide" Target="slide15.xml"/><Relationship Id="rId5" Type="http://schemas.openxmlformats.org/officeDocument/2006/relationships/hyperlink" Target="https://www.umng.edu.co/admisiones/especializaciones/calendario-admisiones" TargetMode="External"/><Relationship Id="rId10" Type="http://schemas.openxmlformats.org/officeDocument/2006/relationships/hyperlink" Target="https://www.umng.edu.co/admisiones/especializaciones-medico-quirurgicas/planes-de-estudio" TargetMode="External"/><Relationship Id="rId4" Type="http://schemas.openxmlformats.org/officeDocument/2006/relationships/image" Target="../media/image10.png"/><Relationship Id="rId9" Type="http://schemas.openxmlformats.org/officeDocument/2006/relationships/hyperlink" Target="https://www.umng.edu.co/admisiones/maestrias/planes-de-estudio"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umng.edu.co/estudiante/calendario-academico" TargetMode="External"/><Relationship Id="rId7" Type="http://schemas.openxmlformats.org/officeDocument/2006/relationships/hyperlink" Target="https://www.umng.edu.co/estudiante/ceremonias-de-grado"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umng.edu.co/estudiante/carga-academica/calendario-de-carga-academica-programas-de-pregrado-modalidad-presencial" TargetMode="External"/><Relationship Id="rId10" Type="http://schemas.openxmlformats.org/officeDocument/2006/relationships/slide" Target="slide2.xml"/><Relationship Id="rId4" Type="http://schemas.openxmlformats.org/officeDocument/2006/relationships/image" Target="../media/image12.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hyperlink" Target="PoliticadeGratuidad/REGLAMENTO%20OPERATIVO%202024%20MEN.pdf" TargetMode="External"/><Relationship Id="rId13" Type="http://schemas.openxmlformats.org/officeDocument/2006/relationships/hyperlink" Target="https://www.mineducacion.gov.co/portal/Educacion-superior/Pol%C3%ADtica-de-Gratuidad/409830:Politica-de-Gratuidad-en-la-Educacion-Superior" TargetMode="External"/><Relationship Id="rId3" Type="http://schemas.openxmlformats.org/officeDocument/2006/relationships/image" Target="../media/image16.png"/><Relationship Id="rId7" Type="http://schemas.openxmlformats.org/officeDocument/2006/relationships/hyperlink" Target="DECRETO%202271%20PG.pdf" TargetMode="External"/><Relationship Id="rId12" Type="http://schemas.openxmlformats.org/officeDocument/2006/relationships/hyperlink" Target="https://www.umng.edu.co/aspirante/politica-de-gratuidad"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PoliticadeGratuidad/DECRETO%202271%20PG.pdf" TargetMode="External"/><Relationship Id="rId11" Type="http://schemas.openxmlformats.org/officeDocument/2006/relationships/hyperlink" Target="POLITICA%20GRATUIDAD%20UMNG%202024.pdf" TargetMode="External"/><Relationship Id="rId5" Type="http://schemas.openxmlformats.org/officeDocument/2006/relationships/hyperlink" Target="LEY%202307%20PG.pdf" TargetMode="External"/><Relationship Id="rId15" Type="http://schemas.openxmlformats.org/officeDocument/2006/relationships/slide" Target="slide2.xml"/><Relationship Id="rId10" Type="http://schemas.openxmlformats.org/officeDocument/2006/relationships/hyperlink" Target="PoliticadeGratuidad/POLITICA%20GRATUIDAD%20UMNG%202024.pdf" TargetMode="External"/><Relationship Id="rId4" Type="http://schemas.openxmlformats.org/officeDocument/2006/relationships/hyperlink" Target="PoliticadeGratuidad/LEY%202307%20PG.pdf" TargetMode="External"/><Relationship Id="rId9" Type="http://schemas.openxmlformats.org/officeDocument/2006/relationships/hyperlink" Target="REGLAMENTO%20OPERATIVO%202024%20MEN.pdf" TargetMode="External"/><Relationship Id="rId1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normatividad" TargetMode="External"/><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1.Estructuraarca/Resolucion%205170%20de%209%20dic%202017%20%20Estructura%20DARCA.pdf" TargetMode="External"/><Relationship Id="rId4" Type="http://schemas.openxmlformats.org/officeDocument/2006/relationships/hyperlink" Target="Resolucion%205170%20de%209%20dic%202017%20%20Estructura%20DARCA.pdf"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9FACEE-5547-5DDC-AE7B-06213BF08840}"/>
              </a:ext>
            </a:extLst>
          </p:cNvPr>
          <p:cNvSpPr>
            <a:spLocks noGrp="1"/>
          </p:cNvSpPr>
          <p:nvPr>
            <p:ph type="ctrTitle"/>
          </p:nvPr>
        </p:nvSpPr>
        <p:spPr>
          <a:xfrm>
            <a:off x="6437424" y="4131130"/>
            <a:ext cx="5319147" cy="858794"/>
          </a:xfrm>
        </p:spPr>
        <p:txBody>
          <a:bodyPr>
            <a:noAutofit/>
          </a:bodyPr>
          <a:lstStyle/>
          <a:p>
            <a:pPr marL="0" marR="0" lvl="0" indent="0" algn="ctr" rtl="0">
              <a:lnSpc>
                <a:spcPct val="100000"/>
              </a:lnSpc>
              <a:spcBef>
                <a:spcPts val="0"/>
              </a:spcBef>
              <a:spcAft>
                <a:spcPts val="0"/>
              </a:spcAft>
              <a:buClr>
                <a:srgbClr val="000000"/>
              </a:buClr>
              <a:buSzPts val="4000"/>
              <a:buFont typeface="Arial"/>
              <a:buNone/>
            </a:pPr>
            <a:r>
              <a:rPr lang="es-CO" sz="4000" dirty="0">
                <a:solidFill>
                  <a:srgbClr val="00245E"/>
                </a:solidFill>
                <a:latin typeface="Helvetica" pitchFamily="2" charset="0"/>
                <a:ea typeface="Franklin Gothic Demi Cond" charset="0"/>
                <a:cs typeface="Arial Narrow" panose="020B0604020202020204" pitchFamily="34" charset="0"/>
              </a:rPr>
              <a:t>Universidad Militar Nueva Granada</a:t>
            </a:r>
            <a:br>
              <a:rPr lang="es-CO" sz="4000" dirty="0">
                <a:solidFill>
                  <a:srgbClr val="00245E"/>
                </a:solidFill>
                <a:latin typeface="Helvetica" pitchFamily="2" charset="0"/>
                <a:ea typeface="Franklin Gothic Demi Cond" charset="0"/>
                <a:cs typeface="Arial Narrow" panose="020B0604020202020204" pitchFamily="34" charset="0"/>
              </a:rPr>
            </a:br>
            <a:r>
              <a:rPr lang="es-CO" sz="4000" dirty="0">
                <a:solidFill>
                  <a:srgbClr val="00245E"/>
                </a:solidFill>
                <a:latin typeface="Helvetica" pitchFamily="2" charset="0"/>
                <a:ea typeface="Franklin Gothic Demi Cond" charset="0"/>
                <a:cs typeface="Arial Narrow" panose="020B0604020202020204" pitchFamily="34" charset="0"/>
              </a:rPr>
              <a:t/>
            </a:r>
            <a:br>
              <a:rPr lang="es-CO" sz="4000" dirty="0">
                <a:solidFill>
                  <a:srgbClr val="00245E"/>
                </a:solidFill>
                <a:latin typeface="Helvetica" pitchFamily="2" charset="0"/>
                <a:ea typeface="Franklin Gothic Demi Cond" charset="0"/>
                <a:cs typeface="Arial Narrow" panose="020B0604020202020204" pitchFamily="34" charset="0"/>
              </a:rPr>
            </a:br>
            <a:r>
              <a:rPr lang="es-ES" sz="2400" b="1" i="0" u="none" strike="noStrike" cap="none" dirty="0">
                <a:solidFill>
                  <a:schemeClr val="dk1"/>
                </a:solidFill>
                <a:latin typeface="Calibri"/>
                <a:ea typeface="Calibri"/>
                <a:cs typeface="Calibri"/>
                <a:sym typeface="Calibri"/>
              </a:rPr>
              <a:t>VICERRECTORÍA </a:t>
            </a:r>
            <a:r>
              <a:rPr lang="es-ES" sz="2400" b="1" i="0" u="none" strike="noStrike" cap="none" dirty="0" smtClean="0">
                <a:solidFill>
                  <a:schemeClr val="dk1"/>
                </a:solidFill>
                <a:latin typeface="Calibri"/>
                <a:ea typeface="Calibri"/>
                <a:cs typeface="Calibri"/>
                <a:sym typeface="Calibri"/>
              </a:rPr>
              <a:t>ACADÉMICA</a:t>
            </a:r>
            <a:br>
              <a:rPr lang="es-ES" sz="2400" b="1" i="0" u="none" strike="noStrike" cap="none" dirty="0" smtClean="0">
                <a:solidFill>
                  <a:schemeClr val="dk1"/>
                </a:solidFill>
                <a:latin typeface="Calibri"/>
                <a:ea typeface="Calibri"/>
                <a:cs typeface="Calibri"/>
                <a:sym typeface="Calibri"/>
              </a:rPr>
            </a:br>
            <a:r>
              <a:rPr lang="es-ES" sz="2400" b="1" dirty="0" smtClean="0">
                <a:solidFill>
                  <a:schemeClr val="dk1"/>
                </a:solidFill>
                <a:latin typeface="Calibri"/>
                <a:ea typeface="Calibri"/>
                <a:cs typeface="Calibri"/>
                <a:sym typeface="Calibri"/>
              </a:rPr>
              <a:t>División de Admisiones, Registro y Control Académico</a:t>
            </a:r>
            <a:r>
              <a:rPr lang="es-ES" sz="2400" b="1" i="0" u="none" strike="noStrike" cap="none" dirty="0">
                <a:solidFill>
                  <a:schemeClr val="dk1"/>
                </a:solidFill>
                <a:latin typeface="Calibri"/>
                <a:ea typeface="Calibri"/>
                <a:cs typeface="Calibri"/>
                <a:sym typeface="Calibri"/>
              </a:rPr>
              <a:t/>
            </a:r>
            <a:br>
              <a:rPr lang="es-ES" sz="2400" b="1" i="0" u="none" strike="noStrike" cap="none" dirty="0">
                <a:solidFill>
                  <a:schemeClr val="dk1"/>
                </a:solidFill>
                <a:latin typeface="Calibri"/>
                <a:ea typeface="Calibri"/>
                <a:cs typeface="Calibri"/>
                <a:sym typeface="Calibri"/>
              </a:rPr>
            </a:br>
            <a:r>
              <a:rPr lang="es-ES" sz="2400" b="1" i="0" u="none" strike="noStrike" cap="none" dirty="0">
                <a:solidFill>
                  <a:schemeClr val="dk1"/>
                </a:solidFill>
                <a:latin typeface="Calibri"/>
                <a:ea typeface="Calibri"/>
                <a:cs typeface="Calibri"/>
                <a:sym typeface="Calibri"/>
              </a:rPr>
              <a:t/>
            </a:r>
            <a:br>
              <a:rPr lang="es-ES" sz="2400" b="1" i="0" u="none" strike="noStrike" cap="none" dirty="0">
                <a:solidFill>
                  <a:schemeClr val="dk1"/>
                </a:solidFill>
                <a:latin typeface="Calibri"/>
                <a:ea typeface="Calibri"/>
                <a:cs typeface="Calibri"/>
                <a:sym typeface="Calibri"/>
              </a:rPr>
            </a:br>
            <a:r>
              <a:rPr lang="es-ES" sz="1000" b="0" i="0" u="none" strike="noStrike" cap="none" dirty="0">
                <a:solidFill>
                  <a:srgbClr val="000000"/>
                </a:solidFill>
                <a:latin typeface="Arial"/>
                <a:ea typeface="Arial"/>
                <a:cs typeface="Arial"/>
                <a:sym typeface="Arial"/>
              </a:rPr>
              <a:t/>
            </a:r>
            <a:br>
              <a:rPr lang="es-ES" sz="1000" b="0" i="0" u="none" strike="noStrike" cap="none" dirty="0">
                <a:solidFill>
                  <a:srgbClr val="000000"/>
                </a:solidFill>
                <a:latin typeface="Arial"/>
                <a:ea typeface="Arial"/>
                <a:cs typeface="Arial"/>
                <a:sym typeface="Arial"/>
              </a:rPr>
            </a:br>
            <a:r>
              <a:rPr lang="es-ES" sz="2400" b="1" i="0" u="none" strike="noStrike" cap="none" dirty="0">
                <a:solidFill>
                  <a:schemeClr val="accent5">
                    <a:lumMod val="75000"/>
                  </a:schemeClr>
                </a:solidFill>
                <a:latin typeface="Calibri"/>
                <a:ea typeface="Calibri"/>
                <a:cs typeface="Calibri"/>
                <a:sym typeface="Calibri"/>
              </a:rPr>
              <a:t/>
            </a:r>
            <a:br>
              <a:rPr lang="es-ES" sz="2400" b="1" i="0" u="none" strike="noStrike" cap="none" dirty="0">
                <a:solidFill>
                  <a:schemeClr val="accent5">
                    <a:lumMod val="75000"/>
                  </a:schemeClr>
                </a:solidFill>
                <a:latin typeface="Calibri"/>
                <a:ea typeface="Calibri"/>
                <a:cs typeface="Calibri"/>
                <a:sym typeface="Calibri"/>
              </a:rPr>
            </a:br>
            <a:r>
              <a:rPr lang="es-ES" sz="2400" b="1" i="0" u="none" strike="noStrike" cap="none" dirty="0">
                <a:solidFill>
                  <a:schemeClr val="accent5">
                    <a:lumMod val="75000"/>
                  </a:schemeClr>
                </a:solidFill>
                <a:latin typeface="Calibri"/>
                <a:ea typeface="Calibri"/>
                <a:cs typeface="Calibri"/>
                <a:sym typeface="Calibri"/>
              </a:rPr>
              <a:t>Visita Delegación de Ecuador</a:t>
            </a:r>
            <a:br>
              <a:rPr lang="es-ES" sz="2400" b="1" i="0" u="none" strike="noStrike" cap="none" dirty="0">
                <a:solidFill>
                  <a:schemeClr val="accent5">
                    <a:lumMod val="75000"/>
                  </a:schemeClr>
                </a:solidFill>
                <a:latin typeface="Calibri"/>
                <a:ea typeface="Calibri"/>
                <a:cs typeface="Calibri"/>
                <a:sym typeface="Calibri"/>
              </a:rPr>
            </a:br>
            <a:r>
              <a:rPr lang="es-ES" sz="2400" b="1" i="0" u="none" strike="noStrike" cap="none" dirty="0">
                <a:solidFill>
                  <a:schemeClr val="accent5">
                    <a:lumMod val="75000"/>
                  </a:schemeClr>
                </a:solidFill>
                <a:latin typeface="Calibri"/>
                <a:ea typeface="Calibri"/>
                <a:cs typeface="Calibri"/>
                <a:sym typeface="Calibri"/>
              </a:rPr>
              <a:t>Julio 19 de 2024</a:t>
            </a:r>
            <a:endParaRPr lang="es-CO" sz="40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366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D1205-5C3B-69A5-C6B8-55ADCB800EA8}"/>
              </a:ext>
            </a:extLst>
          </p:cNvPr>
          <p:cNvSpPr>
            <a:spLocks noGrp="1"/>
          </p:cNvSpPr>
          <p:nvPr>
            <p:ph type="title"/>
          </p:nvPr>
        </p:nvSpPr>
        <p:spPr>
          <a:xfrm>
            <a:off x="3693435" y="512913"/>
            <a:ext cx="7636475" cy="648128"/>
          </a:xfrm>
        </p:spPr>
        <p:txBody>
          <a:bodyPr>
            <a:normAutofit/>
          </a:bodyPr>
          <a:lstStyle/>
          <a:p>
            <a:pPr algn="r"/>
            <a:r>
              <a:rPr lang="es-CO" sz="2000" b="1" dirty="0">
                <a:solidFill>
                  <a:schemeClr val="accent5">
                    <a:lumMod val="50000"/>
                  </a:schemeClr>
                </a:solidFill>
                <a:latin typeface="+mn-lt"/>
              </a:rPr>
              <a:t>POBLACIÓN ESTUDIANTIL</a:t>
            </a:r>
            <a:endParaRPr lang="es-CO" sz="2000" b="1" dirty="0">
              <a:solidFill>
                <a:schemeClr val="accent5">
                  <a:lumMod val="50000"/>
                </a:schemeClr>
              </a:solidFill>
              <a:latin typeface="+mn-lt"/>
              <a:cs typeface="Arial" panose="020B0604020202020204" pitchFamily="34" charset="0"/>
            </a:endParaRPr>
          </a:p>
        </p:txBody>
      </p:sp>
      <p:sp>
        <p:nvSpPr>
          <p:cNvPr id="7" name="Título 1">
            <a:extLst>
              <a:ext uri="{FF2B5EF4-FFF2-40B4-BE49-F238E27FC236}">
                <a16:creationId xmlns:a16="http://schemas.microsoft.com/office/drawing/2014/main" id="{088D1205-5C3B-69A5-C6B8-55ADCB800EA8}"/>
              </a:ext>
            </a:extLst>
          </p:cNvPr>
          <p:cNvSpPr txBox="1">
            <a:spLocks/>
          </p:cNvSpPr>
          <p:nvPr/>
        </p:nvSpPr>
        <p:spPr>
          <a:xfrm>
            <a:off x="4257964" y="1531186"/>
            <a:ext cx="3398982"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400" b="1" dirty="0">
                <a:latin typeface="+mn-lt"/>
              </a:rPr>
              <a:t>POBLACIÓN ESTUDIANTIL 2020-1 a 2024-1.</a:t>
            </a:r>
            <a:endParaRPr lang="es-CO" sz="1400" b="1" dirty="0">
              <a:solidFill>
                <a:schemeClr val="accent1">
                  <a:lumMod val="50000"/>
                </a:schemeClr>
              </a:solidFill>
              <a:latin typeface="+mn-lt"/>
              <a:cs typeface="Arial" panose="020B0604020202020204" pitchFamily="34" charset="0"/>
            </a:endParaRPr>
          </a:p>
        </p:txBody>
      </p:sp>
      <p:sp>
        <p:nvSpPr>
          <p:cNvPr id="8" name="Título 1">
            <a:extLst>
              <a:ext uri="{FF2B5EF4-FFF2-40B4-BE49-F238E27FC236}">
                <a16:creationId xmlns:a16="http://schemas.microsoft.com/office/drawing/2014/main" id="{088D1205-5C3B-69A5-C6B8-55ADCB800EA8}"/>
              </a:ext>
            </a:extLst>
          </p:cNvPr>
          <p:cNvSpPr txBox="1">
            <a:spLocks/>
          </p:cNvSpPr>
          <p:nvPr/>
        </p:nvSpPr>
        <p:spPr>
          <a:xfrm>
            <a:off x="2110509" y="5272112"/>
            <a:ext cx="3398982"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400" b="1" dirty="0"/>
              <a:t>Fecha de corte: marzo 15 de 2024.</a:t>
            </a:r>
            <a:endParaRPr lang="es-CO" sz="1400" b="1" dirty="0">
              <a:solidFill>
                <a:schemeClr val="accent1">
                  <a:lumMod val="50000"/>
                </a:schemeClr>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2337814" y="1988585"/>
            <a:ext cx="6973273" cy="3096057"/>
          </a:xfrm>
          <a:prstGeom prst="rect">
            <a:avLst/>
          </a:prstGeom>
        </p:spPr>
      </p:pic>
      <p:sp>
        <p:nvSpPr>
          <p:cNvPr id="6" name="CuadroTexto 5">
            <a:extLst>
              <a:ext uri="{FF2B5EF4-FFF2-40B4-BE49-F238E27FC236}">
                <a16:creationId xmlns:a16="http://schemas.microsoft.com/office/drawing/2014/main" id="{8CF82202-8896-B420-2074-90AF9021C791}"/>
              </a:ext>
            </a:extLst>
          </p:cNvPr>
          <p:cNvSpPr txBox="1"/>
          <p:nvPr/>
        </p:nvSpPr>
        <p:spPr>
          <a:xfrm>
            <a:off x="8279323" y="6345087"/>
            <a:ext cx="2842445" cy="261610"/>
          </a:xfrm>
          <a:prstGeom prst="rect">
            <a:avLst/>
          </a:prstGeom>
          <a:noFill/>
        </p:spPr>
        <p:txBody>
          <a:bodyPr wrap="none" rtlCol="0">
            <a:spAutoFit/>
          </a:bodyPr>
          <a:lstStyle/>
          <a:p>
            <a:r>
              <a:rPr lang="es-CO" sz="1100" dirty="0"/>
              <a:t>Fuente: Admisiones y Registro Académico</a:t>
            </a:r>
          </a:p>
        </p:txBody>
      </p:sp>
      <p:sp>
        <p:nvSpPr>
          <p:cNvPr id="4" name="Google Shape;195;p3">
            <a:hlinkClick r:id="rId4" action="ppaction://hlinksldjump"/>
            <a:extLst>
              <a:ext uri="{FF2B5EF4-FFF2-40B4-BE49-F238E27FC236}">
                <a16:creationId xmlns:a16="http://schemas.microsoft.com/office/drawing/2014/main" id="{3A933FE2-8966-E544-A597-EB29E84B5CBF}"/>
              </a:ext>
            </a:extLst>
          </p:cNvPr>
          <p:cNvSpPr/>
          <p:nvPr/>
        </p:nvSpPr>
        <p:spPr>
          <a:xfrm>
            <a:off x="9920044" y="5754448"/>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Siguiente</a:t>
            </a:r>
            <a:endParaRPr sz="2800" b="0" i="0" u="none" strike="noStrike" cap="none" dirty="0">
              <a:solidFill>
                <a:schemeClr val="dk1"/>
              </a:solidFill>
              <a:latin typeface="Calibri"/>
              <a:ea typeface="Calibri"/>
              <a:cs typeface="Calibri"/>
              <a:sym typeface="Calibri"/>
            </a:endParaRPr>
          </a:p>
        </p:txBody>
      </p:sp>
      <p:sp>
        <p:nvSpPr>
          <p:cNvPr id="5" name="Google Shape;195;p3">
            <a:hlinkClick r:id="rId5" action="ppaction://hlinksldjump"/>
            <a:extLst>
              <a:ext uri="{FF2B5EF4-FFF2-40B4-BE49-F238E27FC236}">
                <a16:creationId xmlns:a16="http://schemas.microsoft.com/office/drawing/2014/main" id="{89AFCE49-37DC-1152-7480-837A7D414896}"/>
              </a:ext>
            </a:extLst>
          </p:cNvPr>
          <p:cNvSpPr/>
          <p:nvPr/>
        </p:nvSpPr>
        <p:spPr>
          <a:xfrm>
            <a:off x="7086878" y="5754448"/>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Inicio</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281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155971C2-4A3F-F727-57B3-A2653FCF461A}"/>
              </a:ext>
            </a:extLst>
          </p:cNvPr>
          <p:cNvGraphicFramePr>
            <a:graphicFrameLocks/>
          </p:cNvGraphicFramePr>
          <p:nvPr>
            <p:extLst>
              <p:ext uri="{D42A27DB-BD31-4B8C-83A1-F6EECF244321}">
                <p14:modId xmlns:p14="http://schemas.microsoft.com/office/powerpoint/2010/main" val="4153580962"/>
              </p:ext>
            </p:extLst>
          </p:nvPr>
        </p:nvGraphicFramePr>
        <p:xfrm>
          <a:off x="3559526" y="-83128"/>
          <a:ext cx="7916406" cy="4850721"/>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n 4"/>
          <p:cNvPicPr>
            <a:picLocks noChangeAspect="1"/>
          </p:cNvPicPr>
          <p:nvPr/>
        </p:nvPicPr>
        <p:blipFill>
          <a:blip r:embed="rId4"/>
          <a:stretch>
            <a:fillRect/>
          </a:stretch>
        </p:blipFill>
        <p:spPr>
          <a:xfrm>
            <a:off x="2754680" y="1334606"/>
            <a:ext cx="6306193" cy="4329625"/>
          </a:xfrm>
          <a:prstGeom prst="rect">
            <a:avLst/>
          </a:prstGeom>
        </p:spPr>
      </p:pic>
      <p:sp>
        <p:nvSpPr>
          <p:cNvPr id="6" name="CuadroTexto 5">
            <a:extLst>
              <a:ext uri="{FF2B5EF4-FFF2-40B4-BE49-F238E27FC236}">
                <a16:creationId xmlns:a16="http://schemas.microsoft.com/office/drawing/2014/main" id="{8CF82202-8896-B420-2074-90AF9021C791}"/>
              </a:ext>
            </a:extLst>
          </p:cNvPr>
          <p:cNvSpPr txBox="1"/>
          <p:nvPr/>
        </p:nvSpPr>
        <p:spPr>
          <a:xfrm>
            <a:off x="8279323" y="6345087"/>
            <a:ext cx="2842445" cy="261610"/>
          </a:xfrm>
          <a:prstGeom prst="rect">
            <a:avLst/>
          </a:prstGeom>
          <a:noFill/>
        </p:spPr>
        <p:txBody>
          <a:bodyPr wrap="none" rtlCol="0">
            <a:spAutoFit/>
          </a:bodyPr>
          <a:lstStyle/>
          <a:p>
            <a:r>
              <a:rPr lang="es-CO" sz="1100" dirty="0"/>
              <a:t>Fuente: Admisiones y Registro Académico</a:t>
            </a:r>
          </a:p>
        </p:txBody>
      </p:sp>
      <p:sp>
        <p:nvSpPr>
          <p:cNvPr id="2" name="Google Shape;195;p3">
            <a:hlinkClick r:id="rId5" action="ppaction://hlinksldjump"/>
            <a:extLst>
              <a:ext uri="{FF2B5EF4-FFF2-40B4-BE49-F238E27FC236}">
                <a16:creationId xmlns:a16="http://schemas.microsoft.com/office/drawing/2014/main" id="{EA64AAF8-1725-3F55-7F3E-100E6C260F17}"/>
              </a:ext>
            </a:extLst>
          </p:cNvPr>
          <p:cNvSpPr/>
          <p:nvPr/>
        </p:nvSpPr>
        <p:spPr>
          <a:xfrm>
            <a:off x="9920044" y="5754448"/>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Siguiente</a:t>
            </a:r>
            <a:endParaRPr sz="2800" b="0" i="0" u="none" strike="noStrike" cap="none" dirty="0">
              <a:solidFill>
                <a:schemeClr val="dk1"/>
              </a:solidFill>
              <a:latin typeface="Calibri"/>
              <a:ea typeface="Calibri"/>
              <a:cs typeface="Calibri"/>
              <a:sym typeface="Calibri"/>
            </a:endParaRPr>
          </a:p>
        </p:txBody>
      </p:sp>
      <p:sp>
        <p:nvSpPr>
          <p:cNvPr id="3" name="Google Shape;195;p3">
            <a:hlinkClick r:id="rId6" action="ppaction://hlinksldjump"/>
            <a:extLst>
              <a:ext uri="{FF2B5EF4-FFF2-40B4-BE49-F238E27FC236}">
                <a16:creationId xmlns:a16="http://schemas.microsoft.com/office/drawing/2014/main" id="{8037D0CF-9617-A290-6C6A-8EF36E73E38B}"/>
              </a:ext>
            </a:extLst>
          </p:cNvPr>
          <p:cNvSpPr/>
          <p:nvPr/>
        </p:nvSpPr>
        <p:spPr>
          <a:xfrm>
            <a:off x="7086878" y="5754448"/>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Inicio</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513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CF82202-8896-B420-2074-90AF9021C791}"/>
              </a:ext>
            </a:extLst>
          </p:cNvPr>
          <p:cNvSpPr txBox="1"/>
          <p:nvPr/>
        </p:nvSpPr>
        <p:spPr>
          <a:xfrm>
            <a:off x="8279323" y="6345087"/>
            <a:ext cx="2842445" cy="261610"/>
          </a:xfrm>
          <a:prstGeom prst="rect">
            <a:avLst/>
          </a:prstGeom>
          <a:noFill/>
        </p:spPr>
        <p:txBody>
          <a:bodyPr wrap="none" rtlCol="0">
            <a:spAutoFit/>
          </a:bodyPr>
          <a:lstStyle/>
          <a:p>
            <a:r>
              <a:rPr lang="es-CO" sz="1100" dirty="0"/>
              <a:t>Fuente: Admisiones y Registro Académico</a:t>
            </a:r>
          </a:p>
        </p:txBody>
      </p:sp>
      <p:pic>
        <p:nvPicPr>
          <p:cNvPr id="3" name="Imagen 2"/>
          <p:cNvPicPr>
            <a:picLocks noChangeAspect="1"/>
          </p:cNvPicPr>
          <p:nvPr/>
        </p:nvPicPr>
        <p:blipFill>
          <a:blip r:embed="rId3"/>
          <a:stretch>
            <a:fillRect/>
          </a:stretch>
        </p:blipFill>
        <p:spPr>
          <a:xfrm>
            <a:off x="2180679" y="1166880"/>
            <a:ext cx="7511962" cy="4724676"/>
          </a:xfrm>
          <a:prstGeom prst="rect">
            <a:avLst/>
          </a:prstGeom>
        </p:spPr>
      </p:pic>
      <p:sp>
        <p:nvSpPr>
          <p:cNvPr id="6" name="Título 1">
            <a:extLst>
              <a:ext uri="{FF2B5EF4-FFF2-40B4-BE49-F238E27FC236}">
                <a16:creationId xmlns:a16="http://schemas.microsoft.com/office/drawing/2014/main" id="{088D1205-5C3B-69A5-C6B8-55ADCB800EA8}"/>
              </a:ext>
            </a:extLst>
          </p:cNvPr>
          <p:cNvSpPr>
            <a:spLocks noGrp="1"/>
          </p:cNvSpPr>
          <p:nvPr/>
        </p:nvSpPr>
        <p:spPr>
          <a:xfrm>
            <a:off x="3776740" y="713349"/>
            <a:ext cx="7636475" cy="648128"/>
          </a:xfrm>
          <a:prstGeom prst="rect">
            <a:avLst/>
          </a:prstGeom>
        </p:spPr>
        <p:txBody>
          <a:bodyPr vert="horz" lIns="91440" tIns="45720" rIns="91440" bIns="45720" rtlCol="0" anchor="ctr">
            <a:normAutofit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O" sz="2000" b="1" dirty="0">
                <a:solidFill>
                  <a:schemeClr val="accent5">
                    <a:lumMod val="50000"/>
                  </a:schemeClr>
                </a:solidFill>
                <a:latin typeface="+mn-lt"/>
              </a:rPr>
              <a:t>POBLACIÓN ESTUDIANTIL</a:t>
            </a:r>
          </a:p>
          <a:p>
            <a:pPr algn="r"/>
            <a:r>
              <a:rPr lang="es-CO" sz="2000" b="1" dirty="0">
                <a:solidFill>
                  <a:schemeClr val="accent5">
                    <a:lumMod val="50000"/>
                  </a:schemeClr>
                </a:solidFill>
                <a:latin typeface="+mn-lt"/>
                <a:cs typeface="Arial" panose="020B0604020202020204" pitchFamily="34" charset="0"/>
              </a:rPr>
              <a:t>Pregrado y Posgrados</a:t>
            </a:r>
          </a:p>
        </p:txBody>
      </p:sp>
      <p:sp>
        <p:nvSpPr>
          <p:cNvPr id="2" name="Google Shape;195;p3">
            <a:hlinkClick r:id="rId4" action="ppaction://hlinksldjump"/>
            <a:extLst>
              <a:ext uri="{FF2B5EF4-FFF2-40B4-BE49-F238E27FC236}">
                <a16:creationId xmlns:a16="http://schemas.microsoft.com/office/drawing/2014/main" id="{886E37DD-0EC3-6785-4F9C-7CA11E1118E6}"/>
              </a:ext>
            </a:extLst>
          </p:cNvPr>
          <p:cNvSpPr/>
          <p:nvPr/>
        </p:nvSpPr>
        <p:spPr>
          <a:xfrm>
            <a:off x="9894406" y="5891556"/>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Siguiente</a:t>
            </a:r>
            <a:endParaRPr sz="2800" b="0" i="0" u="none" strike="noStrike" cap="none" dirty="0">
              <a:solidFill>
                <a:schemeClr val="dk1"/>
              </a:solidFill>
              <a:latin typeface="Calibri"/>
              <a:ea typeface="Calibri"/>
              <a:cs typeface="Calibri"/>
              <a:sym typeface="Calibri"/>
            </a:endParaRPr>
          </a:p>
        </p:txBody>
      </p:sp>
      <p:sp>
        <p:nvSpPr>
          <p:cNvPr id="4" name="Google Shape;195;p3">
            <a:hlinkClick r:id="rId5" action="ppaction://hlinksldjump"/>
            <a:extLst>
              <a:ext uri="{FF2B5EF4-FFF2-40B4-BE49-F238E27FC236}">
                <a16:creationId xmlns:a16="http://schemas.microsoft.com/office/drawing/2014/main" id="{7B361070-EC1D-6970-6882-E148B9C4A624}"/>
              </a:ext>
            </a:extLst>
          </p:cNvPr>
          <p:cNvSpPr/>
          <p:nvPr/>
        </p:nvSpPr>
        <p:spPr>
          <a:xfrm>
            <a:off x="7061240" y="5891556"/>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Inicio</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8502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D1205-5C3B-69A5-C6B8-55ADCB800EA8}"/>
              </a:ext>
            </a:extLst>
          </p:cNvPr>
          <p:cNvSpPr>
            <a:spLocks noGrp="1"/>
          </p:cNvSpPr>
          <p:nvPr>
            <p:ph type="title"/>
          </p:nvPr>
        </p:nvSpPr>
        <p:spPr>
          <a:xfrm>
            <a:off x="3693435" y="512913"/>
            <a:ext cx="7636475" cy="648128"/>
          </a:xfrm>
        </p:spPr>
        <p:txBody>
          <a:bodyPr>
            <a:normAutofit/>
          </a:bodyPr>
          <a:lstStyle/>
          <a:p>
            <a:pPr algn="r"/>
            <a:r>
              <a:rPr lang="es-CO" sz="2000" b="1" dirty="0">
                <a:solidFill>
                  <a:schemeClr val="accent5">
                    <a:lumMod val="50000"/>
                  </a:schemeClr>
                </a:solidFill>
                <a:latin typeface="+mn-lt"/>
              </a:rPr>
              <a:t>POBLACIÓN GRADUADOS</a:t>
            </a:r>
            <a:endParaRPr lang="es-CO" sz="2000" b="1" dirty="0">
              <a:solidFill>
                <a:schemeClr val="accent5">
                  <a:lumMod val="50000"/>
                </a:schemeClr>
              </a:solidFill>
              <a:latin typeface="+mn-lt"/>
              <a:cs typeface="Arial" panose="020B0604020202020204" pitchFamily="34" charset="0"/>
            </a:endParaRPr>
          </a:p>
        </p:txBody>
      </p:sp>
      <p:sp>
        <p:nvSpPr>
          <p:cNvPr id="5" name="CuadroTexto 4">
            <a:extLst>
              <a:ext uri="{FF2B5EF4-FFF2-40B4-BE49-F238E27FC236}">
                <a16:creationId xmlns:a16="http://schemas.microsoft.com/office/drawing/2014/main" id="{1CF0E8FE-00F6-A8BA-B3B0-1739BE0DFA79}"/>
              </a:ext>
            </a:extLst>
          </p:cNvPr>
          <p:cNvSpPr txBox="1"/>
          <p:nvPr/>
        </p:nvSpPr>
        <p:spPr>
          <a:xfrm>
            <a:off x="7662315" y="6362064"/>
            <a:ext cx="2842445" cy="261610"/>
          </a:xfrm>
          <a:prstGeom prst="rect">
            <a:avLst/>
          </a:prstGeom>
          <a:noFill/>
        </p:spPr>
        <p:txBody>
          <a:bodyPr wrap="none" rtlCol="0">
            <a:spAutoFit/>
          </a:bodyPr>
          <a:lstStyle/>
          <a:p>
            <a:r>
              <a:rPr lang="es-CO" sz="1100" dirty="0"/>
              <a:t>Fuente: Admisiones y Registro Académico</a:t>
            </a:r>
          </a:p>
        </p:txBody>
      </p:sp>
      <p:sp>
        <p:nvSpPr>
          <p:cNvPr id="8" name="CuadroTexto 7">
            <a:extLst>
              <a:ext uri="{FF2B5EF4-FFF2-40B4-BE49-F238E27FC236}">
                <a16:creationId xmlns:a16="http://schemas.microsoft.com/office/drawing/2014/main" id="{82787962-5FBA-FA5B-F19D-9ADB1BF80B01}"/>
              </a:ext>
            </a:extLst>
          </p:cNvPr>
          <p:cNvSpPr txBox="1"/>
          <p:nvPr/>
        </p:nvSpPr>
        <p:spPr>
          <a:xfrm>
            <a:off x="2785706" y="4481199"/>
            <a:ext cx="1939570" cy="523220"/>
          </a:xfrm>
          <a:prstGeom prst="rect">
            <a:avLst/>
          </a:prstGeom>
          <a:noFill/>
        </p:spPr>
        <p:txBody>
          <a:bodyPr wrap="none" rtlCol="0">
            <a:spAutoFit/>
          </a:bodyPr>
          <a:lstStyle/>
          <a:p>
            <a:r>
              <a:rPr lang="es-CO" sz="1400" b="1" dirty="0"/>
              <a:t>Total 67.084 Graduados</a:t>
            </a:r>
          </a:p>
          <a:p>
            <a:r>
              <a:rPr lang="es-CO" sz="1400" b="1" dirty="0"/>
              <a:t>Diciembre 31 2023</a:t>
            </a:r>
          </a:p>
        </p:txBody>
      </p:sp>
      <p:grpSp>
        <p:nvGrpSpPr>
          <p:cNvPr id="4" name="Grupo 3"/>
          <p:cNvGrpSpPr/>
          <p:nvPr/>
        </p:nvGrpSpPr>
        <p:grpSpPr>
          <a:xfrm>
            <a:off x="2890613" y="1642008"/>
            <a:ext cx="5934305" cy="2533714"/>
            <a:chOff x="1752352" y="2132212"/>
            <a:chExt cx="5934305" cy="2533714"/>
          </a:xfrm>
        </p:grpSpPr>
        <p:pic>
          <p:nvPicPr>
            <p:cNvPr id="3" name="Imagen 2"/>
            <p:cNvPicPr>
              <a:picLocks noChangeAspect="1"/>
            </p:cNvPicPr>
            <p:nvPr/>
          </p:nvPicPr>
          <p:blipFill rotWithShape="1">
            <a:blip r:embed="rId3"/>
            <a:srcRect l="47352"/>
            <a:stretch/>
          </p:blipFill>
          <p:spPr>
            <a:xfrm>
              <a:off x="3463637" y="2141449"/>
              <a:ext cx="4223020" cy="2524477"/>
            </a:xfrm>
            <a:prstGeom prst="rect">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rotWithShape="1">
            <a:blip r:embed="rId3"/>
            <a:srcRect r="78435"/>
            <a:stretch/>
          </p:blipFill>
          <p:spPr>
            <a:xfrm>
              <a:off x="1752352" y="2132212"/>
              <a:ext cx="1729757" cy="2524477"/>
            </a:xfrm>
            <a:prstGeom prst="rect">
              <a:avLst/>
            </a:prstGeom>
            <a:ln>
              <a:noFill/>
            </a:ln>
            <a:effectLst>
              <a:outerShdw blurRad="292100" dist="139700" dir="2700000" algn="tl" rotWithShape="0">
                <a:srgbClr val="333333">
                  <a:alpha val="65000"/>
                </a:srgbClr>
              </a:outerShdw>
            </a:effectLst>
          </p:spPr>
        </p:pic>
      </p:grpSp>
      <p:sp>
        <p:nvSpPr>
          <p:cNvPr id="6" name="Google Shape;195;p3">
            <a:hlinkClick r:id="" action="ppaction://noaction"/>
            <a:extLst>
              <a:ext uri="{FF2B5EF4-FFF2-40B4-BE49-F238E27FC236}">
                <a16:creationId xmlns:a16="http://schemas.microsoft.com/office/drawing/2014/main" id="{B9D1E71E-4B44-FAE1-AEC5-6EC83D76EFC5}"/>
              </a:ext>
            </a:extLst>
          </p:cNvPr>
          <p:cNvSpPr/>
          <p:nvPr/>
        </p:nvSpPr>
        <p:spPr>
          <a:xfrm>
            <a:off x="9868769" y="5592453"/>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Siguiente</a:t>
            </a:r>
            <a:endParaRPr sz="2800" b="0" i="0" u="none" strike="noStrike" cap="none" dirty="0">
              <a:solidFill>
                <a:schemeClr val="dk1"/>
              </a:solidFill>
              <a:latin typeface="Calibri"/>
              <a:ea typeface="Calibri"/>
              <a:cs typeface="Calibri"/>
              <a:sym typeface="Calibri"/>
            </a:endParaRPr>
          </a:p>
        </p:txBody>
      </p:sp>
      <p:sp>
        <p:nvSpPr>
          <p:cNvPr id="7" name="Google Shape;195;p3">
            <a:hlinkClick r:id="rId4" action="ppaction://hlinksldjump"/>
            <a:extLst>
              <a:ext uri="{FF2B5EF4-FFF2-40B4-BE49-F238E27FC236}">
                <a16:creationId xmlns:a16="http://schemas.microsoft.com/office/drawing/2014/main" id="{C7D1DCF9-36C6-480F-341B-363AB0512420}"/>
              </a:ext>
            </a:extLst>
          </p:cNvPr>
          <p:cNvSpPr/>
          <p:nvPr/>
        </p:nvSpPr>
        <p:spPr>
          <a:xfrm>
            <a:off x="7035603" y="5592453"/>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Inicio</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0166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2F23233-44EA-0582-B247-933BB513904C}"/>
              </a:ext>
            </a:extLst>
          </p:cNvPr>
          <p:cNvSpPr txBox="1"/>
          <p:nvPr/>
        </p:nvSpPr>
        <p:spPr>
          <a:xfrm>
            <a:off x="8089152" y="6468197"/>
            <a:ext cx="284244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prstClr val="black"/>
                </a:solidFill>
                <a:effectLst/>
                <a:uLnTx/>
                <a:uFillTx/>
                <a:latin typeface="Calibri" panose="020F0502020204030204"/>
                <a:ea typeface="+mn-ea"/>
                <a:cs typeface="+mn-cs"/>
              </a:rPr>
              <a:t>Fuente: Admisiones y Registro Académico</a:t>
            </a:r>
          </a:p>
        </p:txBody>
      </p:sp>
      <p:sp>
        <p:nvSpPr>
          <p:cNvPr id="7" name="CuadroTexto 6">
            <a:extLst>
              <a:ext uri="{FF2B5EF4-FFF2-40B4-BE49-F238E27FC236}">
                <a16:creationId xmlns:a16="http://schemas.microsoft.com/office/drawing/2014/main" id="{A5474D2F-2B0D-F788-992C-A84F1587352E}"/>
              </a:ext>
            </a:extLst>
          </p:cNvPr>
          <p:cNvSpPr txBox="1"/>
          <p:nvPr/>
        </p:nvSpPr>
        <p:spPr>
          <a:xfrm>
            <a:off x="6778257" y="463985"/>
            <a:ext cx="4643791"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INSTRUMENTOS DE PLANIFICACIÓN</a:t>
            </a:r>
          </a:p>
        </p:txBody>
      </p:sp>
      <p:sp>
        <p:nvSpPr>
          <p:cNvPr id="8" name="Google Shape;188;gbe7782131a_0_164">
            <a:hlinkClick r:id="rId3"/>
            <a:extLst>
              <a:ext uri="{FF2B5EF4-FFF2-40B4-BE49-F238E27FC236}">
                <a16:creationId xmlns:a16="http://schemas.microsoft.com/office/drawing/2014/main" id="{A8C3833E-F68F-979E-3ED8-D585F5AB932E}"/>
              </a:ext>
            </a:extLst>
          </p:cNvPr>
          <p:cNvSpPr txBox="1"/>
          <p:nvPr/>
        </p:nvSpPr>
        <p:spPr>
          <a:xfrm rot="-971">
            <a:off x="8448224" y="876786"/>
            <a:ext cx="2124300" cy="47700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s-CO" sz="1800" b="1" i="0" u="none" strike="noStrike" kern="1200" cap="none" spc="0" normalizeH="0" baseline="0" noProof="0" dirty="0">
                <a:ln>
                  <a:noFill/>
                </a:ln>
                <a:solidFill>
                  <a:prstClr val="white"/>
                </a:solidFill>
                <a:effectLst/>
                <a:uLnTx/>
                <a:uFillTx/>
                <a:latin typeface="Calibri"/>
                <a:ea typeface="Calibri"/>
                <a:cs typeface="Calibri"/>
                <a:sym typeface="Calibri"/>
              </a:rPr>
              <a:t>Aspirantes</a:t>
            </a:r>
            <a:endParaRPr kumimoji="0"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9" name="Google Shape;185;gbe7782131a_0_164">
            <a:extLst>
              <a:ext uri="{FF2B5EF4-FFF2-40B4-BE49-F238E27FC236}">
                <a16:creationId xmlns:a16="http://schemas.microsoft.com/office/drawing/2014/main" id="{B2836CFE-939E-D096-11D3-49EEC886DA4E}"/>
              </a:ext>
            </a:extLst>
          </p:cNvPr>
          <p:cNvSpPr txBox="1"/>
          <p:nvPr/>
        </p:nvSpPr>
        <p:spPr>
          <a:xfrm>
            <a:off x="7456934" y="1748905"/>
            <a:ext cx="4516619" cy="1384954"/>
          </a:xfrm>
          <a:prstGeom prst="rect">
            <a:avLst/>
          </a:prstGeom>
          <a:solidFill>
            <a:srgbClr val="D8D8D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s-CO" sz="1400" b="1" i="0" u="none" strike="noStrike" kern="1200" cap="none" spc="0" normalizeH="0" baseline="0" noProof="0" dirty="0">
                <a:ln>
                  <a:noFill/>
                </a:ln>
                <a:solidFill>
                  <a:srgbClr val="2A59DF"/>
                </a:solidFill>
                <a:effectLst/>
                <a:uLnTx/>
                <a:uFillTx/>
                <a:latin typeface="Calibri" panose="020F0502020204030204"/>
                <a:ea typeface="Calibri"/>
                <a:cs typeface="Calibri"/>
                <a:sym typeface="Calibri"/>
              </a:rPr>
              <a:t>Calendario Admisiones (semestral)</a:t>
            </a:r>
          </a:p>
          <a:p>
            <a:pPr marL="285750" marR="0" lvl="0" indent="-285750" algn="l" defTabSz="914400" rtl="0" eaLnBrk="1" fontAlgn="auto" latinLnBrk="0" hangingPunct="1">
              <a:lnSpc>
                <a:spcPct val="100000"/>
              </a:lnSpc>
              <a:spcBef>
                <a:spcPts val="0"/>
              </a:spcBef>
              <a:spcAft>
                <a:spcPts val="0"/>
              </a:spcAft>
              <a:buClr>
                <a:srgbClr val="000000"/>
              </a:buClr>
              <a:buSzPts val="1600"/>
              <a:buFont typeface="Wingdings" panose="05000000000000000000" pitchFamily="2" charset="2"/>
              <a:buChar char="ü"/>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Pregrado (presencial/distancia – Bogotá/CNG)</a:t>
            </a:r>
            <a:endParaRPr kumimoji="0" sz="1400" b="0" i="0" u="none" strike="noStrike" kern="1200" cap="none" spc="0" normalizeH="0" baseline="0" noProof="0" dirty="0">
              <a:ln>
                <a:noFill/>
              </a:ln>
              <a:solidFill>
                <a:srgbClr val="000000"/>
              </a:solidFill>
              <a:effectLst/>
              <a:uLnTx/>
              <a:uFillTx/>
              <a:latin typeface="Calibri" panose="020F0502020204030204"/>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Wingdings" panose="05000000000000000000" pitchFamily="2" charset="2"/>
              <a:buChar char="ü"/>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Posgrados: Médico-quirúrgicos, No médicos</a:t>
            </a:r>
            <a:endParaRPr kumimoji="0" sz="1400" b="0" i="0" u="none" strike="noStrike" kern="1200" cap="none" spc="0" normalizeH="0" baseline="0" noProof="0" dirty="0">
              <a:ln>
                <a:noFill/>
              </a:ln>
              <a:solidFill>
                <a:srgbClr val="000000"/>
              </a:solidFill>
              <a:effectLst/>
              <a:uLnTx/>
              <a:uFillTx/>
              <a:latin typeface="Calibri" panose="020F0502020204030204"/>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Wingdings" panose="05000000000000000000" pitchFamily="2" charset="2"/>
              <a:buChar char="ü"/>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Diplomados</a:t>
            </a:r>
            <a:endParaRPr kumimoji="0" sz="1400" b="0" i="0" u="none" strike="noStrike" kern="1200" cap="none" spc="0" normalizeH="0" baseline="0" noProof="0" dirty="0">
              <a:ln>
                <a:noFill/>
              </a:ln>
              <a:solidFill>
                <a:srgbClr val="000000"/>
              </a:solidFill>
              <a:effectLst/>
              <a:uLnTx/>
              <a:uFillTx/>
              <a:latin typeface="Calibri" panose="020F0502020204030204"/>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Wingdings" panose="05000000000000000000" pitchFamily="2" charset="2"/>
              <a:buChar char="ü"/>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Cursos Pre-universitarios</a:t>
            </a:r>
            <a:endParaRPr kumimoji="0" sz="1400" b="0" i="0" u="none" strike="noStrike" kern="1200" cap="none" spc="0" normalizeH="0" baseline="0" noProof="0" dirty="0">
              <a:ln>
                <a:noFill/>
              </a:ln>
              <a:solidFill>
                <a:srgbClr val="000000"/>
              </a:solidFill>
              <a:effectLst/>
              <a:uLnTx/>
              <a:uFillTx/>
              <a:latin typeface="Calibri" panose="020F0502020204030204"/>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Wingdings" panose="05000000000000000000" pitchFamily="2" charset="2"/>
              <a:buChar char="ü"/>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Transferencias Externas</a:t>
            </a:r>
            <a:endParaRPr kumimoji="0" sz="1400" b="0" i="0" u="none" strike="noStrike" kern="1200" cap="none" spc="0" normalizeH="0" baseline="0" noProof="0" dirty="0">
              <a:ln>
                <a:noFill/>
              </a:ln>
              <a:solidFill>
                <a:srgbClr val="000000"/>
              </a:solidFill>
              <a:effectLst/>
              <a:uLnTx/>
              <a:uFillTx/>
              <a:latin typeface="Calibri" panose="020F0502020204030204"/>
              <a:ea typeface="Arial"/>
              <a:cs typeface="Arial"/>
              <a:sym typeface="Arial"/>
            </a:endParaRPr>
          </a:p>
        </p:txBody>
      </p:sp>
      <p:sp>
        <p:nvSpPr>
          <p:cNvPr id="10" name="Google Shape;187;gbe7782131a_0_164">
            <a:extLst>
              <a:ext uri="{FF2B5EF4-FFF2-40B4-BE49-F238E27FC236}">
                <a16:creationId xmlns:a16="http://schemas.microsoft.com/office/drawing/2014/main" id="{EBFC1333-6EC2-203B-4A97-FDAD71EA4C84}"/>
              </a:ext>
            </a:extLst>
          </p:cNvPr>
          <p:cNvSpPr txBox="1"/>
          <p:nvPr/>
        </p:nvSpPr>
        <p:spPr>
          <a:xfrm rot="-5400000">
            <a:off x="-2001510" y="3345032"/>
            <a:ext cx="4755158" cy="49241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es-CO" sz="2000" b="1" i="0" u="none" strike="noStrike" kern="1200" cap="none" spc="0" normalizeH="0" baseline="0" noProof="0" dirty="0">
                <a:ln>
                  <a:noFill/>
                </a:ln>
                <a:solidFill>
                  <a:prstClr val="white"/>
                </a:solidFill>
                <a:effectLst/>
                <a:uLnTx/>
                <a:uFillTx/>
                <a:latin typeface="Calibri"/>
                <a:ea typeface="Calibri"/>
                <a:cs typeface="Calibri"/>
                <a:sym typeface="Calibri"/>
              </a:rPr>
              <a:t>Oferta Académica            Planes de estudios </a:t>
            </a:r>
            <a:endParaRPr kumimoji="0" sz="20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pic>
        <p:nvPicPr>
          <p:cNvPr id="2" name="Imagen 1">
            <a:hlinkClick r:id="rId3"/>
          </p:cNvPr>
          <p:cNvPicPr>
            <a:picLocks noChangeAspect="1"/>
          </p:cNvPicPr>
          <p:nvPr/>
        </p:nvPicPr>
        <p:blipFill>
          <a:blip r:embed="rId4"/>
          <a:stretch>
            <a:fillRect/>
          </a:stretch>
        </p:blipFill>
        <p:spPr>
          <a:xfrm>
            <a:off x="857030" y="1070749"/>
            <a:ext cx="5852471" cy="3926759"/>
          </a:xfrm>
          <a:prstGeom prst="rect">
            <a:avLst/>
          </a:prstGeom>
          <a:ln>
            <a:noFill/>
          </a:ln>
          <a:effectLst>
            <a:outerShdw blurRad="292100" dist="139700" dir="2700000" algn="tl" rotWithShape="0">
              <a:srgbClr val="333333">
                <a:alpha val="65000"/>
              </a:srgbClr>
            </a:outerShdw>
          </a:effectLst>
        </p:spPr>
      </p:pic>
      <p:pic>
        <p:nvPicPr>
          <p:cNvPr id="3" name="Imagen 2">
            <a:hlinkClick r:id="rId5"/>
          </p:cNvPr>
          <p:cNvPicPr>
            <a:picLocks noChangeAspect="1"/>
          </p:cNvPicPr>
          <p:nvPr/>
        </p:nvPicPr>
        <p:blipFill>
          <a:blip r:embed="rId6"/>
          <a:stretch>
            <a:fillRect/>
          </a:stretch>
        </p:blipFill>
        <p:spPr>
          <a:xfrm>
            <a:off x="2765084" y="3445897"/>
            <a:ext cx="5833137" cy="2894928"/>
          </a:xfrm>
          <a:prstGeom prst="rect">
            <a:avLst/>
          </a:prstGeom>
          <a:ln>
            <a:noFill/>
          </a:ln>
          <a:effectLst>
            <a:outerShdw blurRad="292100" dist="139700" dir="2700000" algn="tl" rotWithShape="0">
              <a:srgbClr val="333333">
                <a:alpha val="65000"/>
              </a:srgbClr>
            </a:outerShdw>
          </a:effectLst>
        </p:spPr>
      </p:pic>
      <p:sp>
        <p:nvSpPr>
          <p:cNvPr id="11" name="Google Shape;188;gbe7782131a_0_164">
            <a:extLst>
              <a:ext uri="{FF2B5EF4-FFF2-40B4-BE49-F238E27FC236}">
                <a16:creationId xmlns:a16="http://schemas.microsoft.com/office/drawing/2014/main" id="{6AAD38AE-F49A-3E83-8FD9-64A134A24947}"/>
              </a:ext>
            </a:extLst>
          </p:cNvPr>
          <p:cNvSpPr txBox="1"/>
          <p:nvPr/>
        </p:nvSpPr>
        <p:spPr>
          <a:xfrm rot="-971">
            <a:off x="9100220" y="3446197"/>
            <a:ext cx="2124300" cy="47700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s-ES" sz="1800" b="1" i="0" u="none" strike="noStrike" kern="1200" cap="none" spc="0" normalizeH="0" baseline="0" noProof="0" dirty="0">
                <a:ln>
                  <a:noFill/>
                </a:ln>
                <a:solidFill>
                  <a:prstClr val="white"/>
                </a:solidFill>
                <a:effectLst/>
                <a:uLnTx/>
                <a:uFillTx/>
                <a:latin typeface="Calibri"/>
                <a:ea typeface="Calibri"/>
                <a:cs typeface="Calibri"/>
                <a:sym typeface="Calibri"/>
              </a:rPr>
              <a:t>P</a:t>
            </a:r>
            <a:r>
              <a:rPr kumimoji="0" lang="es-CO" sz="1800" b="1" i="0" u="none" strike="noStrike" kern="1200" cap="none" spc="0" normalizeH="0" baseline="0" noProof="0" dirty="0" err="1">
                <a:ln>
                  <a:noFill/>
                </a:ln>
                <a:solidFill>
                  <a:prstClr val="white"/>
                </a:solidFill>
                <a:effectLst/>
                <a:uLnTx/>
                <a:uFillTx/>
                <a:latin typeface="Calibri"/>
                <a:ea typeface="Calibri"/>
                <a:cs typeface="Calibri"/>
                <a:sym typeface="Calibri"/>
              </a:rPr>
              <a:t>lanes</a:t>
            </a:r>
            <a:r>
              <a:rPr kumimoji="0" lang="es-CO" sz="1800" b="1" i="0" u="none" strike="noStrike" kern="1200" cap="none" spc="0" normalizeH="0" baseline="0" noProof="0" dirty="0">
                <a:ln>
                  <a:noFill/>
                </a:ln>
                <a:solidFill>
                  <a:prstClr val="white"/>
                </a:solidFill>
                <a:effectLst/>
                <a:uLnTx/>
                <a:uFillTx/>
                <a:latin typeface="Calibri"/>
                <a:ea typeface="Calibri"/>
                <a:cs typeface="Calibri"/>
                <a:sym typeface="Calibri"/>
              </a:rPr>
              <a:t> de Estudio</a:t>
            </a:r>
            <a:endParaRPr kumimoji="0"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CuadroTexto 12">
            <a:extLst>
              <a:ext uri="{FF2B5EF4-FFF2-40B4-BE49-F238E27FC236}">
                <a16:creationId xmlns:a16="http://schemas.microsoft.com/office/drawing/2014/main" id="{D3FDD6C3-0784-57BC-7AF6-6A9F7A24E02A}"/>
              </a:ext>
            </a:extLst>
          </p:cNvPr>
          <p:cNvSpPr txBox="1"/>
          <p:nvPr/>
        </p:nvSpPr>
        <p:spPr>
          <a:xfrm>
            <a:off x="9007685" y="4018669"/>
            <a:ext cx="230936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Tecnologías</a:t>
            </a:r>
            <a:endPar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hlinkClick r:id="" action="ppaction://noaction"/>
              </a:rPr>
              <a:t>Pregrado</a:t>
            </a:r>
            <a:endPar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Especializaciones No Médicas</a:t>
            </a:r>
            <a:endPar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Maestrías</a:t>
            </a:r>
            <a:endPar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Especializaciones Médico-quirúrgicas</a:t>
            </a:r>
            <a:r>
              <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rPr>
              <a:t>Doctorado</a:t>
            </a:r>
            <a:endParaRPr kumimoji="0" lang="es-CO"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Google Shape;195;p3">
            <a:hlinkClick r:id="rId11" action="ppaction://hlinksldjump"/>
            <a:extLst>
              <a:ext uri="{FF2B5EF4-FFF2-40B4-BE49-F238E27FC236}">
                <a16:creationId xmlns:a16="http://schemas.microsoft.com/office/drawing/2014/main" id="{245858FE-6E33-C046-F6D6-F40FAD3CCACD}"/>
              </a:ext>
            </a:extLst>
          </p:cNvPr>
          <p:cNvSpPr/>
          <p:nvPr/>
        </p:nvSpPr>
        <p:spPr>
          <a:xfrm>
            <a:off x="9672144" y="5981514"/>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Siguiente</a:t>
            </a:r>
            <a:endParaRPr sz="2800" b="0" i="0" u="none" strike="noStrike" cap="none" dirty="0">
              <a:solidFill>
                <a:schemeClr val="dk1"/>
              </a:solidFill>
              <a:latin typeface="Calibri"/>
              <a:ea typeface="Calibri"/>
              <a:cs typeface="Calibri"/>
              <a:sym typeface="Calibri"/>
            </a:endParaRPr>
          </a:p>
        </p:txBody>
      </p:sp>
      <p:sp>
        <p:nvSpPr>
          <p:cNvPr id="5" name="Google Shape;195;p3">
            <a:hlinkClick r:id="rId12" action="ppaction://hlinksldjump"/>
            <a:extLst>
              <a:ext uri="{FF2B5EF4-FFF2-40B4-BE49-F238E27FC236}">
                <a16:creationId xmlns:a16="http://schemas.microsoft.com/office/drawing/2014/main" id="{16152A72-5AAA-5C1D-CB77-1A603295D77D}"/>
              </a:ext>
            </a:extLst>
          </p:cNvPr>
          <p:cNvSpPr/>
          <p:nvPr/>
        </p:nvSpPr>
        <p:spPr>
          <a:xfrm>
            <a:off x="9672144" y="5221837"/>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Inicio</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1655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n 10">
            <a:hlinkClick r:id="rId3"/>
            <a:extLst>
              <a:ext uri="{FF2B5EF4-FFF2-40B4-BE49-F238E27FC236}">
                <a16:creationId xmlns:a16="http://schemas.microsoft.com/office/drawing/2014/main" id="{DB32AACF-7F67-89AC-EAF5-4FA48FBC87F2}"/>
              </a:ext>
            </a:extLst>
          </p:cNvPr>
          <p:cNvPicPr>
            <a:picLocks noChangeAspect="1"/>
          </p:cNvPicPr>
          <p:nvPr/>
        </p:nvPicPr>
        <p:blipFill>
          <a:blip r:embed="rId4"/>
          <a:stretch>
            <a:fillRect/>
          </a:stretch>
        </p:blipFill>
        <p:spPr>
          <a:xfrm>
            <a:off x="4530011" y="1108619"/>
            <a:ext cx="4126212" cy="3094659"/>
          </a:xfrm>
          <a:prstGeom prst="rect">
            <a:avLst/>
          </a:prstGeom>
        </p:spPr>
      </p:pic>
      <p:sp>
        <p:nvSpPr>
          <p:cNvPr id="6" name="CuadroTexto 5">
            <a:extLst>
              <a:ext uri="{FF2B5EF4-FFF2-40B4-BE49-F238E27FC236}">
                <a16:creationId xmlns:a16="http://schemas.microsoft.com/office/drawing/2014/main" id="{62F23233-44EA-0582-B247-933BB513904C}"/>
              </a:ext>
            </a:extLst>
          </p:cNvPr>
          <p:cNvSpPr txBox="1"/>
          <p:nvPr/>
        </p:nvSpPr>
        <p:spPr>
          <a:xfrm>
            <a:off x="8014338" y="6418321"/>
            <a:ext cx="284244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prstClr val="black"/>
                </a:solidFill>
                <a:effectLst/>
                <a:uLnTx/>
                <a:uFillTx/>
                <a:latin typeface="Calibri" panose="020F0502020204030204"/>
                <a:ea typeface="+mn-ea"/>
                <a:cs typeface="+mn-cs"/>
              </a:rPr>
              <a:t>Fuente: Admisiones y Registro Académico</a:t>
            </a:r>
          </a:p>
        </p:txBody>
      </p:sp>
      <p:sp>
        <p:nvSpPr>
          <p:cNvPr id="7" name="CuadroTexto 6">
            <a:extLst>
              <a:ext uri="{FF2B5EF4-FFF2-40B4-BE49-F238E27FC236}">
                <a16:creationId xmlns:a16="http://schemas.microsoft.com/office/drawing/2014/main" id="{A5474D2F-2B0D-F788-992C-A84F1587352E}"/>
              </a:ext>
            </a:extLst>
          </p:cNvPr>
          <p:cNvSpPr txBox="1"/>
          <p:nvPr/>
        </p:nvSpPr>
        <p:spPr>
          <a:xfrm>
            <a:off x="6778257" y="463985"/>
            <a:ext cx="4643791"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INSTRUMENTOS DE PLANIFICACIÓN</a:t>
            </a:r>
          </a:p>
        </p:txBody>
      </p:sp>
      <p:sp>
        <p:nvSpPr>
          <p:cNvPr id="8" name="Google Shape;188;gbe7782131a_0_164">
            <a:hlinkClick r:id="rId5"/>
            <a:extLst>
              <a:ext uri="{FF2B5EF4-FFF2-40B4-BE49-F238E27FC236}">
                <a16:creationId xmlns:a16="http://schemas.microsoft.com/office/drawing/2014/main" id="{A8C3833E-F68F-979E-3ED8-D585F5AB932E}"/>
              </a:ext>
            </a:extLst>
          </p:cNvPr>
          <p:cNvSpPr txBox="1"/>
          <p:nvPr/>
        </p:nvSpPr>
        <p:spPr>
          <a:xfrm rot="-971">
            <a:off x="8348924" y="864402"/>
            <a:ext cx="2173270" cy="46163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s-CO" sz="1800" b="1" i="0" u="none" strike="noStrike" kern="1200" cap="none" spc="0" normalizeH="0" baseline="0" noProof="0" dirty="0">
                <a:ln>
                  <a:noFill/>
                </a:ln>
                <a:solidFill>
                  <a:prstClr val="white"/>
                </a:solidFill>
                <a:effectLst/>
                <a:uLnTx/>
                <a:uFillTx/>
                <a:latin typeface="Calibri"/>
                <a:ea typeface="Calibri"/>
                <a:cs typeface="Calibri"/>
                <a:sym typeface="Calibri"/>
              </a:rPr>
              <a:t>Estudiantes</a:t>
            </a:r>
            <a:endParaRPr kumimoji="0"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9" name="Google Shape;185;gbe7782131a_0_164">
            <a:extLst>
              <a:ext uri="{FF2B5EF4-FFF2-40B4-BE49-F238E27FC236}">
                <a16:creationId xmlns:a16="http://schemas.microsoft.com/office/drawing/2014/main" id="{B2836CFE-939E-D096-11D3-49EEC886DA4E}"/>
              </a:ext>
            </a:extLst>
          </p:cNvPr>
          <p:cNvSpPr txBox="1"/>
          <p:nvPr/>
        </p:nvSpPr>
        <p:spPr>
          <a:xfrm>
            <a:off x="7271166" y="1776148"/>
            <a:ext cx="4478415" cy="2031285"/>
          </a:xfrm>
          <a:prstGeom prst="rect">
            <a:avLst/>
          </a:prstGeom>
          <a:solidFill>
            <a:srgbClr val="D8D8D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s-CO" sz="1400" b="1" i="0" u="none" strike="noStrike" kern="1200" cap="none" spc="0" normalizeH="0" baseline="0" noProof="0" dirty="0">
                <a:ln>
                  <a:noFill/>
                </a:ln>
                <a:solidFill>
                  <a:srgbClr val="2A59DF"/>
                </a:solidFill>
                <a:effectLst/>
                <a:uLnTx/>
                <a:uFillTx/>
                <a:latin typeface="Calibri"/>
                <a:ea typeface="Calibri"/>
                <a:cs typeface="Calibri"/>
                <a:sym typeface="Calibri"/>
              </a:rPr>
              <a:t>Calendario Académico – Pregrado – presencial y distancia </a:t>
            </a:r>
            <a:endParaRPr kumimoji="0" sz="1400" b="1" i="0" u="none" strike="noStrike" kern="1200" cap="none" spc="0" normalizeH="0" baseline="0" noProof="0" dirty="0">
              <a:ln>
                <a:noFill/>
              </a:ln>
              <a:solidFill>
                <a:srgbClr val="2A59DF"/>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Wingdings" panose="05000000000000000000" pitchFamily="2" charset="2"/>
              <a:buChar char="ü"/>
              <a:tabLst/>
              <a:defRPr/>
            </a:pPr>
            <a:r>
              <a:rPr kumimoji="0" lang="es-CO" sz="1400" b="1" i="0" u="none" strike="noStrike" kern="1200" cap="none" spc="0" normalizeH="0" baseline="0" noProof="0" dirty="0">
                <a:ln>
                  <a:noFill/>
                </a:ln>
                <a:solidFill>
                  <a:prstClr val="black"/>
                </a:solidFill>
                <a:effectLst/>
                <a:uLnTx/>
                <a:uFillTx/>
                <a:latin typeface="Calibri"/>
                <a:ea typeface="Calibri"/>
                <a:cs typeface="Calibri"/>
                <a:sym typeface="Calibri"/>
              </a:rPr>
              <a:t>Fecha de inicio / finalización del periodo</a:t>
            </a:r>
          </a:p>
          <a:p>
            <a:pPr marL="285750" marR="0" lvl="0" indent="-285750" algn="l" defTabSz="914400" rtl="0" eaLnBrk="1" fontAlgn="auto" latinLnBrk="0" hangingPunct="1">
              <a:lnSpc>
                <a:spcPct val="100000"/>
              </a:lnSpc>
              <a:spcBef>
                <a:spcPts val="0"/>
              </a:spcBef>
              <a:spcAft>
                <a:spcPts val="0"/>
              </a:spcAft>
              <a:buClr>
                <a:srgbClr val="000000"/>
              </a:buClr>
              <a:buSzPts val="1600"/>
              <a:buFont typeface="Wingdings" panose="05000000000000000000" pitchFamily="2" charset="2"/>
              <a:buChar char="ü"/>
              <a:tabLst/>
              <a:defRPr/>
            </a:pPr>
            <a:r>
              <a:rPr kumimoji="0" lang="es-CO" sz="1400" b="1" i="0" u="none" strike="noStrike" kern="1200" cap="none" spc="0" normalizeH="0" baseline="0" noProof="0" dirty="0">
                <a:ln>
                  <a:noFill/>
                </a:ln>
                <a:solidFill>
                  <a:prstClr val="black"/>
                </a:solidFill>
                <a:effectLst/>
                <a:uLnTx/>
                <a:uFillTx/>
                <a:latin typeface="Calibri"/>
                <a:ea typeface="Calibri"/>
                <a:cs typeface="Calibri"/>
                <a:sym typeface="Calibri"/>
              </a:rPr>
              <a:t>Registro de notas/supletorios</a:t>
            </a:r>
          </a:p>
          <a:p>
            <a:pPr marL="285750" marR="0" lvl="0" indent="-285750" algn="l" defTabSz="914400" rtl="0" eaLnBrk="1" fontAlgn="auto" latinLnBrk="0" hangingPunct="1">
              <a:lnSpc>
                <a:spcPct val="100000"/>
              </a:lnSpc>
              <a:spcBef>
                <a:spcPts val="0"/>
              </a:spcBef>
              <a:spcAft>
                <a:spcPts val="0"/>
              </a:spcAft>
              <a:buClr>
                <a:srgbClr val="000000"/>
              </a:buClr>
              <a:buSzPts val="1600"/>
              <a:buFont typeface="Wingdings" panose="05000000000000000000" pitchFamily="2" charset="2"/>
              <a:buChar char="ü"/>
              <a:tabLst/>
              <a:defRPr/>
            </a:pPr>
            <a:r>
              <a:rPr kumimoji="0" lang="es-CO" sz="1400" b="1" i="0" u="none" strike="noStrike" kern="1200" cap="none" spc="0" normalizeH="0" baseline="0" noProof="0" dirty="0">
                <a:ln>
                  <a:noFill/>
                </a:ln>
                <a:solidFill>
                  <a:prstClr val="black"/>
                </a:solidFill>
                <a:effectLst/>
                <a:uLnTx/>
                <a:uFillTx/>
                <a:latin typeface="Calibri"/>
                <a:ea typeface="Arial"/>
                <a:cs typeface="Calibri"/>
                <a:sym typeface="Calibri"/>
              </a:rPr>
              <a:t>Cursos </a:t>
            </a:r>
            <a:r>
              <a:rPr kumimoji="0" lang="es-CO" sz="1400" b="1" i="0" u="none" strike="noStrike" kern="1200" cap="none" spc="0" normalizeH="0" baseline="0" noProof="0" dirty="0" err="1">
                <a:ln>
                  <a:noFill/>
                </a:ln>
                <a:solidFill>
                  <a:prstClr val="black"/>
                </a:solidFill>
                <a:effectLst/>
                <a:uLnTx/>
                <a:uFillTx/>
                <a:latin typeface="Calibri"/>
                <a:ea typeface="Arial"/>
                <a:cs typeface="Calibri"/>
                <a:sym typeface="Calibri"/>
              </a:rPr>
              <a:t>intersemestrales</a:t>
            </a:r>
            <a:endParaRPr kumimoji="0" lang="es-CO" sz="1400" b="1" i="0" u="none" strike="noStrike" kern="1200" cap="none" spc="0" normalizeH="0" baseline="0" noProof="0" dirty="0">
              <a:ln>
                <a:noFill/>
              </a:ln>
              <a:solidFill>
                <a:prstClr val="black"/>
              </a:solidFill>
              <a:effectLst/>
              <a:uLnTx/>
              <a:uFillTx/>
              <a:latin typeface="Calibri"/>
              <a:ea typeface="Arial"/>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Wingdings" panose="05000000000000000000" pitchFamily="2" charset="2"/>
              <a:buChar char="ü"/>
              <a:tabLst/>
              <a:defRPr/>
            </a:pPr>
            <a:r>
              <a:rPr kumimoji="0" lang="es-CO" sz="1400" b="1" i="0" u="none" strike="noStrike" kern="1200" cap="none" spc="0" normalizeH="0" baseline="0" noProof="0" dirty="0">
                <a:ln>
                  <a:noFill/>
                </a:ln>
                <a:solidFill>
                  <a:prstClr val="black"/>
                </a:solidFill>
                <a:effectLst/>
                <a:uLnTx/>
                <a:uFillTx/>
                <a:latin typeface="Calibri"/>
                <a:ea typeface="Arial"/>
                <a:cs typeface="Calibri"/>
                <a:sym typeface="Calibri"/>
              </a:rPr>
              <a:t>Transferencias internas / reingresos</a:t>
            </a:r>
          </a:p>
          <a:p>
            <a:pPr marL="285750" marR="0" lvl="0" indent="-285750" algn="l" defTabSz="914400" rtl="0" eaLnBrk="1" fontAlgn="auto" latinLnBrk="0" hangingPunct="1">
              <a:lnSpc>
                <a:spcPct val="100000"/>
              </a:lnSpc>
              <a:spcBef>
                <a:spcPts val="0"/>
              </a:spcBef>
              <a:spcAft>
                <a:spcPts val="0"/>
              </a:spcAft>
              <a:buClr>
                <a:srgbClr val="000000"/>
              </a:buClr>
              <a:buSzPts val="1600"/>
              <a:buFont typeface="Wingdings" panose="05000000000000000000" pitchFamily="2" charset="2"/>
              <a:buChar char="ü"/>
              <a:tabLst/>
              <a:defRPr/>
            </a:pPr>
            <a:r>
              <a:rPr kumimoji="0" lang="es-CO" sz="1400" b="1" i="0" u="none" strike="noStrike" kern="1200" cap="none" spc="0" normalizeH="0" baseline="0" noProof="0" dirty="0">
                <a:ln>
                  <a:noFill/>
                </a:ln>
                <a:solidFill>
                  <a:prstClr val="black"/>
                </a:solidFill>
                <a:effectLst/>
                <a:uLnTx/>
                <a:uFillTx/>
                <a:latin typeface="Calibri"/>
                <a:ea typeface="Arial"/>
                <a:cs typeface="Calibri"/>
                <a:sym typeface="Calibri"/>
              </a:rPr>
              <a:t>Homologaciones</a:t>
            </a:r>
          </a:p>
          <a:p>
            <a:pPr marL="285750" marR="0" lvl="0" indent="-285750" algn="l" defTabSz="914400" rtl="0" eaLnBrk="1" fontAlgn="auto" latinLnBrk="0" hangingPunct="1">
              <a:lnSpc>
                <a:spcPct val="100000"/>
              </a:lnSpc>
              <a:spcBef>
                <a:spcPts val="0"/>
              </a:spcBef>
              <a:spcAft>
                <a:spcPts val="0"/>
              </a:spcAft>
              <a:buClr>
                <a:srgbClr val="000000"/>
              </a:buClr>
              <a:buSzPts val="1600"/>
              <a:buFont typeface="Wingdings" panose="05000000000000000000" pitchFamily="2" charset="2"/>
              <a:buChar char="ü"/>
              <a:tabLst/>
              <a:defRPr/>
            </a:pPr>
            <a:r>
              <a:rPr kumimoji="0" lang="es-CO" sz="1400" b="1" i="0" u="none" strike="noStrike" kern="1200" cap="none" spc="0" normalizeH="0" baseline="0" noProof="0" dirty="0">
                <a:ln>
                  <a:noFill/>
                </a:ln>
                <a:solidFill>
                  <a:prstClr val="black"/>
                </a:solidFill>
                <a:effectLst/>
                <a:uLnTx/>
                <a:uFillTx/>
                <a:latin typeface="Calibri"/>
                <a:ea typeface="Arial"/>
                <a:cs typeface="Calibri"/>
                <a:sym typeface="Calibri"/>
              </a:rPr>
              <a:t>Ceremonias de grado</a:t>
            </a:r>
          </a:p>
          <a:p>
            <a:pPr marL="285750" marR="0" lvl="0" indent="-285750" algn="l" defTabSz="914400" rtl="0" eaLnBrk="1" fontAlgn="auto" latinLnBrk="0" hangingPunct="1">
              <a:lnSpc>
                <a:spcPct val="100000"/>
              </a:lnSpc>
              <a:spcBef>
                <a:spcPts val="0"/>
              </a:spcBef>
              <a:spcAft>
                <a:spcPts val="0"/>
              </a:spcAft>
              <a:buClr>
                <a:srgbClr val="000000"/>
              </a:buClr>
              <a:buSzPts val="1600"/>
              <a:buFont typeface="Wingdings" panose="05000000000000000000" pitchFamily="2" charset="2"/>
              <a:buChar char="ü"/>
              <a:tabLst/>
              <a:defRPr/>
            </a:pPr>
            <a:r>
              <a:rPr kumimoji="0" lang="es-CO" sz="1400" b="1" i="0" u="none" strike="noStrike" kern="1200" cap="none" spc="0" normalizeH="0" baseline="0" noProof="0" dirty="0">
                <a:ln>
                  <a:noFill/>
                </a:ln>
                <a:solidFill>
                  <a:prstClr val="black"/>
                </a:solidFill>
                <a:effectLst/>
                <a:uLnTx/>
                <a:uFillTx/>
                <a:latin typeface="Calibri"/>
                <a:ea typeface="Arial"/>
                <a:cs typeface="Calibri"/>
                <a:sym typeface="Calibri"/>
              </a:rPr>
              <a:t>Cargas académicas </a:t>
            </a:r>
          </a:p>
          <a:p>
            <a:pPr marL="285750" marR="0" lvl="0" indent="-285750" algn="l" defTabSz="914400" rtl="0" eaLnBrk="1" fontAlgn="auto" latinLnBrk="0" hangingPunct="1">
              <a:lnSpc>
                <a:spcPct val="100000"/>
              </a:lnSpc>
              <a:spcBef>
                <a:spcPts val="0"/>
              </a:spcBef>
              <a:spcAft>
                <a:spcPts val="0"/>
              </a:spcAft>
              <a:buClr>
                <a:srgbClr val="000000"/>
              </a:buClr>
              <a:buSzPts val="1600"/>
              <a:buFont typeface="Wingdings" panose="05000000000000000000" pitchFamily="2" charset="2"/>
              <a:buChar char="ü"/>
              <a:tabLst/>
              <a:defRPr/>
            </a:pPr>
            <a:r>
              <a:rPr kumimoji="0" lang="es-CO" sz="1400" b="1" i="0" u="none" strike="noStrike" kern="1200" cap="none" spc="0" normalizeH="0" baseline="0" noProof="0" dirty="0">
                <a:ln>
                  <a:noFill/>
                </a:ln>
                <a:solidFill>
                  <a:prstClr val="black"/>
                </a:solidFill>
                <a:effectLst/>
                <a:uLnTx/>
                <a:uFillTx/>
                <a:latin typeface="Calibri"/>
                <a:ea typeface="Arial"/>
                <a:cs typeface="Calibri"/>
                <a:sym typeface="Calibri"/>
              </a:rPr>
              <a:t>Evaluación profesoral</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0" name="Google Shape;187;gbe7782131a_0_164">
            <a:extLst>
              <a:ext uri="{FF2B5EF4-FFF2-40B4-BE49-F238E27FC236}">
                <a16:creationId xmlns:a16="http://schemas.microsoft.com/office/drawing/2014/main" id="{EBFC1333-6EC2-203B-4A97-FDAD71EA4C84}"/>
              </a:ext>
            </a:extLst>
          </p:cNvPr>
          <p:cNvSpPr txBox="1"/>
          <p:nvPr/>
        </p:nvSpPr>
        <p:spPr>
          <a:xfrm rot="-5400000">
            <a:off x="-2157724" y="3360635"/>
            <a:ext cx="5089260" cy="49241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es-CO" sz="2000" b="1" i="0" u="none" strike="noStrike" kern="1200" cap="none" spc="0" normalizeH="0" baseline="0" noProof="0" dirty="0">
                <a:ln>
                  <a:noFill/>
                </a:ln>
                <a:solidFill>
                  <a:prstClr val="white"/>
                </a:solidFill>
                <a:effectLst/>
                <a:uLnTx/>
                <a:uFillTx/>
                <a:latin typeface="Calibri"/>
                <a:ea typeface="Calibri"/>
                <a:cs typeface="Calibri"/>
                <a:sym typeface="Calibri"/>
              </a:rPr>
              <a:t>Oferta Académica            Planes de estudios </a:t>
            </a:r>
            <a:endParaRPr kumimoji="0" sz="20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pic>
        <p:nvPicPr>
          <p:cNvPr id="2" name="Imagen 1">
            <a:hlinkClick r:id="rId3"/>
          </p:cNvPr>
          <p:cNvPicPr>
            <a:picLocks noChangeAspect="1"/>
          </p:cNvPicPr>
          <p:nvPr/>
        </p:nvPicPr>
        <p:blipFill>
          <a:blip r:embed="rId6"/>
          <a:stretch>
            <a:fillRect/>
          </a:stretch>
        </p:blipFill>
        <p:spPr>
          <a:xfrm>
            <a:off x="846550" y="1062211"/>
            <a:ext cx="3647979" cy="1949437"/>
          </a:xfrm>
          <a:prstGeom prst="rect">
            <a:avLst/>
          </a:prstGeom>
          <a:ln>
            <a:noFill/>
          </a:ln>
          <a:effectLst>
            <a:outerShdw blurRad="292100" dist="139700" dir="2700000" algn="tl" rotWithShape="0">
              <a:srgbClr val="333333">
                <a:alpha val="65000"/>
              </a:srgbClr>
            </a:outerShdw>
          </a:effectLst>
        </p:spPr>
      </p:pic>
      <p:pic>
        <p:nvPicPr>
          <p:cNvPr id="5" name="Imagen 4">
            <a:hlinkClick r:id="rId7"/>
          </p:cNvPr>
          <p:cNvPicPr>
            <a:picLocks noChangeAspect="1"/>
          </p:cNvPicPr>
          <p:nvPr/>
        </p:nvPicPr>
        <p:blipFill>
          <a:blip r:embed="rId8"/>
          <a:stretch>
            <a:fillRect/>
          </a:stretch>
        </p:blipFill>
        <p:spPr>
          <a:xfrm>
            <a:off x="6423522" y="3961147"/>
            <a:ext cx="3331259" cy="2370090"/>
          </a:xfrm>
          <a:prstGeom prst="rect">
            <a:avLst/>
          </a:prstGeom>
          <a:ln>
            <a:noFill/>
          </a:ln>
          <a:effectLst>
            <a:outerShdw blurRad="292100" dist="139700" dir="2700000" algn="tl" rotWithShape="0">
              <a:srgbClr val="333333">
                <a:alpha val="65000"/>
              </a:srgbClr>
            </a:outerShdw>
          </a:effectLst>
        </p:spPr>
      </p:pic>
      <p:pic>
        <p:nvPicPr>
          <p:cNvPr id="3" name="Imagen 2">
            <a:hlinkClick r:id="rId5"/>
          </p:cNvPr>
          <p:cNvPicPr>
            <a:picLocks noChangeAspect="1"/>
          </p:cNvPicPr>
          <p:nvPr/>
        </p:nvPicPr>
        <p:blipFill>
          <a:blip r:embed="rId9"/>
          <a:stretch>
            <a:fillRect/>
          </a:stretch>
        </p:blipFill>
        <p:spPr>
          <a:xfrm>
            <a:off x="1366277" y="2854065"/>
            <a:ext cx="5226840" cy="3121797"/>
          </a:xfrm>
          <a:prstGeom prst="rect">
            <a:avLst/>
          </a:prstGeom>
          <a:ln>
            <a:noFill/>
          </a:ln>
          <a:effectLst>
            <a:outerShdw blurRad="292100" dist="139700" dir="2700000" algn="tl" rotWithShape="0">
              <a:srgbClr val="333333">
                <a:alpha val="65000"/>
              </a:srgbClr>
            </a:outerShdw>
          </a:effectLst>
        </p:spPr>
      </p:pic>
      <p:sp>
        <p:nvSpPr>
          <p:cNvPr id="4" name="Google Shape;195;p3">
            <a:hlinkClick r:id="" action="ppaction://noaction"/>
            <a:extLst>
              <a:ext uri="{FF2B5EF4-FFF2-40B4-BE49-F238E27FC236}">
                <a16:creationId xmlns:a16="http://schemas.microsoft.com/office/drawing/2014/main" id="{7EA24989-6149-AEA8-63BC-B4A41893151D}"/>
              </a:ext>
            </a:extLst>
          </p:cNvPr>
          <p:cNvSpPr/>
          <p:nvPr/>
        </p:nvSpPr>
        <p:spPr>
          <a:xfrm>
            <a:off x="10081319" y="5366217"/>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Siguiente</a:t>
            </a:r>
            <a:endParaRPr sz="2800" b="0" i="0" u="none" strike="noStrike" cap="none" dirty="0">
              <a:solidFill>
                <a:schemeClr val="dk1"/>
              </a:solidFill>
              <a:latin typeface="Calibri"/>
              <a:ea typeface="Calibri"/>
              <a:cs typeface="Calibri"/>
              <a:sym typeface="Calibri"/>
            </a:endParaRPr>
          </a:p>
        </p:txBody>
      </p:sp>
      <p:sp>
        <p:nvSpPr>
          <p:cNvPr id="12" name="Google Shape;195;p3">
            <a:hlinkClick r:id="rId10" action="ppaction://hlinksldjump"/>
            <a:extLst>
              <a:ext uri="{FF2B5EF4-FFF2-40B4-BE49-F238E27FC236}">
                <a16:creationId xmlns:a16="http://schemas.microsoft.com/office/drawing/2014/main" id="{BC3A40E4-E543-9D05-7EE1-40E1D2869160}"/>
              </a:ext>
            </a:extLst>
          </p:cNvPr>
          <p:cNvSpPr/>
          <p:nvPr/>
        </p:nvSpPr>
        <p:spPr>
          <a:xfrm>
            <a:off x="10081319" y="4186561"/>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Inicio</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956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2F23233-44EA-0582-B247-933BB513904C}"/>
              </a:ext>
            </a:extLst>
          </p:cNvPr>
          <p:cNvSpPr txBox="1"/>
          <p:nvPr/>
        </p:nvSpPr>
        <p:spPr>
          <a:xfrm>
            <a:off x="9283053" y="6342409"/>
            <a:ext cx="2842445" cy="261610"/>
          </a:xfrm>
          <a:prstGeom prst="rect">
            <a:avLst/>
          </a:prstGeom>
          <a:noFill/>
        </p:spPr>
        <p:txBody>
          <a:bodyPr wrap="none" rtlCol="0">
            <a:spAutoFit/>
          </a:bodyPr>
          <a:lstStyle/>
          <a:p>
            <a:r>
              <a:rPr lang="es-CO" sz="1100" dirty="0"/>
              <a:t>Fuente: Admisiones y Registro Académico</a:t>
            </a:r>
          </a:p>
        </p:txBody>
      </p:sp>
      <p:pic>
        <p:nvPicPr>
          <p:cNvPr id="3" name="Imagen 2"/>
          <p:cNvPicPr>
            <a:picLocks noChangeAspect="1"/>
          </p:cNvPicPr>
          <p:nvPr/>
        </p:nvPicPr>
        <p:blipFill rotWithShape="1">
          <a:blip r:embed="rId3"/>
          <a:srcRect t="4658"/>
          <a:stretch/>
        </p:blipFill>
        <p:spPr>
          <a:xfrm>
            <a:off x="619754" y="1303282"/>
            <a:ext cx="4895167" cy="4566721"/>
          </a:xfrm>
          <a:prstGeom prst="rect">
            <a:avLst/>
          </a:prstGeom>
          <a:ln>
            <a:noFill/>
          </a:ln>
          <a:effectLst>
            <a:outerShdw blurRad="190500" algn="tl" rotWithShape="0">
              <a:srgbClr val="000000">
                <a:alpha val="70000"/>
              </a:srgbClr>
            </a:outerShdw>
          </a:effectLst>
        </p:spPr>
      </p:pic>
      <p:sp>
        <p:nvSpPr>
          <p:cNvPr id="9" name="Rectángulo 8"/>
          <p:cNvSpPr/>
          <p:nvPr/>
        </p:nvSpPr>
        <p:spPr>
          <a:xfrm>
            <a:off x="6051666" y="3280515"/>
            <a:ext cx="5802284" cy="2862322"/>
          </a:xfrm>
          <a:prstGeom prst="rect">
            <a:avLst/>
          </a:prstGeom>
        </p:spPr>
        <p:txBody>
          <a:bodyPr wrap="square">
            <a:spAutoFit/>
          </a:bodyPr>
          <a:lstStyle/>
          <a:p>
            <a:r>
              <a:rPr lang="es-MX" sz="1600" b="1" dirty="0">
                <a:solidFill>
                  <a:srgbClr val="0B3377"/>
                </a:solidFill>
                <a:latin typeface="Arial" panose="020B0604020202020204" pitchFamily="34" charset="0"/>
                <a:cs typeface="Arial" panose="020B0604020202020204" pitchFamily="34" charset="0"/>
              </a:rPr>
              <a:t>Política de Gratuidad en la Matrícula "PUEDO ESTUDIAR"</a:t>
            </a:r>
            <a:endParaRPr lang="es-MX" sz="1600" b="1" dirty="0">
              <a:solidFill>
                <a:srgbClr val="212529"/>
              </a:solidFill>
              <a:latin typeface="Arial" panose="020B0604020202020204" pitchFamily="34" charset="0"/>
              <a:cs typeface="Arial" panose="020B0604020202020204" pitchFamily="34" charset="0"/>
            </a:endParaRPr>
          </a:p>
          <a:p>
            <a:pPr algn="ctr"/>
            <a:r>
              <a:rPr lang="es-MX" sz="1600" b="1" dirty="0">
                <a:solidFill>
                  <a:srgbClr val="212529"/>
                </a:solidFill>
                <a:cs typeface="Arial" panose="020B0604020202020204" pitchFamily="34" charset="0"/>
              </a:rPr>
              <a:t> </a:t>
            </a:r>
          </a:p>
          <a:p>
            <a:pPr algn="just"/>
            <a:r>
              <a:rPr lang="es-MX" sz="1600" dirty="0">
                <a:solidFill>
                  <a:srgbClr val="212529"/>
                </a:solidFill>
                <a:cs typeface="Arial" panose="020B0604020202020204" pitchFamily="34" charset="0"/>
              </a:rPr>
              <a:t>Ley 2307 del 31 07 2023. </a:t>
            </a:r>
            <a:r>
              <a:rPr lang="es-MX" sz="1600" dirty="0">
                <a:solidFill>
                  <a:srgbClr val="007BFF"/>
                </a:solidFill>
                <a:cs typeface="Arial" panose="020B0604020202020204" pitchFamily="34" charset="0"/>
                <a:hlinkClick r:id="rId4" action="ppaction://hlinkfile"/>
              </a:rPr>
              <a:t>Ver</a:t>
            </a:r>
            <a:r>
              <a:rPr lang="es-MX" sz="1600" dirty="0">
                <a:solidFill>
                  <a:srgbClr val="007BFF"/>
                </a:solidFill>
                <a:cs typeface="Arial" panose="020B0604020202020204" pitchFamily="34" charset="0"/>
                <a:hlinkClick r:id="rId5" action="ppaction://hlinkfile"/>
              </a:rPr>
              <a:t>.</a:t>
            </a:r>
            <a:endParaRPr lang="es-MX" sz="1600" dirty="0">
              <a:solidFill>
                <a:srgbClr val="212529"/>
              </a:solidFill>
              <a:cs typeface="Arial" panose="020B0604020202020204" pitchFamily="34" charset="0"/>
            </a:endParaRPr>
          </a:p>
          <a:p>
            <a:pPr algn="just"/>
            <a:r>
              <a:rPr lang="es-MX" sz="1600" dirty="0">
                <a:solidFill>
                  <a:srgbClr val="212529"/>
                </a:solidFill>
                <a:cs typeface="Arial" panose="020B0604020202020204" pitchFamily="34" charset="0"/>
              </a:rPr>
              <a:t>Decreto 2271 del 29 12 2023. </a:t>
            </a:r>
            <a:r>
              <a:rPr lang="es-MX" sz="1600" dirty="0">
                <a:solidFill>
                  <a:srgbClr val="007BFF"/>
                </a:solidFill>
                <a:cs typeface="Arial" panose="020B0604020202020204" pitchFamily="34" charset="0"/>
                <a:hlinkClick r:id="rId6" action="ppaction://hlinkfile"/>
              </a:rPr>
              <a:t>Ver</a:t>
            </a:r>
            <a:r>
              <a:rPr lang="es-MX" sz="1600" dirty="0">
                <a:solidFill>
                  <a:srgbClr val="007BFF"/>
                </a:solidFill>
                <a:cs typeface="Arial" panose="020B0604020202020204" pitchFamily="34" charset="0"/>
                <a:hlinkClick r:id="rId7" action="ppaction://hlinkfile"/>
              </a:rPr>
              <a:t>.</a:t>
            </a:r>
            <a:endParaRPr lang="es-MX" sz="1600" dirty="0">
              <a:solidFill>
                <a:srgbClr val="212529"/>
              </a:solidFill>
              <a:cs typeface="Arial" panose="020B0604020202020204" pitchFamily="34" charset="0"/>
            </a:endParaRPr>
          </a:p>
          <a:p>
            <a:pPr algn="just"/>
            <a:r>
              <a:rPr lang="es-MX" sz="1600" dirty="0">
                <a:solidFill>
                  <a:srgbClr val="212529"/>
                </a:solidFill>
                <a:cs typeface="Arial" panose="020B0604020202020204" pitchFamily="34" charset="0"/>
              </a:rPr>
              <a:t>Reglamento Operativo de Política de Gratuidad del 17 01 2024 </a:t>
            </a:r>
            <a:r>
              <a:rPr lang="es-MX" sz="1600" dirty="0">
                <a:solidFill>
                  <a:srgbClr val="007BFF"/>
                </a:solidFill>
                <a:cs typeface="Arial" panose="020B0604020202020204" pitchFamily="34" charset="0"/>
                <a:hlinkClick r:id="rId8" action="ppaction://hlinkfile"/>
              </a:rPr>
              <a:t>Ver</a:t>
            </a:r>
            <a:r>
              <a:rPr lang="es-MX" sz="1600" dirty="0">
                <a:solidFill>
                  <a:srgbClr val="007BFF"/>
                </a:solidFill>
                <a:cs typeface="Arial" panose="020B0604020202020204" pitchFamily="34" charset="0"/>
                <a:hlinkClick r:id="rId9" action="ppaction://hlinkfile"/>
              </a:rPr>
              <a:t>.</a:t>
            </a:r>
            <a:endParaRPr lang="es-MX" sz="1600" dirty="0">
              <a:solidFill>
                <a:srgbClr val="212529"/>
              </a:solidFill>
              <a:cs typeface="Arial" panose="020B0604020202020204" pitchFamily="34" charset="0"/>
            </a:endParaRPr>
          </a:p>
          <a:p>
            <a:r>
              <a:rPr lang="es-MX" sz="1600" dirty="0">
                <a:solidFill>
                  <a:srgbClr val="212529"/>
                </a:solidFill>
                <a:cs typeface="Arial" panose="020B0604020202020204" pitchFamily="34" charset="0"/>
              </a:rPr>
              <a:t>Requisitos para aplicar UMNG.</a:t>
            </a:r>
            <a:r>
              <a:rPr lang="es-MX" sz="1600" b="1" dirty="0">
                <a:solidFill>
                  <a:srgbClr val="212529"/>
                </a:solidFill>
                <a:cs typeface="Arial" panose="020B0604020202020204" pitchFamily="34" charset="0"/>
              </a:rPr>
              <a:t> </a:t>
            </a:r>
            <a:r>
              <a:rPr lang="es-MX" sz="1600" dirty="0">
                <a:solidFill>
                  <a:srgbClr val="007BFF"/>
                </a:solidFill>
                <a:cs typeface="Arial" panose="020B0604020202020204" pitchFamily="34" charset="0"/>
                <a:hlinkClick r:id="rId10" action="ppaction://hlinkfile"/>
              </a:rPr>
              <a:t>Ver</a:t>
            </a:r>
            <a:r>
              <a:rPr lang="es-MX" sz="1600" dirty="0">
                <a:solidFill>
                  <a:srgbClr val="007BFF"/>
                </a:solidFill>
                <a:cs typeface="Arial" panose="020B0604020202020204" pitchFamily="34" charset="0"/>
                <a:hlinkClick r:id="rId11" action="ppaction://hlinkfile"/>
              </a:rPr>
              <a:t>.</a:t>
            </a:r>
            <a:endParaRPr lang="es-MX" sz="1600" dirty="0">
              <a:solidFill>
                <a:srgbClr val="212529"/>
              </a:solidFill>
              <a:cs typeface="Arial" panose="020B0604020202020204" pitchFamily="34" charset="0"/>
            </a:endParaRPr>
          </a:p>
          <a:p>
            <a:endParaRPr lang="es-MX" sz="1600" dirty="0"/>
          </a:p>
          <a:p>
            <a:endParaRPr lang="es-MX" sz="1600" dirty="0"/>
          </a:p>
          <a:p>
            <a:r>
              <a:rPr lang="es-MX" sz="1600" dirty="0">
                <a:hlinkClick r:id="rId12"/>
              </a:rPr>
              <a:t>https://www.umng.edu.co/aspirante/politica-de-gratuidad</a:t>
            </a:r>
            <a:endParaRPr lang="es-MX" sz="1600" dirty="0"/>
          </a:p>
          <a:p>
            <a:r>
              <a:rPr lang="es-MX" dirty="0"/>
              <a:t/>
            </a:r>
            <a:br>
              <a:rPr lang="es-MX" dirty="0"/>
            </a:br>
            <a:endParaRPr lang="es-CO" dirty="0"/>
          </a:p>
        </p:txBody>
      </p:sp>
      <p:sp>
        <p:nvSpPr>
          <p:cNvPr id="11" name="CuadroTexto 10">
            <a:extLst>
              <a:ext uri="{FF2B5EF4-FFF2-40B4-BE49-F238E27FC236}">
                <a16:creationId xmlns:a16="http://schemas.microsoft.com/office/drawing/2014/main" id="{A5474D2F-2B0D-F788-992C-A84F1587352E}"/>
              </a:ext>
            </a:extLst>
          </p:cNvPr>
          <p:cNvSpPr txBox="1"/>
          <p:nvPr/>
        </p:nvSpPr>
        <p:spPr>
          <a:xfrm>
            <a:off x="5900950" y="814060"/>
            <a:ext cx="5456662" cy="400110"/>
          </a:xfrm>
          <a:prstGeom prst="rect">
            <a:avLst/>
          </a:prstGeom>
          <a:noFill/>
        </p:spPr>
        <p:txBody>
          <a:bodyPr wrap="square">
            <a:spAutoFit/>
          </a:bodyPr>
          <a:lstStyle/>
          <a:p>
            <a:pPr algn="r"/>
            <a:r>
              <a:rPr lang="es-CO" sz="2000" b="1" dirty="0">
                <a:solidFill>
                  <a:schemeClr val="accent5">
                    <a:lumMod val="50000"/>
                  </a:schemeClr>
                </a:solidFill>
              </a:rPr>
              <a:t>POLÍTICA DE GRATUIDAD</a:t>
            </a:r>
          </a:p>
        </p:txBody>
      </p:sp>
      <p:pic>
        <p:nvPicPr>
          <p:cNvPr id="12" name="Imagen 11">
            <a:hlinkClick r:id="rId13"/>
          </p:cNvPr>
          <p:cNvPicPr>
            <a:picLocks noChangeAspect="1"/>
          </p:cNvPicPr>
          <p:nvPr/>
        </p:nvPicPr>
        <p:blipFill>
          <a:blip r:embed="rId14"/>
          <a:stretch>
            <a:fillRect/>
          </a:stretch>
        </p:blipFill>
        <p:spPr>
          <a:xfrm>
            <a:off x="6051666" y="1410483"/>
            <a:ext cx="4907249" cy="16704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Google Shape;195;p3">
            <a:hlinkClick r:id="rId15" action="ppaction://hlinksldjump"/>
            <a:extLst>
              <a:ext uri="{FF2B5EF4-FFF2-40B4-BE49-F238E27FC236}">
                <a16:creationId xmlns:a16="http://schemas.microsoft.com/office/drawing/2014/main" id="{2732265C-2847-B9C0-DFBC-CD8E712327DB}"/>
              </a:ext>
            </a:extLst>
          </p:cNvPr>
          <p:cNvSpPr/>
          <p:nvPr/>
        </p:nvSpPr>
        <p:spPr>
          <a:xfrm>
            <a:off x="9036013" y="5619657"/>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Inicio</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265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2F23233-44EA-0582-B247-933BB513904C}"/>
              </a:ext>
            </a:extLst>
          </p:cNvPr>
          <p:cNvSpPr txBox="1"/>
          <p:nvPr/>
        </p:nvSpPr>
        <p:spPr>
          <a:xfrm>
            <a:off x="9283053" y="6342409"/>
            <a:ext cx="2842445" cy="261610"/>
          </a:xfrm>
          <a:prstGeom prst="rect">
            <a:avLst/>
          </a:prstGeom>
          <a:noFill/>
        </p:spPr>
        <p:txBody>
          <a:bodyPr wrap="none" rtlCol="0">
            <a:spAutoFit/>
          </a:bodyPr>
          <a:lstStyle/>
          <a:p>
            <a:r>
              <a:rPr lang="es-CO" sz="1100" dirty="0"/>
              <a:t>Fuente: Admisiones y Registro Académico</a:t>
            </a:r>
          </a:p>
        </p:txBody>
      </p:sp>
      <p:sp>
        <p:nvSpPr>
          <p:cNvPr id="11" name="CuadroTexto 10">
            <a:extLst>
              <a:ext uri="{FF2B5EF4-FFF2-40B4-BE49-F238E27FC236}">
                <a16:creationId xmlns:a16="http://schemas.microsoft.com/office/drawing/2014/main" id="{A5474D2F-2B0D-F788-992C-A84F1587352E}"/>
              </a:ext>
            </a:extLst>
          </p:cNvPr>
          <p:cNvSpPr txBox="1"/>
          <p:nvPr/>
        </p:nvSpPr>
        <p:spPr>
          <a:xfrm>
            <a:off x="5900950" y="814060"/>
            <a:ext cx="5456662" cy="400110"/>
          </a:xfrm>
          <a:prstGeom prst="rect">
            <a:avLst/>
          </a:prstGeom>
          <a:noFill/>
        </p:spPr>
        <p:txBody>
          <a:bodyPr wrap="square">
            <a:spAutoFit/>
          </a:bodyPr>
          <a:lstStyle/>
          <a:p>
            <a:pPr algn="r"/>
            <a:r>
              <a:rPr lang="es-CO" sz="2000" b="1" dirty="0" smtClean="0">
                <a:solidFill>
                  <a:schemeClr val="accent5">
                    <a:lumMod val="50000"/>
                  </a:schemeClr>
                </a:solidFill>
              </a:rPr>
              <a:t>PORTAL DE PROFESORES</a:t>
            </a:r>
            <a:endParaRPr lang="es-CO" sz="2000" b="1" dirty="0">
              <a:solidFill>
                <a:schemeClr val="accent5">
                  <a:lumMod val="50000"/>
                </a:schemeClr>
              </a:solidFill>
            </a:endParaRPr>
          </a:p>
        </p:txBody>
      </p:sp>
      <p:pic>
        <p:nvPicPr>
          <p:cNvPr id="4" name="Imagen 3"/>
          <p:cNvPicPr>
            <a:picLocks noChangeAspect="1"/>
          </p:cNvPicPr>
          <p:nvPr/>
        </p:nvPicPr>
        <p:blipFill rotWithShape="1">
          <a:blip r:embed="rId3"/>
          <a:srcRect l="507" t="14286" r="3602" b="20317"/>
          <a:stretch/>
        </p:blipFill>
        <p:spPr>
          <a:xfrm>
            <a:off x="367467" y="1469571"/>
            <a:ext cx="11066966" cy="4245429"/>
          </a:xfrm>
          <a:prstGeom prst="rect">
            <a:avLst/>
          </a:prstGeom>
        </p:spPr>
      </p:pic>
    </p:spTree>
    <p:extLst>
      <p:ext uri="{BB962C8B-B14F-4D97-AF65-F5344CB8AC3E}">
        <p14:creationId xmlns:p14="http://schemas.microsoft.com/office/powerpoint/2010/main" val="1938445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2F23233-44EA-0582-B247-933BB513904C}"/>
              </a:ext>
            </a:extLst>
          </p:cNvPr>
          <p:cNvSpPr txBox="1"/>
          <p:nvPr/>
        </p:nvSpPr>
        <p:spPr>
          <a:xfrm>
            <a:off x="9283053" y="6342409"/>
            <a:ext cx="2842445" cy="261610"/>
          </a:xfrm>
          <a:prstGeom prst="rect">
            <a:avLst/>
          </a:prstGeom>
          <a:noFill/>
        </p:spPr>
        <p:txBody>
          <a:bodyPr wrap="none" rtlCol="0">
            <a:spAutoFit/>
          </a:bodyPr>
          <a:lstStyle/>
          <a:p>
            <a:r>
              <a:rPr lang="es-CO" sz="1100" dirty="0"/>
              <a:t>Fuente: Admisiones y Registro Académico</a:t>
            </a:r>
          </a:p>
        </p:txBody>
      </p:sp>
      <p:sp>
        <p:nvSpPr>
          <p:cNvPr id="11" name="CuadroTexto 10">
            <a:extLst>
              <a:ext uri="{FF2B5EF4-FFF2-40B4-BE49-F238E27FC236}">
                <a16:creationId xmlns:a16="http://schemas.microsoft.com/office/drawing/2014/main" id="{A5474D2F-2B0D-F788-992C-A84F1587352E}"/>
              </a:ext>
            </a:extLst>
          </p:cNvPr>
          <p:cNvSpPr txBox="1"/>
          <p:nvPr/>
        </p:nvSpPr>
        <p:spPr>
          <a:xfrm>
            <a:off x="5460078" y="356860"/>
            <a:ext cx="5456662" cy="400110"/>
          </a:xfrm>
          <a:prstGeom prst="rect">
            <a:avLst/>
          </a:prstGeom>
          <a:noFill/>
        </p:spPr>
        <p:txBody>
          <a:bodyPr wrap="square">
            <a:spAutoFit/>
          </a:bodyPr>
          <a:lstStyle/>
          <a:p>
            <a:pPr algn="r"/>
            <a:r>
              <a:rPr lang="es-CO" sz="2000" b="1" dirty="0" smtClean="0">
                <a:solidFill>
                  <a:schemeClr val="accent5">
                    <a:lumMod val="50000"/>
                  </a:schemeClr>
                </a:solidFill>
              </a:rPr>
              <a:t>PORTAL DEL ESTUDIANTE</a:t>
            </a:r>
            <a:endParaRPr lang="es-CO" sz="2000" b="1" dirty="0">
              <a:solidFill>
                <a:schemeClr val="accent5">
                  <a:lumMod val="50000"/>
                </a:schemeClr>
              </a:solidFill>
            </a:endParaRPr>
          </a:p>
        </p:txBody>
      </p:sp>
      <p:pic>
        <p:nvPicPr>
          <p:cNvPr id="3" name="Imagen 2"/>
          <p:cNvPicPr>
            <a:picLocks noChangeAspect="1"/>
          </p:cNvPicPr>
          <p:nvPr/>
        </p:nvPicPr>
        <p:blipFill rotWithShape="1">
          <a:blip r:embed="rId3"/>
          <a:srcRect l="416" t="11270" r="6727" b="12539"/>
          <a:stretch/>
        </p:blipFill>
        <p:spPr>
          <a:xfrm>
            <a:off x="434960" y="1012372"/>
            <a:ext cx="11369209" cy="5247328"/>
          </a:xfrm>
          <a:prstGeom prst="rect">
            <a:avLst/>
          </a:prstGeom>
        </p:spPr>
      </p:pic>
    </p:spTree>
    <p:extLst>
      <p:ext uri="{BB962C8B-B14F-4D97-AF65-F5344CB8AC3E}">
        <p14:creationId xmlns:p14="http://schemas.microsoft.com/office/powerpoint/2010/main" val="4187667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05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C19C720-76F5-0F39-5980-026D3CEA01A9}"/>
              </a:ext>
            </a:extLst>
          </p:cNvPr>
          <p:cNvPicPr>
            <a:picLocks noChangeAspect="1"/>
          </p:cNvPicPr>
          <p:nvPr/>
        </p:nvPicPr>
        <p:blipFill>
          <a:blip r:embed="rId3"/>
          <a:stretch>
            <a:fillRect/>
          </a:stretch>
        </p:blipFill>
        <p:spPr>
          <a:xfrm>
            <a:off x="892628" y="1112205"/>
            <a:ext cx="6824392" cy="4821691"/>
          </a:xfrm>
          <a:prstGeom prst="rect">
            <a:avLst/>
          </a:prstGeom>
        </p:spPr>
      </p:pic>
      <p:sp>
        <p:nvSpPr>
          <p:cNvPr id="12" name="Google Shape;195;p3">
            <a:hlinkClick r:id="rId4" action="ppaction://hlinkfile"/>
            <a:extLst>
              <a:ext uri="{FF2B5EF4-FFF2-40B4-BE49-F238E27FC236}">
                <a16:creationId xmlns:a16="http://schemas.microsoft.com/office/drawing/2014/main" id="{36B1E664-55B0-60C9-84C3-8DEE22A20A32}"/>
              </a:ext>
            </a:extLst>
          </p:cNvPr>
          <p:cNvSpPr/>
          <p:nvPr/>
        </p:nvSpPr>
        <p:spPr>
          <a:xfrm>
            <a:off x="6988628" y="2575297"/>
            <a:ext cx="4977199" cy="954067"/>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RESOL. </a:t>
            </a:r>
            <a:r>
              <a:rPr lang="es-CO" sz="2800" b="1" i="0" u="none" strike="noStrike" cap="none" dirty="0">
                <a:solidFill>
                  <a:schemeClr val="dk1"/>
                </a:solidFill>
                <a:latin typeface="Calibri"/>
                <a:ea typeface="Calibri"/>
                <a:cs typeface="Calibri"/>
                <a:sym typeface="Calibri"/>
                <a:hlinkClick r:id="rId5" action="ppaction://hlinkfile"/>
              </a:rPr>
              <a:t>5170</a:t>
            </a:r>
            <a:r>
              <a:rPr lang="es-CO" sz="2800" b="1" i="0" u="none" strike="noStrike" cap="none" dirty="0">
                <a:solidFill>
                  <a:schemeClr val="dk1"/>
                </a:solidFill>
                <a:latin typeface="Calibri"/>
                <a:ea typeface="Calibri"/>
                <a:cs typeface="Calibri"/>
                <a:sym typeface="Calibri"/>
              </a:rPr>
              <a:t> DE DICIEMBRE DE 2017</a:t>
            </a:r>
            <a:endParaRPr sz="2800" b="0" i="0" u="none" strike="noStrike" cap="none" dirty="0">
              <a:solidFill>
                <a:schemeClr val="dk1"/>
              </a:solidFill>
              <a:latin typeface="Calibri"/>
              <a:ea typeface="Calibri"/>
              <a:cs typeface="Calibri"/>
              <a:sym typeface="Calibri"/>
            </a:endParaRPr>
          </a:p>
        </p:txBody>
      </p:sp>
      <p:sp>
        <p:nvSpPr>
          <p:cNvPr id="5" name="Título 3">
            <a:extLst>
              <a:ext uri="{FF2B5EF4-FFF2-40B4-BE49-F238E27FC236}">
                <a16:creationId xmlns:a16="http://schemas.microsoft.com/office/drawing/2014/main" id="{692E7071-886D-95A5-287F-EC87FF8811B8}"/>
              </a:ext>
            </a:extLst>
          </p:cNvPr>
          <p:cNvSpPr>
            <a:spLocks noGrp="1"/>
          </p:cNvSpPr>
          <p:nvPr>
            <p:ph type="title"/>
          </p:nvPr>
        </p:nvSpPr>
        <p:spPr>
          <a:xfrm>
            <a:off x="5634695" y="700686"/>
            <a:ext cx="5861807" cy="823037"/>
          </a:xfrm>
        </p:spPr>
        <p:txBody>
          <a:bodyPr>
            <a:normAutofit/>
          </a:bodyPr>
          <a:lstStyle/>
          <a:p>
            <a:pPr algn="r"/>
            <a:r>
              <a:rPr lang="es-CO" sz="1600" b="1" dirty="0">
                <a:solidFill>
                  <a:schemeClr val="accent1">
                    <a:lumMod val="50000"/>
                  </a:schemeClr>
                </a:solidFill>
                <a:latin typeface="Arial" panose="020B0604020202020204" pitchFamily="34" charset="0"/>
                <a:cs typeface="Arial" panose="020B0604020202020204" pitchFamily="34" charset="0"/>
              </a:rPr>
              <a:t>ESTRUCTURA INTERNA DE LA DIVISIÓN DE ADMISIONES, REGISTRO Y CONTROL ACADÉMICO</a:t>
            </a:r>
          </a:p>
        </p:txBody>
      </p:sp>
      <p:sp>
        <p:nvSpPr>
          <p:cNvPr id="2" name="Google Shape;195;p3">
            <a:hlinkClick r:id="rId6" action="ppaction://hlinksldjump"/>
            <a:extLst>
              <a:ext uri="{FF2B5EF4-FFF2-40B4-BE49-F238E27FC236}">
                <a16:creationId xmlns:a16="http://schemas.microsoft.com/office/drawing/2014/main" id="{97867B5E-06F8-6A9D-3629-100776862F0E}"/>
              </a:ext>
            </a:extLst>
          </p:cNvPr>
          <p:cNvSpPr/>
          <p:nvPr/>
        </p:nvSpPr>
        <p:spPr>
          <a:xfrm>
            <a:off x="10229316" y="5535007"/>
            <a:ext cx="1736511"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Siguiente</a:t>
            </a:r>
            <a:endParaRPr sz="2800" b="0" i="0" u="none" strike="noStrike" cap="none" dirty="0">
              <a:solidFill>
                <a:schemeClr val="dk1"/>
              </a:solidFill>
              <a:latin typeface="Calibri"/>
              <a:ea typeface="Calibri"/>
              <a:cs typeface="Calibri"/>
              <a:sym typeface="Calibri"/>
            </a:endParaRPr>
          </a:p>
        </p:txBody>
      </p:sp>
      <p:sp>
        <p:nvSpPr>
          <p:cNvPr id="3" name="Google Shape;195;p3">
            <a:hlinkClick r:id="rId7" action="ppaction://hlinksldjump"/>
            <a:extLst>
              <a:ext uri="{FF2B5EF4-FFF2-40B4-BE49-F238E27FC236}">
                <a16:creationId xmlns:a16="http://schemas.microsoft.com/office/drawing/2014/main" id="{2198D117-A2FF-5086-3DD4-A5DF422A182C}"/>
              </a:ext>
            </a:extLst>
          </p:cNvPr>
          <p:cNvSpPr/>
          <p:nvPr/>
        </p:nvSpPr>
        <p:spPr>
          <a:xfrm>
            <a:off x="6988628" y="5484205"/>
            <a:ext cx="1736511"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Inicio</a:t>
            </a:r>
            <a:endParaRPr sz="2800" b="0" i="0" u="none" strike="noStrike" cap="none" dirty="0">
              <a:solidFill>
                <a:schemeClr val="dk1"/>
              </a:solidFill>
              <a:latin typeface="Calibri"/>
              <a:ea typeface="Calibri"/>
              <a:cs typeface="Calibri"/>
              <a:sym typeface="Calibri"/>
            </a:endParaRPr>
          </a:p>
        </p:txBody>
      </p:sp>
      <p:sp>
        <p:nvSpPr>
          <p:cNvPr id="4" name="Google Shape;195;p3">
            <a:hlinkClick r:id="rId8" action="ppaction://hlinkfile"/>
            <a:extLst>
              <a:ext uri="{FF2B5EF4-FFF2-40B4-BE49-F238E27FC236}">
                <a16:creationId xmlns:a16="http://schemas.microsoft.com/office/drawing/2014/main" id="{7C44574E-52AD-4B76-B129-47D5F6CC0B87}"/>
              </a:ext>
            </a:extLst>
          </p:cNvPr>
          <p:cNvSpPr/>
          <p:nvPr/>
        </p:nvSpPr>
        <p:spPr>
          <a:xfrm>
            <a:off x="7014148" y="3847345"/>
            <a:ext cx="4977199"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Normatividad</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663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692E7071-886D-95A5-287F-EC87FF8811B8}"/>
              </a:ext>
            </a:extLst>
          </p:cNvPr>
          <p:cNvSpPr txBox="1">
            <a:spLocks/>
          </p:cNvSpPr>
          <p:nvPr/>
        </p:nvSpPr>
        <p:spPr>
          <a:xfrm>
            <a:off x="5406895" y="642937"/>
            <a:ext cx="5861807" cy="823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CO" sz="2000" b="1" dirty="0">
                <a:solidFill>
                  <a:schemeClr val="accent1">
                    <a:lumMod val="50000"/>
                  </a:schemeClr>
                </a:solidFill>
                <a:latin typeface="Arial" panose="020B0604020202020204" pitchFamily="34" charset="0"/>
                <a:cs typeface="Arial" panose="020B0604020202020204" pitchFamily="34" charset="0"/>
              </a:rPr>
              <a:t>OBJETIVO</a:t>
            </a:r>
          </a:p>
        </p:txBody>
      </p:sp>
      <p:sp>
        <p:nvSpPr>
          <p:cNvPr id="6" name="Rectángulo 5">
            <a:extLst>
              <a:ext uri="{FF2B5EF4-FFF2-40B4-BE49-F238E27FC236}">
                <a16:creationId xmlns:a16="http://schemas.microsoft.com/office/drawing/2014/main" id="{0ABC76C4-21EA-61F6-4B6B-29A777FA1E6E}"/>
              </a:ext>
            </a:extLst>
          </p:cNvPr>
          <p:cNvSpPr/>
          <p:nvPr/>
        </p:nvSpPr>
        <p:spPr>
          <a:xfrm>
            <a:off x="1096944" y="1465974"/>
            <a:ext cx="9687435" cy="4955203"/>
          </a:xfrm>
          <a:prstGeom prst="rect">
            <a:avLst/>
          </a:prstGeom>
          <a:noFill/>
          <a:ln w="9525">
            <a:noFill/>
          </a:ln>
          <a:effectLst>
            <a:innerShdw blurRad="63500" dist="50800" dir="16200000">
              <a:prstClr val="black">
                <a:alpha val="50000"/>
              </a:prstClr>
            </a:inn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2800" b="0" i="0" u="none" strike="noStrike" kern="0" cap="none" spc="0" normalizeH="0" baseline="0" noProof="0" dirty="0">
              <a:ln>
                <a:noFill/>
              </a:ln>
              <a:solidFill>
                <a:prstClr val="black"/>
              </a:solidFill>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s-CO" sz="2400" b="0" i="0" u="none" strike="noStrike" kern="0" cap="none" spc="0" normalizeH="0" baseline="0" noProof="0" dirty="0">
                <a:ln>
                  <a:noFill/>
                </a:ln>
                <a:solidFill>
                  <a:prstClr val="black"/>
                </a:solidFill>
                <a:effectLst/>
                <a:uLnTx/>
                <a:uFillTx/>
                <a:latin typeface="Calibri"/>
                <a:ea typeface="+mn-ea"/>
                <a:cs typeface="+mn-cs"/>
              </a:rPr>
              <a:t>La División de Admisiones, Registro y Control Académico es una dependencia de carácter académico y/o administrativo, dependiente de la Vicerrectoría Académica, cuyo objetivo:</a:t>
            </a:r>
          </a:p>
          <a:p>
            <a:pPr marR="0" lvl="0" algn="just" defTabSz="914400" rtl="0" eaLnBrk="1" fontAlgn="auto" latinLnBrk="0" hangingPunct="1">
              <a:lnSpc>
                <a:spcPct val="100000"/>
              </a:lnSpc>
              <a:spcBef>
                <a:spcPts val="0"/>
              </a:spcBef>
              <a:spcAft>
                <a:spcPts val="0"/>
              </a:spcAft>
              <a:buClrTx/>
              <a:buSzTx/>
              <a:tabLst/>
              <a:defRPr/>
            </a:pPr>
            <a:endParaRPr lang="es-CO" sz="2400" kern="0" dirty="0">
              <a:solidFill>
                <a:prstClr val="black"/>
              </a:solidFill>
              <a:latin typeface="Calibri"/>
            </a:endParaRPr>
          </a:p>
          <a:p>
            <a:pPr marL="457200" marR="0" lvl="0" indent="-457200" algn="just" defTabSz="914400" rtl="0" eaLnBrk="1" fontAlgn="auto" latinLnBrk="0" hangingPunct="1">
              <a:lnSpc>
                <a:spcPct val="100000"/>
              </a:lnSpc>
              <a:spcBef>
                <a:spcPts val="0"/>
              </a:spcBef>
              <a:spcAft>
                <a:spcPts val="0"/>
              </a:spcAft>
              <a:buClrTx/>
              <a:buSzTx/>
              <a:buAutoNum type="arabicPeriod"/>
              <a:tabLst/>
              <a:defRPr/>
            </a:pPr>
            <a:r>
              <a:rPr lang="es-ES" sz="2400" dirty="0"/>
              <a:t>Planificar, ejecutar y controlar la inscripción, selección, admisión y matricula de un aspirante a cualquiera de los programas académicos que oferta la Universidad Militar Nueva Granada. </a:t>
            </a:r>
          </a:p>
          <a:p>
            <a:pPr marL="457200" marR="0" lvl="0" indent="-457200" algn="just" defTabSz="914400" rtl="0" eaLnBrk="1" fontAlgn="auto" latinLnBrk="0" hangingPunct="1">
              <a:lnSpc>
                <a:spcPct val="100000"/>
              </a:lnSpc>
              <a:spcBef>
                <a:spcPts val="0"/>
              </a:spcBef>
              <a:spcAft>
                <a:spcPts val="0"/>
              </a:spcAft>
              <a:buClrTx/>
              <a:buSzTx/>
              <a:buAutoNum type="arabicPeriod"/>
              <a:tabLst/>
              <a:defRPr/>
            </a:pPr>
            <a:endParaRPr lang="es-ES" sz="2400" dirty="0"/>
          </a:p>
          <a:p>
            <a:pPr marL="457200" marR="0" lvl="0" indent="-457200" algn="just" defTabSz="914400" rtl="0" eaLnBrk="1" fontAlgn="auto" latinLnBrk="0" hangingPunct="1">
              <a:lnSpc>
                <a:spcPct val="100000"/>
              </a:lnSpc>
              <a:spcBef>
                <a:spcPts val="0"/>
              </a:spcBef>
              <a:spcAft>
                <a:spcPts val="0"/>
              </a:spcAft>
              <a:buClrTx/>
              <a:buSzTx/>
              <a:buAutoNum type="arabicPeriod"/>
              <a:tabLst/>
              <a:defRPr/>
            </a:pPr>
            <a:r>
              <a:rPr lang="es-ES" sz="2400" dirty="0"/>
              <a:t>Registrar, controlar y mantener la información del ciclo académico de los estudiantes, garantizando la calidad, confiabilidad y disponibilidad de los datos</a:t>
            </a:r>
            <a:endParaRPr kumimoji="0" lang="es-CO" sz="24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0" cap="none" spc="0" normalizeH="0" baseline="0" noProof="0" dirty="0">
              <a:ln>
                <a:noFill/>
              </a:ln>
              <a:solidFill>
                <a:prstClr val="black"/>
              </a:solidFill>
              <a:effectLst/>
              <a:uLnTx/>
              <a:uFillTx/>
              <a:latin typeface="Calibri"/>
              <a:ea typeface="+mn-ea"/>
              <a:cs typeface="+mn-cs"/>
            </a:endParaRPr>
          </a:p>
        </p:txBody>
      </p:sp>
      <p:sp>
        <p:nvSpPr>
          <p:cNvPr id="2" name="Google Shape;195;p3">
            <a:hlinkClick r:id="rId3" action="ppaction://hlinksldjump"/>
            <a:extLst>
              <a:ext uri="{FF2B5EF4-FFF2-40B4-BE49-F238E27FC236}">
                <a16:creationId xmlns:a16="http://schemas.microsoft.com/office/drawing/2014/main" id="{191E8829-88E6-A99A-951D-328BC139E6E0}"/>
              </a:ext>
            </a:extLst>
          </p:cNvPr>
          <p:cNvSpPr/>
          <p:nvPr/>
        </p:nvSpPr>
        <p:spPr>
          <a:xfrm>
            <a:off x="9916123" y="5897997"/>
            <a:ext cx="1736511"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Siguiente</a:t>
            </a:r>
            <a:endParaRPr sz="2800" b="0" i="0" u="none" strike="noStrike" cap="none" dirty="0">
              <a:solidFill>
                <a:schemeClr val="dk1"/>
              </a:solidFill>
              <a:latin typeface="Calibri"/>
              <a:ea typeface="Calibri"/>
              <a:cs typeface="Calibri"/>
              <a:sym typeface="Calibri"/>
            </a:endParaRPr>
          </a:p>
        </p:txBody>
      </p:sp>
      <p:sp>
        <p:nvSpPr>
          <p:cNvPr id="3" name="Google Shape;195;p3">
            <a:hlinkClick r:id="rId4" action="ppaction://hlinksldjump"/>
            <a:extLst>
              <a:ext uri="{FF2B5EF4-FFF2-40B4-BE49-F238E27FC236}">
                <a16:creationId xmlns:a16="http://schemas.microsoft.com/office/drawing/2014/main" id="{3744A0DB-C6EE-3519-CE35-4C784DFFF1A3}"/>
              </a:ext>
            </a:extLst>
          </p:cNvPr>
          <p:cNvSpPr/>
          <p:nvPr/>
        </p:nvSpPr>
        <p:spPr>
          <a:xfrm>
            <a:off x="7595379" y="5897997"/>
            <a:ext cx="1736511"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Inicio</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4256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6" name="Título 3">
            <a:extLst>
              <a:ext uri="{FF2B5EF4-FFF2-40B4-BE49-F238E27FC236}">
                <a16:creationId xmlns:a16="http://schemas.microsoft.com/office/drawing/2014/main" id="{692E7071-886D-95A5-287F-EC87FF8811B8}"/>
              </a:ext>
            </a:extLst>
          </p:cNvPr>
          <p:cNvSpPr>
            <a:spLocks noGrp="1"/>
          </p:cNvSpPr>
          <p:nvPr>
            <p:ph type="title"/>
          </p:nvPr>
        </p:nvSpPr>
        <p:spPr>
          <a:xfrm>
            <a:off x="5490022" y="252238"/>
            <a:ext cx="5861807" cy="823037"/>
          </a:xfrm>
        </p:spPr>
        <p:txBody>
          <a:bodyPr>
            <a:normAutofit fontScale="90000"/>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GENERALIDADES DEL PROCESO DE ADMISIONES</a:t>
            </a:r>
            <a:br>
              <a:rPr lang="es-CO" sz="2000" b="1" dirty="0">
                <a:solidFill>
                  <a:schemeClr val="accent1">
                    <a:lumMod val="50000"/>
                  </a:schemeClr>
                </a:solidFill>
                <a:latin typeface="Arial" panose="020B0604020202020204" pitchFamily="34" charset="0"/>
                <a:cs typeface="Arial" panose="020B0604020202020204" pitchFamily="34" charset="0"/>
              </a:rPr>
            </a:br>
            <a:r>
              <a:rPr lang="es-CO" sz="2000" b="1" dirty="0">
                <a:solidFill>
                  <a:schemeClr val="accent1">
                    <a:lumMod val="50000"/>
                  </a:schemeClr>
                </a:solidFill>
                <a:latin typeface="Arial" panose="020B0604020202020204" pitchFamily="34" charset="0"/>
                <a:cs typeface="Arial" panose="020B0604020202020204" pitchFamily="34" charset="0"/>
              </a:rPr>
              <a:t>TERMINOLOGÍA</a:t>
            </a:r>
          </a:p>
        </p:txBody>
      </p:sp>
      <p:sp>
        <p:nvSpPr>
          <p:cNvPr id="3" name="CuadroTexto 2">
            <a:extLst>
              <a:ext uri="{FF2B5EF4-FFF2-40B4-BE49-F238E27FC236}">
                <a16:creationId xmlns:a16="http://schemas.microsoft.com/office/drawing/2014/main" id="{D295E5F1-3A96-C234-6C0E-90B0AAE5F6F8}"/>
              </a:ext>
            </a:extLst>
          </p:cNvPr>
          <p:cNvSpPr txBox="1"/>
          <p:nvPr/>
        </p:nvSpPr>
        <p:spPr>
          <a:xfrm>
            <a:off x="620785" y="1007705"/>
            <a:ext cx="10284903" cy="5324535"/>
          </a:xfrm>
          <a:prstGeom prst="rect">
            <a:avLst/>
          </a:prstGeom>
          <a:noFill/>
        </p:spPr>
        <p:txBody>
          <a:bodyPr wrap="square">
            <a:spAutoFit/>
          </a:bodyPr>
          <a:lstStyle/>
          <a:p>
            <a:pPr algn="just"/>
            <a:r>
              <a:rPr lang="es-ES" sz="1600" b="1" i="0" dirty="0">
                <a:solidFill>
                  <a:srgbClr val="222222"/>
                </a:solidFill>
                <a:effectLst/>
                <a:highlight>
                  <a:srgbClr val="FFFFFF"/>
                </a:highlight>
              </a:rPr>
              <a:t>INSCRITO:</a:t>
            </a:r>
          </a:p>
          <a:p>
            <a:pPr algn="just"/>
            <a:r>
              <a:rPr lang="es-ES" sz="1600" b="0" i="0" dirty="0">
                <a:solidFill>
                  <a:srgbClr val="222222"/>
                </a:solidFill>
                <a:effectLst/>
                <a:highlight>
                  <a:srgbClr val="FFFFFF"/>
                </a:highlight>
              </a:rPr>
              <a:t/>
            </a:r>
            <a:br>
              <a:rPr lang="es-ES" sz="1600" b="0" i="0" dirty="0">
                <a:solidFill>
                  <a:srgbClr val="222222"/>
                </a:solidFill>
                <a:effectLst/>
                <a:highlight>
                  <a:srgbClr val="FFFFFF"/>
                </a:highlight>
              </a:rPr>
            </a:br>
            <a:r>
              <a:rPr lang="es-ES" sz="1600" b="0" i="0" dirty="0">
                <a:solidFill>
                  <a:srgbClr val="222222"/>
                </a:solidFill>
                <a:effectLst/>
                <a:highlight>
                  <a:srgbClr val="FFFFFF"/>
                </a:highlight>
              </a:rPr>
              <a:t>Aspirante que, una vez confirmado su pago de inscripción, registra en el sistema académico UNIVEX su información personal, medios de contacto, elige la jornada, registra información de antecedentes académicos, entre otros datos, quedando formalizado este paso con la generación del código de inscripción correspondiente.</a:t>
            </a:r>
            <a:br>
              <a:rPr lang="es-ES" sz="1600" b="0" i="0" dirty="0">
                <a:solidFill>
                  <a:srgbClr val="222222"/>
                </a:solidFill>
                <a:effectLst/>
                <a:highlight>
                  <a:srgbClr val="FFFFFF"/>
                </a:highlight>
              </a:rPr>
            </a:br>
            <a:r>
              <a:rPr lang="es-ES" sz="1600" b="0" i="0" dirty="0">
                <a:solidFill>
                  <a:srgbClr val="222222"/>
                </a:solidFill>
                <a:effectLst/>
                <a:highlight>
                  <a:srgbClr val="FFFFFF"/>
                </a:highlight>
              </a:rPr>
              <a:t/>
            </a:r>
            <a:br>
              <a:rPr lang="es-ES" sz="1600" b="0" i="0" dirty="0">
                <a:solidFill>
                  <a:srgbClr val="222222"/>
                </a:solidFill>
                <a:effectLst/>
                <a:highlight>
                  <a:srgbClr val="FFFFFF"/>
                </a:highlight>
              </a:rPr>
            </a:br>
            <a:r>
              <a:rPr lang="es-ES" sz="1600" b="1" i="0" dirty="0">
                <a:solidFill>
                  <a:srgbClr val="222222"/>
                </a:solidFill>
                <a:effectLst/>
                <a:highlight>
                  <a:srgbClr val="FFFFFF"/>
                </a:highlight>
              </a:rPr>
              <a:t>ADMITIDO:</a:t>
            </a:r>
          </a:p>
          <a:p>
            <a:pPr algn="just"/>
            <a:r>
              <a:rPr lang="es-ES" sz="1600" b="0" i="0" dirty="0">
                <a:solidFill>
                  <a:srgbClr val="222222"/>
                </a:solidFill>
                <a:effectLst/>
                <a:highlight>
                  <a:srgbClr val="FFFFFF"/>
                </a:highlight>
              </a:rPr>
              <a:t/>
            </a:r>
            <a:br>
              <a:rPr lang="es-ES" sz="1600" b="0" i="0" dirty="0">
                <a:solidFill>
                  <a:srgbClr val="222222"/>
                </a:solidFill>
                <a:effectLst/>
                <a:highlight>
                  <a:srgbClr val="FFFFFF"/>
                </a:highlight>
              </a:rPr>
            </a:br>
            <a:r>
              <a:rPr lang="es-ES" sz="1600" b="0" i="0" dirty="0">
                <a:solidFill>
                  <a:srgbClr val="222222"/>
                </a:solidFill>
                <a:effectLst/>
                <a:highlight>
                  <a:srgbClr val="FFFFFF"/>
                </a:highlight>
              </a:rPr>
              <a:t>Aspirante seleccionado por parte del programa académico con base en la aplicación de los criterios definidos y a quien la División de Admisiones, Registro y Control Académico le cambia su estado en el sistema pasando de aspirante INSCRITO a ADMITIDO.</a:t>
            </a:r>
          </a:p>
          <a:p>
            <a:pPr algn="just"/>
            <a:r>
              <a:rPr lang="es-ES" sz="1600" b="0" i="0" dirty="0">
                <a:solidFill>
                  <a:srgbClr val="222222"/>
                </a:solidFill>
                <a:effectLst/>
                <a:highlight>
                  <a:srgbClr val="FFFFFF"/>
                </a:highlight>
              </a:rPr>
              <a:t/>
            </a:r>
            <a:br>
              <a:rPr lang="es-ES" sz="1600" b="0" i="0" dirty="0">
                <a:solidFill>
                  <a:srgbClr val="222222"/>
                </a:solidFill>
                <a:effectLst/>
                <a:highlight>
                  <a:srgbClr val="FFFFFF"/>
                </a:highlight>
              </a:rPr>
            </a:br>
            <a:r>
              <a:rPr lang="es-ES" sz="1600" b="0" i="0" dirty="0">
                <a:solidFill>
                  <a:srgbClr val="222222"/>
                </a:solidFill>
                <a:effectLst/>
                <a:highlight>
                  <a:srgbClr val="FFFFFF"/>
                </a:highlight>
              </a:rPr>
              <a:t/>
            </a:r>
            <a:br>
              <a:rPr lang="es-ES" sz="1600" b="0" i="0" dirty="0">
                <a:solidFill>
                  <a:srgbClr val="222222"/>
                </a:solidFill>
                <a:effectLst/>
                <a:highlight>
                  <a:srgbClr val="FFFFFF"/>
                </a:highlight>
              </a:rPr>
            </a:br>
            <a:r>
              <a:rPr lang="es-ES" sz="1600" b="1" i="0" dirty="0">
                <a:solidFill>
                  <a:srgbClr val="222222"/>
                </a:solidFill>
                <a:effectLst/>
                <a:highlight>
                  <a:srgbClr val="FFFFFF"/>
                </a:highlight>
              </a:rPr>
              <a:t>MATRICULADO:</a:t>
            </a:r>
          </a:p>
          <a:p>
            <a:pPr algn="just"/>
            <a:r>
              <a:rPr lang="es-ES" sz="1600" b="0" i="0" dirty="0">
                <a:solidFill>
                  <a:srgbClr val="222222"/>
                </a:solidFill>
                <a:effectLst/>
                <a:highlight>
                  <a:srgbClr val="FFFFFF"/>
                </a:highlight>
              </a:rPr>
              <a:t/>
            </a:r>
            <a:br>
              <a:rPr lang="es-ES" sz="1600" b="0" i="0" dirty="0">
                <a:solidFill>
                  <a:srgbClr val="222222"/>
                </a:solidFill>
                <a:effectLst/>
                <a:highlight>
                  <a:srgbClr val="FFFFFF"/>
                </a:highlight>
              </a:rPr>
            </a:br>
            <a:r>
              <a:rPr lang="es-ES" sz="1600" b="0" i="0" dirty="0">
                <a:solidFill>
                  <a:srgbClr val="222222"/>
                </a:solidFill>
                <a:effectLst/>
                <a:highlight>
                  <a:srgbClr val="FFFFFF"/>
                </a:highlight>
              </a:rPr>
              <a:t>La matrícula es un acto individual y voluntario por medio del cual una persona natural adquiere la calidad de estudiante. A los aspirantes admitidos a un programa académico que cumplen con los requisitos de ley y efectúen los pagos correspondientes por concepto de matrícula y/o cursos </a:t>
            </a:r>
            <a:r>
              <a:rPr lang="es-ES" sz="1600" b="0" i="0" dirty="0" err="1">
                <a:solidFill>
                  <a:srgbClr val="222222"/>
                </a:solidFill>
                <a:effectLst/>
                <a:highlight>
                  <a:srgbClr val="FFFFFF"/>
                </a:highlight>
              </a:rPr>
              <a:t>nivelatorios</a:t>
            </a:r>
            <a:r>
              <a:rPr lang="es-ES" sz="1600" b="0" i="0" dirty="0">
                <a:solidFill>
                  <a:srgbClr val="222222"/>
                </a:solidFill>
                <a:effectLst/>
                <a:highlight>
                  <a:srgbClr val="FFFFFF"/>
                </a:highlight>
              </a:rPr>
              <a:t> se les genera un código estudiantil con el cual se protocoliza su ingreso a la Universidad.</a:t>
            </a:r>
          </a:p>
          <a:p>
            <a:r>
              <a:rPr lang="es-ES" b="0" i="0" dirty="0">
                <a:solidFill>
                  <a:srgbClr val="222222"/>
                </a:solidFill>
                <a:effectLst/>
                <a:highlight>
                  <a:srgbClr val="FFFFFF"/>
                </a:highlight>
                <a:latin typeface="Arial" panose="020B0604020202020204" pitchFamily="34" charset="0"/>
              </a:rPr>
              <a:t/>
            </a:r>
            <a:br>
              <a:rPr lang="es-ES" b="0" i="0" dirty="0">
                <a:solidFill>
                  <a:srgbClr val="222222"/>
                </a:solidFill>
                <a:effectLst/>
                <a:highlight>
                  <a:srgbClr val="FFFFFF"/>
                </a:highlight>
                <a:latin typeface="Arial" panose="020B0604020202020204" pitchFamily="34" charset="0"/>
              </a:rPr>
            </a:br>
            <a:endParaRPr lang="es-CO" dirty="0"/>
          </a:p>
        </p:txBody>
      </p:sp>
      <p:sp>
        <p:nvSpPr>
          <p:cNvPr id="2" name="Google Shape;195;p3">
            <a:hlinkClick r:id="rId3" action="ppaction://hlinksldjump"/>
            <a:extLst>
              <a:ext uri="{FF2B5EF4-FFF2-40B4-BE49-F238E27FC236}">
                <a16:creationId xmlns:a16="http://schemas.microsoft.com/office/drawing/2014/main" id="{DBFD94B6-2D0A-3EAC-9545-E0206ADEC393}"/>
              </a:ext>
            </a:extLst>
          </p:cNvPr>
          <p:cNvSpPr/>
          <p:nvPr/>
        </p:nvSpPr>
        <p:spPr>
          <a:xfrm>
            <a:off x="9902953" y="5740686"/>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Siguiente</a:t>
            </a:r>
            <a:endParaRPr sz="2800" b="0" i="0" u="none" strike="noStrike" cap="none" dirty="0">
              <a:solidFill>
                <a:schemeClr val="dk1"/>
              </a:solidFill>
              <a:latin typeface="Calibri"/>
              <a:ea typeface="Calibri"/>
              <a:cs typeface="Calibri"/>
              <a:sym typeface="Calibri"/>
            </a:endParaRPr>
          </a:p>
        </p:txBody>
      </p:sp>
      <p:sp>
        <p:nvSpPr>
          <p:cNvPr id="4" name="Google Shape;195;p3">
            <a:hlinkClick r:id="rId4" action="ppaction://hlinksldjump"/>
            <a:extLst>
              <a:ext uri="{FF2B5EF4-FFF2-40B4-BE49-F238E27FC236}">
                <a16:creationId xmlns:a16="http://schemas.microsoft.com/office/drawing/2014/main" id="{D3968D8E-A976-D67B-97AA-5126B01BFEC3}"/>
              </a:ext>
            </a:extLst>
          </p:cNvPr>
          <p:cNvSpPr/>
          <p:nvPr/>
        </p:nvSpPr>
        <p:spPr>
          <a:xfrm>
            <a:off x="7163791" y="5809060"/>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Inicio</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7406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6" name="Título 3">
            <a:extLst>
              <a:ext uri="{FF2B5EF4-FFF2-40B4-BE49-F238E27FC236}">
                <a16:creationId xmlns:a16="http://schemas.microsoft.com/office/drawing/2014/main" id="{692E7071-886D-95A5-287F-EC87FF8811B8}"/>
              </a:ext>
            </a:extLst>
          </p:cNvPr>
          <p:cNvSpPr>
            <a:spLocks noGrp="1"/>
          </p:cNvSpPr>
          <p:nvPr>
            <p:ph type="title"/>
          </p:nvPr>
        </p:nvSpPr>
        <p:spPr>
          <a:xfrm>
            <a:off x="5490022" y="252238"/>
            <a:ext cx="5861807" cy="823037"/>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GENERALIDADES DEL PROCESO</a:t>
            </a:r>
          </a:p>
        </p:txBody>
      </p:sp>
      <p:graphicFrame>
        <p:nvGraphicFramePr>
          <p:cNvPr id="68" name="Diagrama 67">
            <a:extLst>
              <a:ext uri="{FF2B5EF4-FFF2-40B4-BE49-F238E27FC236}">
                <a16:creationId xmlns:a16="http://schemas.microsoft.com/office/drawing/2014/main" id="{932AA099-96D0-1B7E-2B7D-618319FD831F}"/>
              </a:ext>
            </a:extLst>
          </p:cNvPr>
          <p:cNvGraphicFramePr/>
          <p:nvPr/>
        </p:nvGraphicFramePr>
        <p:xfrm>
          <a:off x="1854009" y="1271848"/>
          <a:ext cx="9184160" cy="3205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 name="Flecha: a la izquierda y derecha 27">
            <a:extLst>
              <a:ext uri="{FF2B5EF4-FFF2-40B4-BE49-F238E27FC236}">
                <a16:creationId xmlns:a16="http://schemas.microsoft.com/office/drawing/2014/main" id="{F5CA0380-CD86-7BB2-5CE6-2F343088D4B9}"/>
              </a:ext>
            </a:extLst>
          </p:cNvPr>
          <p:cNvSpPr/>
          <p:nvPr/>
        </p:nvSpPr>
        <p:spPr>
          <a:xfrm>
            <a:off x="1466552" y="5554967"/>
            <a:ext cx="9959074" cy="380991"/>
          </a:xfrm>
          <a:prstGeom prst="leftRightArrow">
            <a:avLst/>
          </a:prstGeom>
          <a:solidFill>
            <a:srgbClr val="0070C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70" name="Flecha: arriba y abajo 29">
            <a:extLst>
              <a:ext uri="{FF2B5EF4-FFF2-40B4-BE49-F238E27FC236}">
                <a16:creationId xmlns:a16="http://schemas.microsoft.com/office/drawing/2014/main" id="{FFE1723D-2010-ED2B-B183-6641FBDC9080}"/>
              </a:ext>
            </a:extLst>
          </p:cNvPr>
          <p:cNvSpPr/>
          <p:nvPr/>
        </p:nvSpPr>
        <p:spPr>
          <a:xfrm>
            <a:off x="911968" y="4283560"/>
            <a:ext cx="430986" cy="1348772"/>
          </a:xfrm>
          <a:prstGeom prst="upDownArrow">
            <a:avLst/>
          </a:prstGeom>
          <a:solidFill>
            <a:srgbClr val="0070C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Flecha: arriba y abajo 30">
            <a:extLst>
              <a:ext uri="{FF2B5EF4-FFF2-40B4-BE49-F238E27FC236}">
                <a16:creationId xmlns:a16="http://schemas.microsoft.com/office/drawing/2014/main" id="{5EC7FFF7-8C33-60C2-5F81-8CF75A060E62}"/>
              </a:ext>
            </a:extLst>
          </p:cNvPr>
          <p:cNvSpPr/>
          <p:nvPr/>
        </p:nvSpPr>
        <p:spPr>
          <a:xfrm>
            <a:off x="11502400" y="4288248"/>
            <a:ext cx="430986" cy="1348772"/>
          </a:xfrm>
          <a:prstGeom prst="upDownArrow">
            <a:avLst/>
          </a:prstGeom>
          <a:solidFill>
            <a:srgbClr val="0070C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Rectángulo: esquinas redondeadas 31">
            <a:extLst>
              <a:ext uri="{FF2B5EF4-FFF2-40B4-BE49-F238E27FC236}">
                <a16:creationId xmlns:a16="http://schemas.microsoft.com/office/drawing/2014/main" id="{DCA23CD0-CC4C-5D6C-B26B-93D57E79C995}"/>
              </a:ext>
            </a:extLst>
          </p:cNvPr>
          <p:cNvSpPr/>
          <p:nvPr/>
        </p:nvSpPr>
        <p:spPr>
          <a:xfrm>
            <a:off x="1939989" y="4659861"/>
            <a:ext cx="2485966" cy="596171"/>
          </a:xfrm>
          <a:prstGeom prst="roundRect">
            <a:avLst/>
          </a:prstGeom>
          <a:solidFill>
            <a:schemeClr val="accent3">
              <a:lumMod val="60000"/>
              <a:lumOff val="40000"/>
            </a:schemeClr>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a:ea typeface="+mn-ea"/>
                <a:cs typeface="+mn-cs"/>
              </a:rPr>
              <a:t>Sección de Gestión Documental </a:t>
            </a:r>
            <a:endParaRPr kumimoji="0" lang="es-CO"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3" name="Rectángulo: esquinas redondeadas 32">
            <a:extLst>
              <a:ext uri="{FF2B5EF4-FFF2-40B4-BE49-F238E27FC236}">
                <a16:creationId xmlns:a16="http://schemas.microsoft.com/office/drawing/2014/main" id="{71DC5AE2-689D-C382-18FC-01E962B59ECD}"/>
              </a:ext>
            </a:extLst>
          </p:cNvPr>
          <p:cNvSpPr/>
          <p:nvPr/>
        </p:nvSpPr>
        <p:spPr>
          <a:xfrm>
            <a:off x="4964817" y="4659861"/>
            <a:ext cx="2890709" cy="596171"/>
          </a:xfrm>
          <a:prstGeom prst="roundRect">
            <a:avLst/>
          </a:prstGeom>
          <a:solidFill>
            <a:schemeClr val="accent3">
              <a:lumMod val="60000"/>
              <a:lumOff val="40000"/>
            </a:schemeClr>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a:ea typeface="+mn-ea"/>
                <a:cs typeface="+mn-cs"/>
              </a:rPr>
              <a:t>Sección de Atención para Admisión y Registro Académico </a:t>
            </a:r>
            <a:endParaRPr kumimoji="0" lang="es-CO"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4" name="Rectángulo: esquinas redondeadas 33">
            <a:extLst>
              <a:ext uri="{FF2B5EF4-FFF2-40B4-BE49-F238E27FC236}">
                <a16:creationId xmlns:a16="http://schemas.microsoft.com/office/drawing/2014/main" id="{74745EE1-7971-9F08-6937-BAEB2403741B}"/>
              </a:ext>
            </a:extLst>
          </p:cNvPr>
          <p:cNvSpPr/>
          <p:nvPr/>
        </p:nvSpPr>
        <p:spPr>
          <a:xfrm>
            <a:off x="8420925" y="4673618"/>
            <a:ext cx="2485966" cy="596171"/>
          </a:xfrm>
          <a:prstGeom prst="roundRect">
            <a:avLst/>
          </a:prstGeom>
          <a:solidFill>
            <a:schemeClr val="accent3">
              <a:lumMod val="60000"/>
              <a:lumOff val="40000"/>
            </a:schemeClr>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a:ea typeface="+mn-ea"/>
                <a:cs typeface="+mn-cs"/>
              </a:rPr>
              <a:t>Sección de Estadística y Análisis de la Información</a:t>
            </a:r>
            <a:endParaRPr kumimoji="0" lang="es-CO"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Rectángulo: esquinas redondeadas 31">
            <a:extLst>
              <a:ext uri="{FF2B5EF4-FFF2-40B4-BE49-F238E27FC236}">
                <a16:creationId xmlns:a16="http://schemas.microsoft.com/office/drawing/2014/main" id="{DCA23CD0-CC4C-5D6C-B26B-93D57E79C995}"/>
              </a:ext>
            </a:extLst>
          </p:cNvPr>
          <p:cNvSpPr/>
          <p:nvPr/>
        </p:nvSpPr>
        <p:spPr>
          <a:xfrm>
            <a:off x="2792136" y="1363288"/>
            <a:ext cx="1988474" cy="576924"/>
          </a:xfrm>
          <a:prstGeom prst="roundRect">
            <a:avLst/>
          </a:prstGeom>
          <a:solidFill>
            <a:schemeClr val="accent3">
              <a:lumMod val="60000"/>
              <a:lumOff val="40000"/>
            </a:schemeClr>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alibri"/>
                <a:ea typeface="+mn-ea"/>
                <a:cs typeface="+mn-cs"/>
              </a:rPr>
              <a:t>Sección de Admisiones</a:t>
            </a:r>
            <a:endParaRPr kumimoji="0" lang="es-CO"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Rectángulo: esquinas redondeadas 31">
            <a:extLst>
              <a:ext uri="{FF2B5EF4-FFF2-40B4-BE49-F238E27FC236}">
                <a16:creationId xmlns:a16="http://schemas.microsoft.com/office/drawing/2014/main" id="{DCA23CD0-CC4C-5D6C-B26B-93D57E79C995}"/>
              </a:ext>
            </a:extLst>
          </p:cNvPr>
          <p:cNvSpPr/>
          <p:nvPr/>
        </p:nvSpPr>
        <p:spPr>
          <a:xfrm>
            <a:off x="6084820" y="3833241"/>
            <a:ext cx="2427413" cy="455007"/>
          </a:xfrm>
          <a:prstGeom prst="roundRect">
            <a:avLst/>
          </a:prstGeom>
          <a:solidFill>
            <a:schemeClr val="accent3">
              <a:lumMod val="60000"/>
              <a:lumOff val="40000"/>
            </a:schemeClr>
          </a:solidFill>
          <a:ln w="2857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a:ea typeface="+mn-ea"/>
                <a:cs typeface="+mn-cs"/>
              </a:rPr>
              <a:t>Sección de Registro y Control</a:t>
            </a:r>
            <a:endParaRPr kumimoji="0" lang="es-CO"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Google Shape;195;p3">
            <a:hlinkClick r:id="rId8" action="ppaction://hlinksldjump"/>
            <a:extLst>
              <a:ext uri="{FF2B5EF4-FFF2-40B4-BE49-F238E27FC236}">
                <a16:creationId xmlns:a16="http://schemas.microsoft.com/office/drawing/2014/main" id="{5DB3A15C-EFBA-48E3-DAB1-E917B25A3E34}"/>
              </a:ext>
            </a:extLst>
          </p:cNvPr>
          <p:cNvSpPr/>
          <p:nvPr/>
        </p:nvSpPr>
        <p:spPr>
          <a:xfrm>
            <a:off x="9979865" y="6002276"/>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Siguiente</a:t>
            </a:r>
            <a:endParaRPr sz="2800" b="0" i="0" u="none" strike="noStrike" cap="none" dirty="0">
              <a:solidFill>
                <a:schemeClr val="dk1"/>
              </a:solidFill>
              <a:latin typeface="Calibri"/>
              <a:ea typeface="Calibri"/>
              <a:cs typeface="Calibri"/>
              <a:sym typeface="Calibri"/>
            </a:endParaRPr>
          </a:p>
        </p:txBody>
      </p:sp>
      <p:sp>
        <p:nvSpPr>
          <p:cNvPr id="3" name="Google Shape;195;p3">
            <a:hlinkClick r:id="rId9" action="ppaction://hlinksldjump"/>
            <a:extLst>
              <a:ext uri="{FF2B5EF4-FFF2-40B4-BE49-F238E27FC236}">
                <a16:creationId xmlns:a16="http://schemas.microsoft.com/office/drawing/2014/main" id="{A99DA18D-9107-27EF-5DDB-CB5E066D217D}"/>
              </a:ext>
            </a:extLst>
          </p:cNvPr>
          <p:cNvSpPr/>
          <p:nvPr/>
        </p:nvSpPr>
        <p:spPr>
          <a:xfrm>
            <a:off x="7146699" y="6002276"/>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Inicio</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35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6" name="Título 3">
            <a:extLst>
              <a:ext uri="{FF2B5EF4-FFF2-40B4-BE49-F238E27FC236}">
                <a16:creationId xmlns:a16="http://schemas.microsoft.com/office/drawing/2014/main" id="{692E7071-886D-95A5-287F-EC87FF8811B8}"/>
              </a:ext>
            </a:extLst>
          </p:cNvPr>
          <p:cNvSpPr>
            <a:spLocks noGrp="1"/>
          </p:cNvSpPr>
          <p:nvPr>
            <p:ph type="title"/>
          </p:nvPr>
        </p:nvSpPr>
        <p:spPr>
          <a:xfrm>
            <a:off x="5490022" y="252238"/>
            <a:ext cx="5861807" cy="823037"/>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SECCIÓN ADMISIONES</a:t>
            </a:r>
          </a:p>
        </p:txBody>
      </p:sp>
      <p:sp>
        <p:nvSpPr>
          <p:cNvPr id="13" name="Pentágono 12"/>
          <p:cNvSpPr/>
          <p:nvPr/>
        </p:nvSpPr>
        <p:spPr>
          <a:xfrm>
            <a:off x="3527050" y="1928455"/>
            <a:ext cx="1378882" cy="829368"/>
          </a:xfrm>
          <a:prstGeom prst="homePlate">
            <a:avLst/>
          </a:prstGeom>
          <a:ln w="28575">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FFFFFF"/>
                </a:solidFill>
                <a:effectLst/>
                <a:uLnTx/>
                <a:uFillTx/>
                <a:latin typeface="Calibri"/>
                <a:ea typeface="+mn-ea"/>
                <a:cs typeface="+mn-cs"/>
              </a:rPr>
              <a:t>Inscritos</a:t>
            </a:r>
          </a:p>
        </p:txBody>
      </p:sp>
      <p:sp>
        <p:nvSpPr>
          <p:cNvPr id="14" name="Pentágono 13"/>
          <p:cNvSpPr/>
          <p:nvPr/>
        </p:nvSpPr>
        <p:spPr>
          <a:xfrm>
            <a:off x="5637420" y="1975772"/>
            <a:ext cx="1310491" cy="782052"/>
          </a:xfrm>
          <a:prstGeom prst="homePlate">
            <a:avLst/>
          </a:prstGeom>
          <a:ln w="28575">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FFFFFF"/>
                </a:solidFill>
                <a:effectLst/>
                <a:uLnTx/>
                <a:uFillTx/>
                <a:latin typeface="Calibri"/>
                <a:ea typeface="+mn-ea"/>
                <a:cs typeface="+mn-cs"/>
              </a:rPr>
              <a:t>Admitidos</a:t>
            </a:r>
          </a:p>
        </p:txBody>
      </p:sp>
      <p:sp>
        <p:nvSpPr>
          <p:cNvPr id="15" name="Pentágono 14"/>
          <p:cNvSpPr/>
          <p:nvPr/>
        </p:nvSpPr>
        <p:spPr>
          <a:xfrm>
            <a:off x="7756249" y="2014438"/>
            <a:ext cx="1461612" cy="743385"/>
          </a:xfrm>
          <a:prstGeom prst="homePlate">
            <a:avLst/>
          </a:prstGeom>
          <a:ln w="28575">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FFFFFF"/>
                </a:solidFill>
                <a:effectLst/>
                <a:uLnTx/>
                <a:uFillTx/>
                <a:latin typeface="Calibri"/>
                <a:ea typeface="+mn-ea"/>
                <a:cs typeface="+mn-cs"/>
              </a:rPr>
              <a:t>Matriculados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FFFFFF"/>
                </a:solidFill>
                <a:effectLst/>
                <a:uLnTx/>
                <a:uFillTx/>
                <a:latin typeface="Calibri"/>
                <a:ea typeface="+mn-ea"/>
                <a:cs typeface="+mn-cs"/>
              </a:rPr>
              <a:t>Primer Curso</a:t>
            </a:r>
          </a:p>
        </p:txBody>
      </p:sp>
      <p:cxnSp>
        <p:nvCxnSpPr>
          <p:cNvPr id="16" name="Conector recto 15"/>
          <p:cNvCxnSpPr/>
          <p:nvPr/>
        </p:nvCxnSpPr>
        <p:spPr>
          <a:xfrm>
            <a:off x="9661100" y="1816503"/>
            <a:ext cx="0" cy="3717034"/>
          </a:xfrm>
          <a:prstGeom prst="line">
            <a:avLst/>
          </a:prstGeom>
          <a:ln w="57150" cmpd="sng">
            <a:solidFill>
              <a:srgbClr val="E98960"/>
            </a:solidFill>
            <a:prstDash val="sysDash"/>
          </a:ln>
        </p:spPr>
        <p:style>
          <a:lnRef idx="2">
            <a:schemeClr val="accent1"/>
          </a:lnRef>
          <a:fillRef idx="0">
            <a:schemeClr val="accent1"/>
          </a:fillRef>
          <a:effectRef idx="1">
            <a:schemeClr val="accent1"/>
          </a:effectRef>
          <a:fontRef idx="minor">
            <a:schemeClr val="tx1"/>
          </a:fontRef>
        </p:style>
      </p:cxnSp>
      <p:sp>
        <p:nvSpPr>
          <p:cNvPr id="17" name="CuadroTexto 16"/>
          <p:cNvSpPr txBox="1"/>
          <p:nvPr/>
        </p:nvSpPr>
        <p:spPr>
          <a:xfrm>
            <a:off x="388235" y="2327733"/>
            <a:ext cx="2013537" cy="2554545"/>
          </a:xfrm>
          <a:prstGeom prst="rect">
            <a:avLst/>
          </a:prstGeom>
          <a:solidFill>
            <a:schemeClr val="bg2">
              <a:lumMod val="95000"/>
            </a:schemeClr>
          </a:solidFill>
          <a:ln w="19050">
            <a:solidFill>
              <a:schemeClr val="tx1"/>
            </a:solidFill>
          </a:ln>
          <a:effectLst>
            <a:innerShdw blurRad="63500" dist="50800" dir="18900000">
              <a:prstClr val="black">
                <a:alpha val="50000"/>
              </a:prstClr>
            </a:inn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0F235A"/>
                </a:solidFill>
                <a:effectLst/>
                <a:uLnTx/>
                <a:uFillTx/>
                <a:latin typeface="Calibri"/>
                <a:ea typeface="+mn-ea"/>
                <a:cs typeface="+mn-cs"/>
              </a:rPr>
              <a:t>1. CALENDARIO ACADÉMICO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000" b="1" i="0" u="none" strike="noStrike" kern="1200" cap="none" spc="0" normalizeH="0" baseline="0" noProof="0" dirty="0">
              <a:ln>
                <a:noFill/>
              </a:ln>
              <a:solidFill>
                <a:srgbClr val="0F235A"/>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0F235A"/>
                </a:solidFill>
                <a:effectLst/>
                <a:uLnTx/>
                <a:uFillTx/>
                <a:latin typeface="Calibri"/>
                <a:ea typeface="+mn-ea"/>
                <a:cs typeface="+mn-cs"/>
              </a:rPr>
              <a:t>2. REGISTROS CALIFICADOS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000" b="1" i="0" u="none" strike="noStrike" kern="1200" cap="none" spc="0" normalizeH="0" baseline="0" noProof="0" dirty="0">
              <a:ln>
                <a:noFill/>
              </a:ln>
              <a:solidFill>
                <a:srgbClr val="0F235A"/>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0F235A"/>
                </a:solidFill>
                <a:effectLst/>
                <a:uLnTx/>
                <a:uFillTx/>
                <a:latin typeface="Calibri"/>
                <a:ea typeface="+mn-ea"/>
                <a:cs typeface="+mn-cs"/>
              </a:rPr>
              <a:t>3. ACUERDO DE DERECHOS PECUNIARIOS Y RESOLUCIÓN DE SERVICIOS ACADÉMICOS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000" b="1" i="0" u="none" strike="noStrike" kern="1200" cap="none" spc="0" normalizeH="0" baseline="0" noProof="0" dirty="0">
              <a:ln>
                <a:noFill/>
              </a:ln>
              <a:solidFill>
                <a:srgbClr val="0F235A"/>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0F235A"/>
                </a:solidFill>
                <a:effectLst/>
                <a:uLnTx/>
                <a:uFillTx/>
                <a:latin typeface="Calibri"/>
                <a:ea typeface="+mn-ea"/>
                <a:cs typeface="+mn-cs"/>
              </a:rPr>
              <a:t>4. COMITÉ ASIGNACIÓN DE CUPOS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0F235A"/>
                </a:solidFill>
                <a:effectLst/>
                <a:uLnTx/>
                <a:uFillTx/>
                <a:latin typeface="Calibri"/>
                <a:ea typeface="+mn-ea"/>
                <a:cs typeface="+mn-cs"/>
              </a:rPr>
              <a:t>(Cupos a ofertar para programas de pregrado en cada vigencia)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000" b="1" i="0" u="none" strike="noStrike" kern="1200" cap="none" spc="0" normalizeH="0" baseline="0" noProof="0" dirty="0">
              <a:ln>
                <a:noFill/>
              </a:ln>
              <a:solidFill>
                <a:srgbClr val="0F235A"/>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0F235A"/>
                </a:solidFill>
                <a:effectLst/>
                <a:uLnTx/>
                <a:uFillTx/>
                <a:latin typeface="Calibri"/>
                <a:ea typeface="+mn-ea"/>
                <a:cs typeface="+mn-cs"/>
              </a:rPr>
              <a:t>5. COMITÉ DE ADMISIONES (Aprobación Cronograma Admisiones para cada periodo académico)</a:t>
            </a:r>
          </a:p>
        </p:txBody>
      </p:sp>
      <p:sp>
        <p:nvSpPr>
          <p:cNvPr id="18" name="Pentágono 17"/>
          <p:cNvSpPr/>
          <p:nvPr/>
        </p:nvSpPr>
        <p:spPr>
          <a:xfrm>
            <a:off x="9976702" y="2008811"/>
            <a:ext cx="1461612" cy="749012"/>
          </a:xfrm>
          <a:prstGeom prst="homePlate">
            <a:avLst/>
          </a:prstGeom>
          <a:ln w="28575">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FFFFFF"/>
                </a:solidFill>
                <a:effectLst/>
                <a:uLnTx/>
                <a:uFillTx/>
                <a:latin typeface="Calibri"/>
                <a:ea typeface="+mn-ea"/>
                <a:cs typeface="+mn-cs"/>
              </a:rPr>
              <a:t>Estudiantes Antiguos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FFFFFF"/>
                </a:solidFill>
                <a:effectLst/>
                <a:uLnTx/>
                <a:uFillTx/>
                <a:latin typeface="Calibri"/>
                <a:ea typeface="+mn-ea"/>
                <a:cs typeface="+mn-cs"/>
              </a:rPr>
              <a:t>Egresados</a:t>
            </a:r>
          </a:p>
        </p:txBody>
      </p:sp>
      <p:sp>
        <p:nvSpPr>
          <p:cNvPr id="19" name="CuadroTexto 18"/>
          <p:cNvSpPr txBox="1"/>
          <p:nvPr/>
        </p:nvSpPr>
        <p:spPr>
          <a:xfrm>
            <a:off x="3531591" y="2834026"/>
            <a:ext cx="1640275" cy="1785104"/>
          </a:xfrm>
          <a:prstGeom prst="rect">
            <a:avLst/>
          </a:prstGeom>
          <a:solidFill>
            <a:schemeClr val="bg1">
              <a:lumMod val="85000"/>
            </a:schemeClr>
          </a:solidFill>
          <a:ln w="12700">
            <a:solidFill>
              <a:schemeClr val="tx1"/>
            </a:solidFill>
          </a:ln>
          <a:effectLst>
            <a:outerShdw blurRad="50800" dist="38100" dir="5400000" algn="t"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srgbClr val="0F235A">
                    <a:lumMod val="60000"/>
                    <a:lumOff val="40000"/>
                  </a:srgbClr>
                </a:solidFill>
                <a:effectLst/>
                <a:uLnTx/>
                <a:uFillTx/>
                <a:latin typeface="Calibri"/>
                <a:ea typeface="+mn-ea"/>
                <a:cs typeface="+mn-cs"/>
              </a:rPr>
              <a:t>Actividades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100" b="0" i="0" u="none" strike="noStrike" kern="1200" cap="none" spc="0" normalizeH="0" baseline="0" noProof="0" dirty="0">
                <a:ln>
                  <a:noFill/>
                </a:ln>
                <a:solidFill>
                  <a:srgbClr val="0F235A"/>
                </a:solidFill>
                <a:effectLst/>
                <a:uLnTx/>
                <a:uFillTx/>
                <a:latin typeface="Calibri"/>
                <a:ea typeface="+mn-ea"/>
                <a:cs typeface="+mn-cs"/>
              </a:rPr>
              <a:t>Generación recibos de inscripción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100" b="0" i="0" u="none" strike="noStrike" kern="1200" cap="none" spc="0" normalizeH="0" baseline="0" noProof="0" dirty="0">
                <a:ln>
                  <a:noFill/>
                </a:ln>
                <a:solidFill>
                  <a:srgbClr val="0F235A"/>
                </a:solidFill>
                <a:effectLst/>
                <a:uLnTx/>
                <a:uFillTx/>
                <a:latin typeface="Calibri"/>
                <a:ea typeface="+mn-ea"/>
                <a:cs typeface="+mn-cs"/>
              </a:rPr>
              <a:t>Proceso de selección (específico o selección permanente)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100" b="0" i="0" u="none" strike="noStrike" kern="1200" cap="none" spc="0" normalizeH="0" baseline="0" noProof="0" dirty="0">
                <a:ln>
                  <a:noFill/>
                </a:ln>
                <a:solidFill>
                  <a:srgbClr val="0F235A"/>
                </a:solidFill>
                <a:effectLst/>
                <a:uLnTx/>
                <a:uFillTx/>
                <a:latin typeface="Calibri"/>
                <a:ea typeface="+mn-ea"/>
                <a:cs typeface="+mn-cs"/>
              </a:rPr>
              <a:t>Socialización resultados proceso de selección.</a:t>
            </a:r>
          </a:p>
        </p:txBody>
      </p:sp>
      <p:sp>
        <p:nvSpPr>
          <p:cNvPr id="20" name="CuadroTexto 19"/>
          <p:cNvSpPr txBox="1"/>
          <p:nvPr/>
        </p:nvSpPr>
        <p:spPr>
          <a:xfrm>
            <a:off x="7743875" y="2837186"/>
            <a:ext cx="1776641" cy="2292935"/>
          </a:xfrm>
          <a:prstGeom prst="rect">
            <a:avLst/>
          </a:prstGeom>
          <a:solidFill>
            <a:schemeClr val="bg1">
              <a:lumMod val="85000"/>
            </a:schemeClr>
          </a:solidFill>
          <a:ln w="12700">
            <a:solidFill>
              <a:schemeClr val="tx1"/>
            </a:solidFill>
          </a:ln>
          <a:effectLst>
            <a:outerShdw blurRad="50800" dist="38100" dir="5400000" algn="t"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srgbClr val="0F235A">
                    <a:lumMod val="60000"/>
                    <a:lumOff val="40000"/>
                  </a:srgbClr>
                </a:solidFill>
                <a:effectLst/>
                <a:uLnTx/>
                <a:uFillTx/>
                <a:latin typeface="Calibri"/>
                <a:ea typeface="+mn-ea"/>
                <a:cs typeface="+mn-cs"/>
              </a:rPr>
              <a:t>Actividades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F235A">
                  <a:lumMod val="60000"/>
                  <a:lumOff val="40000"/>
                </a:srgbClr>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100" b="0" i="0" u="none" strike="noStrike" kern="1200" cap="none" spc="0" normalizeH="0" baseline="0" noProof="0" dirty="0">
                <a:ln>
                  <a:noFill/>
                </a:ln>
                <a:solidFill>
                  <a:srgbClr val="0F235A"/>
                </a:solidFill>
                <a:effectLst/>
                <a:uLnTx/>
                <a:uFillTx/>
                <a:latin typeface="Calibri"/>
                <a:ea typeface="+mn-ea"/>
                <a:cs typeface="+mn-cs"/>
              </a:rPr>
              <a:t>Inducción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100" b="0" i="0" u="none" strike="noStrike" kern="1200" cap="none" spc="0" normalizeH="0" baseline="0" noProof="0" dirty="0">
                <a:ln>
                  <a:noFill/>
                </a:ln>
                <a:solidFill>
                  <a:srgbClr val="0F235A"/>
                </a:solidFill>
                <a:effectLst/>
                <a:uLnTx/>
                <a:uFillTx/>
                <a:latin typeface="Calibri"/>
                <a:ea typeface="+mn-ea"/>
                <a:cs typeface="+mn-cs"/>
              </a:rPr>
              <a:t>Cursos </a:t>
            </a:r>
            <a:r>
              <a:rPr kumimoji="0" lang="es-CO" sz="1100" b="0" i="0" u="none" strike="noStrike" kern="1200" cap="none" spc="0" normalizeH="0" baseline="0" noProof="0" dirty="0" err="1">
                <a:ln>
                  <a:noFill/>
                </a:ln>
                <a:solidFill>
                  <a:srgbClr val="0F235A"/>
                </a:solidFill>
                <a:effectLst/>
                <a:uLnTx/>
                <a:uFillTx/>
                <a:latin typeface="Calibri"/>
                <a:ea typeface="+mn-ea"/>
                <a:cs typeface="+mn-cs"/>
              </a:rPr>
              <a:t>Nivelatorios</a:t>
            </a:r>
            <a:endParaRPr kumimoji="0" lang="es-CO" sz="1100" b="0" i="0" u="none" strike="noStrike" kern="1200" cap="none" spc="0" normalizeH="0" baseline="0" noProof="0" dirty="0">
              <a:ln>
                <a:noFill/>
              </a:ln>
              <a:solidFill>
                <a:srgbClr val="0F235A"/>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100" b="0" i="0" u="none" strike="noStrike" kern="1200" cap="none" spc="0" normalizeH="0" baseline="0" noProof="0" dirty="0">
                <a:ln>
                  <a:noFill/>
                </a:ln>
                <a:solidFill>
                  <a:srgbClr val="0F235A"/>
                </a:solidFill>
                <a:effectLst/>
                <a:uLnTx/>
                <a:uFillTx/>
                <a:latin typeface="Calibri"/>
                <a:ea typeface="+mn-ea"/>
                <a:cs typeface="+mn-cs"/>
              </a:rPr>
              <a:t>Carga Académica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100" b="0" i="0" u="none" strike="noStrike" kern="1200" cap="none" spc="0" normalizeH="0" baseline="0" noProof="0" dirty="0">
                <a:ln>
                  <a:noFill/>
                </a:ln>
                <a:solidFill>
                  <a:srgbClr val="0F235A"/>
                </a:solidFill>
                <a:effectLst/>
                <a:uLnTx/>
                <a:uFillTx/>
                <a:latin typeface="Calibri"/>
                <a:ea typeface="+mn-ea"/>
                <a:cs typeface="+mn-cs"/>
              </a:rPr>
              <a:t>Horarios de Clases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100" b="0" i="0" u="none" strike="noStrike" kern="1200" cap="none" spc="0" normalizeH="0" baseline="0" noProof="0" dirty="0">
                <a:ln>
                  <a:noFill/>
                </a:ln>
                <a:solidFill>
                  <a:srgbClr val="0F235A"/>
                </a:solidFill>
                <a:effectLst/>
                <a:uLnTx/>
                <a:uFillTx/>
                <a:latin typeface="Calibri"/>
                <a:ea typeface="+mn-ea"/>
                <a:cs typeface="+mn-cs"/>
              </a:rPr>
              <a:t>Gestor de Identidad (Generación de usuarios y claves para acceder a los diferentes sistemas de información de la UMNG</a:t>
            </a:r>
          </a:p>
        </p:txBody>
      </p:sp>
      <p:sp>
        <p:nvSpPr>
          <p:cNvPr id="21" name="CuadroTexto 20"/>
          <p:cNvSpPr txBox="1"/>
          <p:nvPr/>
        </p:nvSpPr>
        <p:spPr>
          <a:xfrm>
            <a:off x="5616766" y="2834026"/>
            <a:ext cx="1640274" cy="1785104"/>
          </a:xfrm>
          <a:prstGeom prst="rect">
            <a:avLst/>
          </a:prstGeom>
          <a:solidFill>
            <a:schemeClr val="bg1">
              <a:lumMod val="85000"/>
            </a:schemeClr>
          </a:solidFill>
          <a:ln w="12700">
            <a:solidFill>
              <a:schemeClr val="tx1"/>
            </a:solidFill>
          </a:ln>
          <a:effectLst>
            <a:outerShdw blurRad="50800" dist="38100" dir="5400000" algn="t"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srgbClr val="0F235A">
                    <a:lumMod val="60000"/>
                    <a:lumOff val="40000"/>
                  </a:srgbClr>
                </a:solidFill>
                <a:effectLst/>
                <a:uLnTx/>
                <a:uFillTx/>
                <a:latin typeface="Calibri"/>
                <a:ea typeface="+mn-ea"/>
                <a:cs typeface="+mn-cs"/>
              </a:rPr>
              <a:t>Actividades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100" b="0" i="0" u="none" strike="noStrike" kern="1200" cap="none" spc="0" normalizeH="0" baseline="0" noProof="0" dirty="0">
                <a:ln>
                  <a:noFill/>
                </a:ln>
                <a:solidFill>
                  <a:srgbClr val="0F235A"/>
                </a:solidFill>
                <a:effectLst/>
                <a:uLnTx/>
                <a:uFillTx/>
                <a:latin typeface="Calibri"/>
                <a:ea typeface="+mn-ea"/>
                <a:cs typeface="+mn-cs"/>
              </a:rPr>
              <a:t>Validación requisitos legales para la matrícula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100" b="0" i="0" u="none" strike="noStrike" kern="1200" cap="none" spc="0" normalizeH="0" baseline="0" noProof="0" dirty="0">
                <a:ln>
                  <a:noFill/>
                </a:ln>
                <a:solidFill>
                  <a:srgbClr val="0F235A"/>
                </a:solidFill>
                <a:effectLst/>
                <a:uLnTx/>
                <a:uFillTx/>
                <a:latin typeface="Calibri"/>
                <a:ea typeface="+mn-ea"/>
                <a:cs typeface="+mn-cs"/>
              </a:rPr>
              <a:t>Generación recibos de matrícula.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100" b="0" i="0" u="none" strike="noStrike" kern="1200" cap="none" spc="0" normalizeH="0" baseline="0" noProof="0" dirty="0">
                <a:ln>
                  <a:noFill/>
                </a:ln>
                <a:solidFill>
                  <a:srgbClr val="0F235A"/>
                </a:solidFill>
                <a:effectLst/>
                <a:uLnTx/>
                <a:uFillTx/>
                <a:latin typeface="Calibri"/>
                <a:ea typeface="+mn-ea"/>
                <a:cs typeface="+mn-cs"/>
              </a:rPr>
              <a:t>Protocolización de la matrícula con la generación del código estudiantil</a:t>
            </a:r>
          </a:p>
        </p:txBody>
      </p:sp>
      <p:sp>
        <p:nvSpPr>
          <p:cNvPr id="22" name="CuadroTexto 21"/>
          <p:cNvSpPr txBox="1"/>
          <p:nvPr/>
        </p:nvSpPr>
        <p:spPr>
          <a:xfrm>
            <a:off x="388236" y="1776013"/>
            <a:ext cx="1873362" cy="354298"/>
          </a:xfrm>
          <a:prstGeom prst="rect">
            <a:avLst/>
          </a:prstGeom>
          <a:solidFill>
            <a:schemeClr val="bg2">
              <a:lumMod val="95000"/>
            </a:schemeClr>
          </a:solidFill>
          <a:ln w="19050">
            <a:solidFill>
              <a:schemeClr val="tx1"/>
            </a:solidFill>
          </a:ln>
          <a:effectLst>
            <a:innerShdw blurRad="63500" dist="50800" dir="18900000">
              <a:prstClr val="black">
                <a:alpha val="50000"/>
              </a:prstClr>
            </a:inn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0F235A"/>
                </a:solidFill>
                <a:effectLst/>
                <a:uLnTx/>
                <a:uFillTx/>
                <a:latin typeface="Calibri"/>
                <a:ea typeface="+mn-ea"/>
                <a:cs typeface="+mn-cs"/>
              </a:rPr>
              <a:t>INSUMOS DE ENTRADA AL PROCESO</a:t>
            </a:r>
          </a:p>
        </p:txBody>
      </p:sp>
      <p:sp>
        <p:nvSpPr>
          <p:cNvPr id="23" name="CuadroTexto 22"/>
          <p:cNvSpPr txBox="1"/>
          <p:nvPr/>
        </p:nvSpPr>
        <p:spPr>
          <a:xfrm>
            <a:off x="3527050" y="1163782"/>
            <a:ext cx="6134050" cy="408805"/>
          </a:xfrm>
          <a:prstGeom prst="rect">
            <a:avLst/>
          </a:prstGeom>
          <a:solidFill>
            <a:schemeClr val="bg1">
              <a:lumMod val="85000"/>
            </a:schemeClr>
          </a:solidFill>
          <a:ln w="12700">
            <a:solidFill>
              <a:schemeClr val="tx1"/>
            </a:solidFill>
          </a:ln>
          <a:effectLst>
            <a:outerShdw blurRad="50800" dist="38100" dir="5400000" algn="t" rotWithShape="0">
              <a:prstClr val="black">
                <a:alpha val="40000"/>
              </a:prstClr>
            </a:outerShdw>
          </a:effectLst>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200" b="0" i="0" u="none" strike="noStrike" kern="1200" cap="none" spc="0" normalizeH="0" baseline="0" noProof="0" dirty="0">
                <a:ln>
                  <a:noFill/>
                </a:ln>
                <a:solidFill>
                  <a:srgbClr val="0F235A"/>
                </a:solidFill>
                <a:effectLst/>
                <a:uLnTx/>
                <a:uFillTx/>
                <a:latin typeface="Calibri"/>
                <a:ea typeface="+mn-ea"/>
                <a:cs typeface="+mn-cs"/>
              </a:rPr>
              <a:t>Publicación Cronograma de Admisiones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200" b="0" i="0" u="none" strike="noStrike" kern="1200" cap="none" spc="0" normalizeH="0" baseline="0" noProof="0" dirty="0">
                <a:ln>
                  <a:noFill/>
                </a:ln>
                <a:solidFill>
                  <a:srgbClr val="0F235A"/>
                </a:solidFill>
                <a:effectLst/>
                <a:uLnTx/>
                <a:uFillTx/>
                <a:latin typeface="Calibri"/>
                <a:ea typeface="+mn-ea"/>
                <a:cs typeface="+mn-cs"/>
              </a:rPr>
              <a:t>Apertura y parametrización del sistema académico </a:t>
            </a:r>
          </a:p>
        </p:txBody>
      </p:sp>
      <p:sp>
        <p:nvSpPr>
          <p:cNvPr id="24" name="Flecha derecha 23"/>
          <p:cNvSpPr/>
          <p:nvPr/>
        </p:nvSpPr>
        <p:spPr>
          <a:xfrm>
            <a:off x="2401779" y="2896903"/>
            <a:ext cx="824014" cy="532103"/>
          </a:xfrm>
          <a:prstGeom prst="rightArrow">
            <a:avLst/>
          </a:prstGeom>
          <a:ln w="28575">
            <a:solidFill>
              <a:srgbClr val="272E3A"/>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25" name="Conector recto de flecha 24"/>
          <p:cNvCxnSpPr/>
          <p:nvPr/>
        </p:nvCxnSpPr>
        <p:spPr>
          <a:xfrm>
            <a:off x="3527050" y="1763777"/>
            <a:ext cx="7633544" cy="24473"/>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566604" y="5456440"/>
            <a:ext cx="10731016" cy="408805"/>
          </a:xfrm>
          <a:prstGeom prst="rect">
            <a:avLst/>
          </a:prstGeom>
          <a:solidFill>
            <a:schemeClr val="accent3">
              <a:lumMod val="40000"/>
              <a:lumOff val="60000"/>
            </a:schemeClr>
          </a:solidFill>
          <a:ln w="19050">
            <a:solidFill>
              <a:schemeClr val="tx1"/>
            </a:solidFill>
          </a:ln>
          <a:effectLst>
            <a:innerShdw blurRad="63500" dist="50800" dir="16200000">
              <a:prstClr val="black">
                <a:alpha val="50000"/>
              </a:prstClr>
            </a:inn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a:ln>
                  <a:noFill/>
                </a:ln>
                <a:solidFill>
                  <a:srgbClr val="0F235A"/>
                </a:solidFill>
                <a:effectLst/>
                <a:uLnTx/>
                <a:uFillTx/>
                <a:latin typeface="Calibri"/>
                <a:ea typeface="+mn-ea"/>
                <a:cs typeface="+mn-cs"/>
              </a:rPr>
              <a:t>División Financiera – División de Bienestar – Departamento de Humanidades – Departamento de Matemáticas – Direcciones de Programa y Facultades – División de Extensión - Oficina de las TIC – Oficina de Protección al Patrimonio – Oficina de Planeación Estratégica - Vicerrectoría Académica.</a:t>
            </a:r>
          </a:p>
        </p:txBody>
      </p:sp>
      <p:sp>
        <p:nvSpPr>
          <p:cNvPr id="2" name="Google Shape;195;p3">
            <a:hlinkClick r:id="rId3" action="ppaction://hlinksldjump"/>
            <a:extLst>
              <a:ext uri="{FF2B5EF4-FFF2-40B4-BE49-F238E27FC236}">
                <a16:creationId xmlns:a16="http://schemas.microsoft.com/office/drawing/2014/main" id="{FE6F7F20-BE13-E08C-C314-8A679C568D46}"/>
              </a:ext>
            </a:extLst>
          </p:cNvPr>
          <p:cNvSpPr/>
          <p:nvPr/>
        </p:nvSpPr>
        <p:spPr>
          <a:xfrm>
            <a:off x="9979865" y="6002276"/>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Siguiente</a:t>
            </a:r>
            <a:endParaRPr sz="2800" b="0" i="0" u="none" strike="noStrike" cap="none" dirty="0">
              <a:solidFill>
                <a:schemeClr val="dk1"/>
              </a:solidFill>
              <a:latin typeface="Calibri"/>
              <a:ea typeface="Calibri"/>
              <a:cs typeface="Calibri"/>
              <a:sym typeface="Calibri"/>
            </a:endParaRPr>
          </a:p>
        </p:txBody>
      </p:sp>
      <p:sp>
        <p:nvSpPr>
          <p:cNvPr id="3" name="Google Shape;195;p3">
            <a:hlinkClick r:id="rId4" action="ppaction://hlinksldjump"/>
            <a:extLst>
              <a:ext uri="{FF2B5EF4-FFF2-40B4-BE49-F238E27FC236}">
                <a16:creationId xmlns:a16="http://schemas.microsoft.com/office/drawing/2014/main" id="{FB32DB6D-A240-84E5-6B51-D2D3440C478B}"/>
              </a:ext>
            </a:extLst>
          </p:cNvPr>
          <p:cNvSpPr/>
          <p:nvPr/>
        </p:nvSpPr>
        <p:spPr>
          <a:xfrm>
            <a:off x="7146699" y="6002276"/>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Inicio</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779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6" name="Título 3">
            <a:extLst>
              <a:ext uri="{FF2B5EF4-FFF2-40B4-BE49-F238E27FC236}">
                <a16:creationId xmlns:a16="http://schemas.microsoft.com/office/drawing/2014/main" id="{692E7071-886D-95A5-287F-EC87FF8811B8}"/>
              </a:ext>
            </a:extLst>
          </p:cNvPr>
          <p:cNvSpPr>
            <a:spLocks noGrp="1"/>
          </p:cNvSpPr>
          <p:nvPr>
            <p:ph type="title"/>
          </p:nvPr>
        </p:nvSpPr>
        <p:spPr>
          <a:xfrm>
            <a:off x="5132548" y="252238"/>
            <a:ext cx="6219281" cy="823037"/>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SECCIÓN REGISTRO Y CONTROL ACADÉMICO</a:t>
            </a:r>
          </a:p>
        </p:txBody>
      </p:sp>
      <p:sp>
        <p:nvSpPr>
          <p:cNvPr id="48" name="Pentágono 47"/>
          <p:cNvSpPr/>
          <p:nvPr/>
        </p:nvSpPr>
        <p:spPr>
          <a:xfrm>
            <a:off x="539479" y="1723709"/>
            <a:ext cx="1552334" cy="804238"/>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a:latin typeface="Calibri" panose="020F0502020204030204" pitchFamily="34" charset="0"/>
                <a:cs typeface="Calibri" panose="020F0502020204030204" pitchFamily="34" charset="0"/>
              </a:rPr>
              <a:t>Carga Académica</a:t>
            </a:r>
          </a:p>
        </p:txBody>
      </p:sp>
      <p:sp>
        <p:nvSpPr>
          <p:cNvPr id="49" name="Pentágono 48"/>
          <p:cNvSpPr/>
          <p:nvPr/>
        </p:nvSpPr>
        <p:spPr>
          <a:xfrm>
            <a:off x="3211070" y="1723707"/>
            <a:ext cx="1509335" cy="804240"/>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a:latin typeface="Calibri" panose="020F0502020204030204" pitchFamily="34" charset="0"/>
                <a:cs typeface="Calibri" panose="020F0502020204030204" pitchFamily="34" charset="0"/>
              </a:rPr>
              <a:t>Digitación de Notas</a:t>
            </a:r>
          </a:p>
        </p:txBody>
      </p:sp>
      <p:sp>
        <p:nvSpPr>
          <p:cNvPr id="50" name="Pentágono 49"/>
          <p:cNvSpPr/>
          <p:nvPr/>
        </p:nvSpPr>
        <p:spPr>
          <a:xfrm>
            <a:off x="5482068" y="1723708"/>
            <a:ext cx="1599152" cy="834709"/>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a:latin typeface="Calibri" panose="020F0502020204030204" pitchFamily="34" charset="0"/>
                <a:cs typeface="Calibri" panose="020F0502020204030204" pitchFamily="34" charset="0"/>
              </a:rPr>
              <a:t>Reingresos</a:t>
            </a:r>
          </a:p>
          <a:p>
            <a:pPr algn="ctr"/>
            <a:r>
              <a:rPr lang="es-ES" sz="1400" b="1" dirty="0">
                <a:latin typeface="Calibri" panose="020F0502020204030204" pitchFamily="34" charset="0"/>
                <a:cs typeface="Calibri" panose="020F0502020204030204" pitchFamily="34" charset="0"/>
              </a:rPr>
              <a:t>Traslados</a:t>
            </a:r>
          </a:p>
        </p:txBody>
      </p:sp>
      <p:sp>
        <p:nvSpPr>
          <p:cNvPr id="51" name="CuadroTexto 50"/>
          <p:cNvSpPr txBox="1"/>
          <p:nvPr/>
        </p:nvSpPr>
        <p:spPr>
          <a:xfrm>
            <a:off x="2104498" y="1153983"/>
            <a:ext cx="9313072"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CO" b="1" dirty="0">
                <a:ln/>
                <a:solidFill>
                  <a:schemeClr val="accent3"/>
                </a:solidFill>
              </a:rPr>
              <a:t>Calendario Académico  -  Gestión documental</a:t>
            </a:r>
          </a:p>
        </p:txBody>
      </p:sp>
      <p:sp>
        <p:nvSpPr>
          <p:cNvPr id="52" name="CuadroTexto 51"/>
          <p:cNvSpPr txBox="1"/>
          <p:nvPr/>
        </p:nvSpPr>
        <p:spPr>
          <a:xfrm>
            <a:off x="539479" y="1136599"/>
            <a:ext cx="2195408"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CO" b="1" dirty="0">
                <a:ln/>
                <a:solidFill>
                  <a:schemeClr val="accent3"/>
                </a:solidFill>
              </a:rPr>
              <a:t>Estudiante Antiguo</a:t>
            </a:r>
          </a:p>
        </p:txBody>
      </p:sp>
      <p:cxnSp>
        <p:nvCxnSpPr>
          <p:cNvPr id="53" name="Conector recto 52"/>
          <p:cNvCxnSpPr/>
          <p:nvPr/>
        </p:nvCxnSpPr>
        <p:spPr>
          <a:xfrm>
            <a:off x="266515" y="1136599"/>
            <a:ext cx="17947" cy="1975778"/>
          </a:xfrm>
          <a:prstGeom prst="line">
            <a:avLst/>
          </a:prstGeom>
          <a:ln w="57150" cmpd="sng">
            <a:solidFill>
              <a:srgbClr val="E98960"/>
            </a:solidFill>
            <a:prstDash val="sysDash"/>
          </a:ln>
        </p:spPr>
        <p:style>
          <a:lnRef idx="2">
            <a:schemeClr val="accent1"/>
          </a:lnRef>
          <a:fillRef idx="0">
            <a:schemeClr val="accent1"/>
          </a:fillRef>
          <a:effectRef idx="1">
            <a:schemeClr val="accent1"/>
          </a:effectRef>
          <a:fontRef idx="minor">
            <a:schemeClr val="tx1"/>
          </a:fontRef>
        </p:style>
      </p:cxnSp>
      <p:sp>
        <p:nvSpPr>
          <p:cNvPr id="54" name="Pentágono 53"/>
          <p:cNvSpPr/>
          <p:nvPr/>
        </p:nvSpPr>
        <p:spPr>
          <a:xfrm>
            <a:off x="10376448" y="1738941"/>
            <a:ext cx="1356641" cy="80424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a:latin typeface="Calibri" panose="020F0502020204030204" pitchFamily="34" charset="0"/>
                <a:cs typeface="Calibri" panose="020F0502020204030204" pitchFamily="34" charset="0"/>
              </a:rPr>
              <a:t>Grado</a:t>
            </a:r>
          </a:p>
        </p:txBody>
      </p:sp>
      <p:sp>
        <p:nvSpPr>
          <p:cNvPr id="55" name="CuadroTexto 54"/>
          <p:cNvSpPr txBox="1"/>
          <p:nvPr/>
        </p:nvSpPr>
        <p:spPr>
          <a:xfrm>
            <a:off x="362653" y="2658369"/>
            <a:ext cx="2281502" cy="1384995"/>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Publicación Calendarios</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Configuración Sistema</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Apertura del sistema</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Revisión de Cargas</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Inactivación no matriculados</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Cancelación de Materias</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Cancelación de semestre</a:t>
            </a:r>
          </a:p>
        </p:txBody>
      </p:sp>
      <p:sp>
        <p:nvSpPr>
          <p:cNvPr id="56" name="CuadroTexto 55"/>
          <p:cNvSpPr txBox="1"/>
          <p:nvPr/>
        </p:nvSpPr>
        <p:spPr>
          <a:xfrm>
            <a:off x="2803286" y="2676089"/>
            <a:ext cx="2266772" cy="83099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Configuración Sistema</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Apertura del sistema</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Seguimiento Digitación</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Generación Notas definitivas</a:t>
            </a:r>
          </a:p>
        </p:txBody>
      </p:sp>
      <p:sp>
        <p:nvSpPr>
          <p:cNvPr id="57" name="CuadroTexto 56"/>
          <p:cNvSpPr txBox="1"/>
          <p:nvPr/>
        </p:nvSpPr>
        <p:spPr>
          <a:xfrm>
            <a:off x="2815970" y="3691752"/>
            <a:ext cx="2241143" cy="276999"/>
          </a:xfrm>
          <a:prstGeom prst="rect">
            <a:avLst/>
          </a:prstGeom>
          <a:solidFill>
            <a:schemeClr val="bg1">
              <a:lumMod val="85000"/>
            </a:schemeClr>
          </a:solidFill>
        </p:spPr>
        <p:txBody>
          <a:bodyPr wrap="square" rtlCol="0">
            <a:spAutoFit/>
          </a:bodyPr>
          <a:lstStyle/>
          <a:p>
            <a:r>
              <a:rPr lang="es-CO" sz="1200" dirty="0">
                <a:solidFill>
                  <a:schemeClr val="accent5">
                    <a:lumMod val="75000"/>
                  </a:schemeClr>
                </a:solidFill>
                <a:latin typeface="Calibri" panose="020F0502020204030204" pitchFamily="34" charset="0"/>
                <a:cs typeface="Calibri" panose="020F0502020204030204" pitchFamily="34" charset="0"/>
              </a:rPr>
              <a:t>Registro Corrección de Notas</a:t>
            </a:r>
          </a:p>
        </p:txBody>
      </p:sp>
      <p:sp>
        <p:nvSpPr>
          <p:cNvPr id="58" name="CuadroTexto 57"/>
          <p:cNvSpPr txBox="1"/>
          <p:nvPr/>
        </p:nvSpPr>
        <p:spPr>
          <a:xfrm>
            <a:off x="5234659" y="2676089"/>
            <a:ext cx="2612555" cy="1015663"/>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Configuración Sistema</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Apertura del sistema</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Seguimiento Conceptos</a:t>
            </a:r>
          </a:p>
          <a:p>
            <a:endParaRPr lang="es-CO" sz="1200" b="1" dirty="0">
              <a:latin typeface="Calibri" panose="020F0502020204030204" pitchFamily="34" charset="0"/>
              <a:cs typeface="Calibri" panose="020F0502020204030204" pitchFamily="34" charset="0"/>
            </a:endParaRPr>
          </a:p>
          <a:p>
            <a:r>
              <a:rPr lang="es-CO" sz="1200" dirty="0">
                <a:solidFill>
                  <a:schemeClr val="accent5">
                    <a:lumMod val="75000"/>
                  </a:schemeClr>
                </a:solidFill>
                <a:latin typeface="Calibri" panose="020F0502020204030204" pitchFamily="34" charset="0"/>
                <a:cs typeface="Calibri" panose="020F0502020204030204" pitchFamily="34" charset="0"/>
              </a:rPr>
              <a:t>Homologaciones</a:t>
            </a:r>
          </a:p>
        </p:txBody>
      </p:sp>
      <p:sp>
        <p:nvSpPr>
          <p:cNvPr id="59" name="TextBox 61">
            <a:extLst>
              <a:ext uri="{FF2B5EF4-FFF2-40B4-BE49-F238E27FC236}">
                <a16:creationId xmlns:a16="http://schemas.microsoft.com/office/drawing/2014/main" id="{C6CF5040-3819-4DAC-AF12-DED76555BD7F}"/>
              </a:ext>
            </a:extLst>
          </p:cNvPr>
          <p:cNvSpPr txBox="1"/>
          <p:nvPr/>
        </p:nvSpPr>
        <p:spPr>
          <a:xfrm>
            <a:off x="5247728" y="3917734"/>
            <a:ext cx="2599487" cy="1754326"/>
          </a:xfrm>
          <a:prstGeom prst="rect">
            <a:avLst/>
          </a:prstGeom>
          <a:solidFill>
            <a:schemeClr val="bg1">
              <a:lumMod val="85000"/>
            </a:schemeClr>
          </a:solidFill>
        </p:spPr>
        <p:txBody>
          <a:bodyPr wrap="square" lIns="0" rIns="0" rtlCol="0" anchor="t">
            <a:spAutoFit/>
          </a:bodyPr>
          <a:lstStyle/>
          <a:p>
            <a:pPr algn="ctr"/>
            <a:r>
              <a:rPr lang="es-CO" sz="1200" dirty="0">
                <a:solidFill>
                  <a:schemeClr val="accent5">
                    <a:lumMod val="75000"/>
                  </a:schemeClr>
                </a:solidFill>
                <a:latin typeface="Calibri" panose="020F0502020204030204" pitchFamily="34" charset="0"/>
                <a:cs typeface="Calibri" panose="020F0502020204030204" pitchFamily="34" charset="0"/>
              </a:rPr>
              <a:t>Reportes</a:t>
            </a:r>
          </a:p>
          <a:p>
            <a:pPr marL="285750" lvl="0" indent="-285750">
              <a:buFont typeface="Wingdings" panose="05000000000000000000" pitchFamily="2" charset="2"/>
              <a:buChar char="ü"/>
            </a:pPr>
            <a:r>
              <a:rPr lang="es-CO" sz="1200" dirty="0">
                <a:solidFill>
                  <a:srgbClr val="000000"/>
                </a:solidFill>
                <a:latin typeface="Calibri" panose="020F0502020204030204" pitchFamily="34" charset="0"/>
                <a:cs typeface="Calibri" panose="020F0502020204030204" pitchFamily="34" charset="0"/>
              </a:rPr>
              <a:t>Seguro Estudiantil, Arl</a:t>
            </a:r>
          </a:p>
          <a:p>
            <a:pPr marL="285750" lvl="0" indent="-285750">
              <a:buFont typeface="Wingdings" panose="05000000000000000000" pitchFamily="2" charset="2"/>
              <a:buChar char="ü"/>
            </a:pPr>
            <a:r>
              <a:rPr lang="es-CO" sz="1200" dirty="0">
                <a:solidFill>
                  <a:srgbClr val="000000"/>
                </a:solidFill>
                <a:latin typeface="Calibri" panose="020F0502020204030204" pitchFamily="34" charset="0"/>
                <a:cs typeface="Calibri" panose="020F0502020204030204" pitchFamily="34" charset="0"/>
              </a:rPr>
              <a:t>Reporte (Snies)</a:t>
            </a:r>
          </a:p>
          <a:p>
            <a:pPr marL="285750" lvl="0" indent="-285750">
              <a:buFont typeface="Wingdings" panose="05000000000000000000" pitchFamily="2" charset="2"/>
              <a:buChar char="ü"/>
            </a:pPr>
            <a:r>
              <a:rPr lang="es-CO" sz="1200" dirty="0">
                <a:solidFill>
                  <a:srgbClr val="000000"/>
                </a:solidFill>
                <a:latin typeface="Calibri" panose="020F0502020204030204" pitchFamily="34" charset="0"/>
                <a:cs typeface="Calibri" panose="020F0502020204030204" pitchFamily="34" charset="0"/>
              </a:rPr>
              <a:t>Migracion Colombia</a:t>
            </a:r>
          </a:p>
          <a:p>
            <a:pPr marL="285750" lvl="0" indent="-285750">
              <a:buFont typeface="Wingdings" panose="05000000000000000000" pitchFamily="2" charset="2"/>
              <a:buChar char="ü"/>
            </a:pPr>
            <a:r>
              <a:rPr lang="es-CO" sz="1200" dirty="0">
                <a:solidFill>
                  <a:srgbClr val="000000"/>
                </a:solidFill>
                <a:latin typeface="Calibri" panose="020F0502020204030204" pitchFamily="34" charset="0"/>
                <a:cs typeface="Calibri" panose="020F0502020204030204" pitchFamily="34" charset="0"/>
              </a:rPr>
              <a:t>Reporte caracterización  Poblacional.</a:t>
            </a:r>
          </a:p>
          <a:p>
            <a:pPr marL="285750" lvl="0" indent="-285750">
              <a:buFont typeface="Wingdings" panose="05000000000000000000" pitchFamily="2" charset="2"/>
              <a:buChar char="ü"/>
            </a:pPr>
            <a:r>
              <a:rPr lang="es-CO" sz="1200" dirty="0">
                <a:solidFill>
                  <a:srgbClr val="000000"/>
                </a:solidFill>
                <a:latin typeface="Calibri" panose="020F0502020204030204" pitchFamily="34" charset="0"/>
                <a:cs typeface="Calibri" panose="020F0502020204030204" pitchFamily="34" charset="0"/>
              </a:rPr>
              <a:t>Reportes Académicos.</a:t>
            </a:r>
          </a:p>
          <a:p>
            <a:pPr marL="285750" lvl="0" indent="-285750">
              <a:buFont typeface="Wingdings" panose="05000000000000000000" pitchFamily="2" charset="2"/>
              <a:buChar char="ü"/>
            </a:pPr>
            <a:r>
              <a:rPr lang="es-CO" sz="1200" dirty="0">
                <a:solidFill>
                  <a:srgbClr val="000000"/>
                </a:solidFill>
                <a:latin typeface="Calibri" panose="020F0502020204030204" pitchFamily="34" charset="0"/>
                <a:cs typeface="Calibri" panose="020F0502020204030204" pitchFamily="34" charset="0"/>
              </a:rPr>
              <a:t>Reporte Entidades De Control</a:t>
            </a:r>
          </a:p>
          <a:p>
            <a:pPr marL="285750" lvl="0" indent="-285750">
              <a:buFont typeface="Wingdings" panose="05000000000000000000" pitchFamily="2" charset="2"/>
              <a:buChar char="ü"/>
            </a:pPr>
            <a:r>
              <a:rPr lang="es-CO" sz="1200" dirty="0">
                <a:solidFill>
                  <a:srgbClr val="000000"/>
                </a:solidFill>
                <a:latin typeface="Calibri" panose="020F0502020204030204" pitchFamily="34" charset="0"/>
                <a:cs typeface="Calibri" panose="020F0502020204030204" pitchFamily="34" charset="0"/>
              </a:rPr>
              <a:t>Registro Presupuesto Ingresos</a:t>
            </a:r>
          </a:p>
          <a:p>
            <a:pPr marL="285750" lvl="0" indent="-285750">
              <a:buFont typeface="Wingdings" panose="05000000000000000000" pitchFamily="2" charset="2"/>
              <a:buChar char="ü"/>
            </a:pPr>
            <a:r>
              <a:rPr lang="es-CO" sz="1200" dirty="0">
                <a:solidFill>
                  <a:srgbClr val="000000"/>
                </a:solidFill>
                <a:latin typeface="Calibri" panose="020F0502020204030204" pitchFamily="34" charset="0"/>
                <a:cs typeface="Calibri" panose="020F0502020204030204" pitchFamily="34" charset="0"/>
              </a:rPr>
              <a:t>Jóvenes en acción.</a:t>
            </a:r>
          </a:p>
        </p:txBody>
      </p:sp>
      <p:cxnSp>
        <p:nvCxnSpPr>
          <p:cNvPr id="60" name="Conector recto 59"/>
          <p:cNvCxnSpPr/>
          <p:nvPr/>
        </p:nvCxnSpPr>
        <p:spPr>
          <a:xfrm>
            <a:off x="2714747" y="2658369"/>
            <a:ext cx="22625" cy="3114926"/>
          </a:xfrm>
          <a:prstGeom prst="line">
            <a:avLst/>
          </a:prstGeom>
          <a:ln w="57150" cmpd="sng">
            <a:solidFill>
              <a:srgbClr val="E98960"/>
            </a:solidFill>
            <a:prstDash val="sysDash"/>
          </a:ln>
        </p:spPr>
        <p:style>
          <a:lnRef idx="2">
            <a:schemeClr val="accent1"/>
          </a:lnRef>
          <a:fillRef idx="0">
            <a:schemeClr val="accent1"/>
          </a:fillRef>
          <a:effectRef idx="1">
            <a:schemeClr val="accent1"/>
          </a:effectRef>
          <a:fontRef idx="minor">
            <a:schemeClr val="tx1"/>
          </a:fontRef>
        </p:style>
      </p:cxnSp>
      <p:cxnSp>
        <p:nvCxnSpPr>
          <p:cNvPr id="61" name="Conector recto 60"/>
          <p:cNvCxnSpPr/>
          <p:nvPr/>
        </p:nvCxnSpPr>
        <p:spPr>
          <a:xfrm>
            <a:off x="5146312" y="2663763"/>
            <a:ext cx="41871" cy="2922384"/>
          </a:xfrm>
          <a:prstGeom prst="line">
            <a:avLst/>
          </a:prstGeom>
          <a:ln w="57150" cmpd="sng">
            <a:solidFill>
              <a:srgbClr val="E98960"/>
            </a:solidFill>
            <a:prstDash val="sysDash"/>
          </a:ln>
        </p:spPr>
        <p:style>
          <a:lnRef idx="2">
            <a:schemeClr val="accent1"/>
          </a:lnRef>
          <a:fillRef idx="0">
            <a:schemeClr val="accent1"/>
          </a:fillRef>
          <a:effectRef idx="1">
            <a:schemeClr val="accent1"/>
          </a:effectRef>
          <a:fontRef idx="minor">
            <a:schemeClr val="tx1"/>
          </a:fontRef>
        </p:style>
      </p:cxnSp>
      <p:cxnSp>
        <p:nvCxnSpPr>
          <p:cNvPr id="62" name="Conector recto 61"/>
          <p:cNvCxnSpPr/>
          <p:nvPr/>
        </p:nvCxnSpPr>
        <p:spPr>
          <a:xfrm>
            <a:off x="7913128" y="2676089"/>
            <a:ext cx="20940" cy="2910058"/>
          </a:xfrm>
          <a:prstGeom prst="line">
            <a:avLst/>
          </a:prstGeom>
          <a:ln w="57150" cmpd="sng">
            <a:solidFill>
              <a:srgbClr val="E98960"/>
            </a:solidFill>
            <a:prstDash val="sysDash"/>
          </a:ln>
        </p:spPr>
        <p:style>
          <a:lnRef idx="2">
            <a:schemeClr val="accent1"/>
          </a:lnRef>
          <a:fillRef idx="0">
            <a:schemeClr val="accent1"/>
          </a:fillRef>
          <a:effectRef idx="1">
            <a:schemeClr val="accent1"/>
          </a:effectRef>
          <a:fontRef idx="minor">
            <a:schemeClr val="tx1"/>
          </a:fontRef>
        </p:style>
      </p:cxnSp>
      <p:sp>
        <p:nvSpPr>
          <p:cNvPr id="63" name="Rectángulo 62"/>
          <p:cNvSpPr/>
          <p:nvPr/>
        </p:nvSpPr>
        <p:spPr>
          <a:xfrm>
            <a:off x="357449" y="4203635"/>
            <a:ext cx="2286706" cy="1569660"/>
          </a:xfrm>
          <a:prstGeom prst="rect">
            <a:avLst/>
          </a:prstGeom>
          <a:solidFill>
            <a:schemeClr val="accent2">
              <a:lumMod val="40000"/>
              <a:lumOff val="60000"/>
            </a:schemeClr>
          </a:solidFill>
        </p:spPr>
        <p:txBody>
          <a:bodyPr wrap="square">
            <a:spAutoFit/>
          </a:bodyPr>
          <a:lstStyle/>
          <a:p>
            <a:pPr marL="285750" indent="-285750">
              <a:buFont typeface="Wingdings" panose="05000000000000000000" pitchFamily="2" charset="2"/>
              <a:buChar char="ü"/>
            </a:pPr>
            <a:r>
              <a:rPr lang="es-ES" sz="1200" dirty="0">
                <a:latin typeface="Calibri" panose="020F0502020204030204" pitchFamily="34" charset="0"/>
                <a:cs typeface="Calibri" panose="020F0502020204030204" pitchFamily="34" charset="0"/>
              </a:rPr>
              <a:t>Generación Certificados Académicos</a:t>
            </a:r>
          </a:p>
          <a:p>
            <a:pPr marL="285750" indent="-285750">
              <a:buFont typeface="Wingdings" panose="05000000000000000000" pitchFamily="2" charset="2"/>
              <a:buChar char="ü"/>
            </a:pPr>
            <a:r>
              <a:rPr lang="es-ES" sz="1200" dirty="0">
                <a:latin typeface="Calibri" panose="020F0502020204030204" pitchFamily="34" charset="0"/>
                <a:cs typeface="Calibri" panose="020F0502020204030204" pitchFamily="34" charset="0"/>
              </a:rPr>
              <a:t> Verificación de Títulos Académicos</a:t>
            </a:r>
          </a:p>
          <a:p>
            <a:pPr marL="285750" indent="-285750">
              <a:buFont typeface="Wingdings" panose="05000000000000000000" pitchFamily="2" charset="2"/>
              <a:buChar char="ü"/>
            </a:pPr>
            <a:r>
              <a:rPr lang="es-ES" sz="1200" dirty="0">
                <a:latin typeface="Calibri" panose="020F0502020204030204" pitchFamily="34" charset="0"/>
                <a:cs typeface="Calibri" panose="020F0502020204030204" pitchFamily="34" charset="0"/>
              </a:rPr>
              <a:t>Derechos de Petición</a:t>
            </a:r>
          </a:p>
          <a:p>
            <a:pPr marL="285750" indent="-285750">
              <a:buFont typeface="Wingdings" panose="05000000000000000000" pitchFamily="2" charset="2"/>
              <a:buChar char="ü"/>
            </a:pPr>
            <a:r>
              <a:rPr lang="es-ES" sz="1200" dirty="0">
                <a:latin typeface="Calibri" panose="020F0502020204030204" pitchFamily="34" charset="0"/>
                <a:cs typeface="Calibri" panose="020F0502020204030204" pitchFamily="34" charset="0"/>
              </a:rPr>
              <a:t>Contestación solicitudes Académicas</a:t>
            </a:r>
          </a:p>
          <a:p>
            <a:pPr marL="285750" indent="-285750">
              <a:buFont typeface="Wingdings" panose="05000000000000000000" pitchFamily="2" charset="2"/>
              <a:buChar char="ü"/>
            </a:pPr>
            <a:r>
              <a:rPr lang="es-ES" sz="1200" dirty="0">
                <a:latin typeface="Calibri" panose="020F0502020204030204" pitchFamily="34" charset="0"/>
                <a:cs typeface="Calibri" panose="020F0502020204030204" pitchFamily="34" charset="0"/>
              </a:rPr>
              <a:t>Revisión Resoluciones</a:t>
            </a:r>
          </a:p>
        </p:txBody>
      </p:sp>
      <p:sp>
        <p:nvSpPr>
          <p:cNvPr id="64" name="Pentágono 63"/>
          <p:cNvSpPr/>
          <p:nvPr/>
        </p:nvSpPr>
        <p:spPr>
          <a:xfrm>
            <a:off x="8242188" y="1712809"/>
            <a:ext cx="1620037" cy="804240"/>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a:latin typeface="Calibri" panose="020F0502020204030204" pitchFamily="34" charset="0"/>
                <a:cs typeface="Calibri" panose="020F0502020204030204" pitchFamily="34" charset="0"/>
              </a:rPr>
              <a:t>Cursos </a:t>
            </a:r>
          </a:p>
          <a:p>
            <a:pPr algn="ctr"/>
            <a:r>
              <a:rPr lang="es-ES" sz="1400" b="1" dirty="0" err="1">
                <a:latin typeface="Calibri" panose="020F0502020204030204" pitchFamily="34" charset="0"/>
                <a:cs typeface="Calibri" panose="020F0502020204030204" pitchFamily="34" charset="0"/>
              </a:rPr>
              <a:t>Intersemestrales</a:t>
            </a:r>
            <a:endParaRPr lang="es-ES" sz="1400" b="1" dirty="0">
              <a:latin typeface="Calibri" panose="020F0502020204030204" pitchFamily="34" charset="0"/>
              <a:cs typeface="Calibri" panose="020F0502020204030204" pitchFamily="34" charset="0"/>
            </a:endParaRPr>
          </a:p>
        </p:txBody>
      </p:sp>
      <p:sp>
        <p:nvSpPr>
          <p:cNvPr id="65" name="CuadroTexto 64"/>
          <p:cNvSpPr txBox="1"/>
          <p:nvPr/>
        </p:nvSpPr>
        <p:spPr>
          <a:xfrm>
            <a:off x="8012459" y="2655741"/>
            <a:ext cx="1902008" cy="2123658"/>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Configuración Sistema</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Apertura del sistema</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Generación concepto</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Generación Recibos</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Carga Cursos</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Seguimiento Digitación</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Generación Notas definitivas</a:t>
            </a:r>
          </a:p>
          <a:p>
            <a:pPr marL="285750" indent="-285750">
              <a:buFont typeface="Wingdings" panose="05000000000000000000" pitchFamily="2" charset="2"/>
              <a:buChar char="ü"/>
            </a:pPr>
            <a:r>
              <a:rPr lang="es-CO" sz="1200" dirty="0">
                <a:latin typeface="Calibri" panose="020F0502020204030204" pitchFamily="34" charset="0"/>
                <a:cs typeface="Calibri" panose="020F0502020204030204" pitchFamily="34" charset="0"/>
              </a:rPr>
              <a:t>Generación Cargas periodo</a:t>
            </a:r>
          </a:p>
          <a:p>
            <a:endParaRPr lang="es-CO" sz="1200" b="1" dirty="0">
              <a:latin typeface="Calibri" panose="020F0502020204030204" pitchFamily="34" charset="0"/>
              <a:cs typeface="Calibri" panose="020F0502020204030204" pitchFamily="34" charset="0"/>
            </a:endParaRPr>
          </a:p>
        </p:txBody>
      </p:sp>
      <p:sp>
        <p:nvSpPr>
          <p:cNvPr id="66" name="CuadroTexto 65"/>
          <p:cNvSpPr txBox="1"/>
          <p:nvPr/>
        </p:nvSpPr>
        <p:spPr>
          <a:xfrm>
            <a:off x="2810007" y="4054005"/>
            <a:ext cx="2247106" cy="276999"/>
          </a:xfrm>
          <a:prstGeom prst="rect">
            <a:avLst/>
          </a:prstGeom>
          <a:solidFill>
            <a:schemeClr val="bg1">
              <a:lumMod val="85000"/>
            </a:schemeClr>
          </a:solidFill>
        </p:spPr>
        <p:txBody>
          <a:bodyPr wrap="square" rtlCol="0">
            <a:spAutoFit/>
          </a:bodyPr>
          <a:lstStyle/>
          <a:p>
            <a:r>
              <a:rPr lang="es-CO" sz="1200" dirty="0">
                <a:solidFill>
                  <a:schemeClr val="accent5">
                    <a:lumMod val="75000"/>
                  </a:schemeClr>
                </a:solidFill>
                <a:latin typeface="Calibri" panose="020F0502020204030204" pitchFamily="34" charset="0"/>
                <a:cs typeface="Calibri" panose="020F0502020204030204" pitchFamily="34" charset="0"/>
              </a:rPr>
              <a:t>Matrículas de Honor</a:t>
            </a:r>
          </a:p>
        </p:txBody>
      </p:sp>
      <p:sp>
        <p:nvSpPr>
          <p:cNvPr id="67" name="CuadroTexto 66"/>
          <p:cNvSpPr txBox="1"/>
          <p:nvPr/>
        </p:nvSpPr>
        <p:spPr>
          <a:xfrm>
            <a:off x="2818291" y="4413377"/>
            <a:ext cx="2231185" cy="276999"/>
          </a:xfrm>
          <a:prstGeom prst="rect">
            <a:avLst/>
          </a:prstGeom>
          <a:solidFill>
            <a:schemeClr val="bg1">
              <a:lumMod val="85000"/>
            </a:schemeClr>
          </a:solidFill>
        </p:spPr>
        <p:txBody>
          <a:bodyPr wrap="square" rtlCol="0">
            <a:spAutoFit/>
          </a:bodyPr>
          <a:lstStyle/>
          <a:p>
            <a:r>
              <a:rPr lang="es-CO" sz="1200" dirty="0">
                <a:solidFill>
                  <a:schemeClr val="accent5">
                    <a:lumMod val="75000"/>
                  </a:schemeClr>
                </a:solidFill>
                <a:latin typeface="Calibri" panose="020F0502020204030204" pitchFamily="34" charset="0"/>
                <a:cs typeface="Calibri" panose="020F0502020204030204" pitchFamily="34" charset="0"/>
              </a:rPr>
              <a:t>Proestampilla</a:t>
            </a:r>
          </a:p>
        </p:txBody>
      </p:sp>
      <p:sp>
        <p:nvSpPr>
          <p:cNvPr id="68" name="CuadroTexto 67"/>
          <p:cNvSpPr txBox="1"/>
          <p:nvPr/>
        </p:nvSpPr>
        <p:spPr>
          <a:xfrm>
            <a:off x="2823160" y="4753407"/>
            <a:ext cx="2241143" cy="276999"/>
          </a:xfrm>
          <a:prstGeom prst="rect">
            <a:avLst/>
          </a:prstGeom>
          <a:solidFill>
            <a:schemeClr val="bg1">
              <a:lumMod val="85000"/>
            </a:schemeClr>
          </a:solidFill>
        </p:spPr>
        <p:txBody>
          <a:bodyPr wrap="square" rtlCol="0">
            <a:spAutoFit/>
          </a:bodyPr>
          <a:lstStyle/>
          <a:p>
            <a:r>
              <a:rPr lang="es-CO" sz="1200" dirty="0">
                <a:solidFill>
                  <a:schemeClr val="accent5">
                    <a:lumMod val="75000"/>
                  </a:schemeClr>
                </a:solidFill>
                <a:latin typeface="Calibri" panose="020F0502020204030204" pitchFamily="34" charset="0"/>
                <a:cs typeface="Calibri" panose="020F0502020204030204" pitchFamily="34" charset="0"/>
              </a:rPr>
              <a:t>Rendimiento académico</a:t>
            </a:r>
          </a:p>
        </p:txBody>
      </p:sp>
      <p:cxnSp>
        <p:nvCxnSpPr>
          <p:cNvPr id="69" name="Conector curvado 68"/>
          <p:cNvCxnSpPr/>
          <p:nvPr/>
        </p:nvCxnSpPr>
        <p:spPr>
          <a:xfrm>
            <a:off x="357449" y="1559046"/>
            <a:ext cx="11060121" cy="7179"/>
          </a:xfrm>
          <a:prstGeom prst="curvedConnector3">
            <a:avLst/>
          </a:prstGeom>
          <a:ln w="57150" cmpd="sng">
            <a:solidFill>
              <a:srgbClr val="E98960"/>
            </a:solidFill>
          </a:ln>
        </p:spPr>
        <p:style>
          <a:lnRef idx="2">
            <a:schemeClr val="accent1"/>
          </a:lnRef>
          <a:fillRef idx="0">
            <a:schemeClr val="accent1"/>
          </a:fillRef>
          <a:effectRef idx="1">
            <a:schemeClr val="accent1"/>
          </a:effectRef>
          <a:fontRef idx="minor">
            <a:schemeClr val="tx1"/>
          </a:fontRef>
        </p:style>
      </p:cxnSp>
      <p:sp>
        <p:nvSpPr>
          <p:cNvPr id="70" name="CuadroTexto 69"/>
          <p:cNvSpPr txBox="1"/>
          <p:nvPr/>
        </p:nvSpPr>
        <p:spPr>
          <a:xfrm>
            <a:off x="10087354" y="2644914"/>
            <a:ext cx="1864369" cy="2123658"/>
          </a:xfrm>
          <a:prstGeom prst="rect">
            <a:avLst/>
          </a:prstGeom>
          <a:solidFill>
            <a:schemeClr val="bg1">
              <a:lumMod val="85000"/>
            </a:schemeClr>
          </a:solidFill>
        </p:spPr>
        <p:txBody>
          <a:bodyPr wrap="square" rtlCol="0">
            <a:spAutoFit/>
          </a:bodyPr>
          <a:lstStyle/>
          <a:p>
            <a:r>
              <a:rPr lang="es-CO" sz="1200" dirty="0">
                <a:solidFill>
                  <a:schemeClr val="accent5">
                    <a:lumMod val="75000"/>
                  </a:schemeClr>
                </a:solidFill>
                <a:latin typeface="Calibri" panose="020F0502020204030204" pitchFamily="34" charset="0"/>
                <a:cs typeface="Calibri" panose="020F0502020204030204" pitchFamily="34" charset="0"/>
              </a:rPr>
              <a:t>Paz y Salvos de Grado </a:t>
            </a:r>
          </a:p>
          <a:p>
            <a:r>
              <a:rPr lang="es-CO" sz="1200" dirty="0">
                <a:latin typeface="Calibri" panose="020F0502020204030204" pitchFamily="34" charset="0"/>
                <a:cs typeface="Calibri" panose="020F0502020204030204" pitchFamily="34" charset="0"/>
              </a:rPr>
              <a:t>Revisión de Requisitos</a:t>
            </a:r>
          </a:p>
          <a:p>
            <a:endParaRPr lang="es-CO" sz="12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s-CO" sz="1200" dirty="0">
                <a:solidFill>
                  <a:schemeClr val="accent5">
                    <a:lumMod val="75000"/>
                  </a:schemeClr>
                </a:solidFill>
                <a:latin typeface="Calibri" panose="020F0502020204030204" pitchFamily="34" charset="0"/>
                <a:cs typeface="Calibri" panose="020F0502020204030204" pitchFamily="34" charset="0"/>
              </a:rPr>
              <a:t>Ceremonias de Grado</a:t>
            </a:r>
          </a:p>
          <a:p>
            <a:r>
              <a:rPr lang="es-CO" sz="1200" dirty="0">
                <a:latin typeface="Calibri" panose="020F0502020204030204" pitchFamily="34" charset="0"/>
                <a:cs typeface="Calibri" panose="020F0502020204030204" pitchFamily="34" charset="0"/>
              </a:rPr>
              <a:t>Presupuesto:</a:t>
            </a:r>
          </a:p>
          <a:p>
            <a:r>
              <a:rPr lang="es-CO" sz="1200" dirty="0">
                <a:latin typeface="Calibri" panose="020F0502020204030204" pitchFamily="34" charset="0"/>
                <a:cs typeface="Calibri" panose="020F0502020204030204" pitchFamily="34" charset="0"/>
              </a:rPr>
              <a:t>(Diplomas, Pines, Flores, Plásticos)</a:t>
            </a:r>
          </a:p>
          <a:p>
            <a:r>
              <a:rPr lang="es-CO" sz="1200" dirty="0">
                <a:latin typeface="Calibri" panose="020F0502020204030204" pitchFamily="34" charset="0"/>
                <a:cs typeface="Calibri" panose="020F0502020204030204" pitchFamily="34" charset="0"/>
              </a:rPr>
              <a:t>Publicación Programación</a:t>
            </a:r>
          </a:p>
          <a:p>
            <a:r>
              <a:rPr lang="es-CO" sz="1200" dirty="0">
                <a:latin typeface="Calibri" panose="020F0502020204030204" pitchFamily="34" charset="0"/>
                <a:cs typeface="Calibri" panose="020F0502020204030204" pitchFamily="34" charset="0"/>
              </a:rPr>
              <a:t>Organización </a:t>
            </a:r>
          </a:p>
          <a:p>
            <a:pPr lvl="0"/>
            <a:r>
              <a:rPr lang="es-CO" sz="1200" dirty="0">
                <a:solidFill>
                  <a:srgbClr val="000000"/>
                </a:solidFill>
                <a:latin typeface="Calibri" panose="020F0502020204030204" pitchFamily="34" charset="0"/>
                <a:cs typeface="Calibri" panose="020F0502020204030204" pitchFamily="34" charset="0"/>
              </a:rPr>
              <a:t>Reporte Consejos Profesionales.</a:t>
            </a:r>
          </a:p>
        </p:txBody>
      </p:sp>
      <p:sp>
        <p:nvSpPr>
          <p:cNvPr id="71" name="CuadroTexto 70"/>
          <p:cNvSpPr txBox="1"/>
          <p:nvPr/>
        </p:nvSpPr>
        <p:spPr>
          <a:xfrm>
            <a:off x="572985" y="5643539"/>
            <a:ext cx="11031581"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CO" sz="2400" b="1" dirty="0">
                <a:ln/>
                <a:solidFill>
                  <a:schemeClr val="accent3"/>
                </a:solidFill>
              </a:rPr>
              <a:t>Reglamentos Estudiantiles- Normatividad </a:t>
            </a:r>
          </a:p>
        </p:txBody>
      </p:sp>
      <p:cxnSp>
        <p:nvCxnSpPr>
          <p:cNvPr id="72" name="Conector recto 71"/>
          <p:cNvCxnSpPr/>
          <p:nvPr/>
        </p:nvCxnSpPr>
        <p:spPr>
          <a:xfrm>
            <a:off x="9971324" y="2662143"/>
            <a:ext cx="20940" cy="2910058"/>
          </a:xfrm>
          <a:prstGeom prst="line">
            <a:avLst/>
          </a:prstGeom>
          <a:ln w="57150" cmpd="sng">
            <a:solidFill>
              <a:srgbClr val="E98960"/>
            </a:solidFill>
            <a:prstDash val="sysDash"/>
          </a:ln>
        </p:spPr>
        <p:style>
          <a:lnRef idx="2">
            <a:schemeClr val="accent1"/>
          </a:lnRef>
          <a:fillRef idx="0">
            <a:schemeClr val="accent1"/>
          </a:fillRef>
          <a:effectRef idx="1">
            <a:schemeClr val="accent1"/>
          </a:effectRef>
          <a:fontRef idx="minor">
            <a:schemeClr val="tx1"/>
          </a:fontRef>
        </p:style>
      </p:cxnSp>
      <p:sp>
        <p:nvSpPr>
          <p:cNvPr id="2" name="Google Shape;195;p3">
            <a:hlinkClick r:id="rId3" action="ppaction://hlinksldjump"/>
            <a:extLst>
              <a:ext uri="{FF2B5EF4-FFF2-40B4-BE49-F238E27FC236}">
                <a16:creationId xmlns:a16="http://schemas.microsoft.com/office/drawing/2014/main" id="{993D0421-C099-F689-2913-A8FDFAACE97E}"/>
              </a:ext>
            </a:extLst>
          </p:cNvPr>
          <p:cNvSpPr/>
          <p:nvPr/>
        </p:nvSpPr>
        <p:spPr>
          <a:xfrm>
            <a:off x="9979865" y="6002276"/>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Siguiente</a:t>
            </a:r>
            <a:endParaRPr sz="2800" b="0" i="0" u="none" strike="noStrike" cap="none" dirty="0">
              <a:solidFill>
                <a:schemeClr val="dk1"/>
              </a:solidFill>
              <a:latin typeface="Calibri"/>
              <a:ea typeface="Calibri"/>
              <a:cs typeface="Calibri"/>
              <a:sym typeface="Calibri"/>
            </a:endParaRPr>
          </a:p>
        </p:txBody>
      </p:sp>
      <p:sp>
        <p:nvSpPr>
          <p:cNvPr id="3" name="Google Shape;195;p3">
            <a:hlinkClick r:id="rId4" action="ppaction://hlinksldjump"/>
            <a:extLst>
              <a:ext uri="{FF2B5EF4-FFF2-40B4-BE49-F238E27FC236}">
                <a16:creationId xmlns:a16="http://schemas.microsoft.com/office/drawing/2014/main" id="{3E09CF88-0B66-E8A5-FE30-DB2DB23B39E8}"/>
              </a:ext>
            </a:extLst>
          </p:cNvPr>
          <p:cNvSpPr/>
          <p:nvPr/>
        </p:nvSpPr>
        <p:spPr>
          <a:xfrm>
            <a:off x="7146699" y="6002276"/>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Inicio</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039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6" name="Título 3">
            <a:extLst>
              <a:ext uri="{FF2B5EF4-FFF2-40B4-BE49-F238E27FC236}">
                <a16:creationId xmlns:a16="http://schemas.microsoft.com/office/drawing/2014/main" id="{692E7071-886D-95A5-287F-EC87FF8811B8}"/>
              </a:ext>
            </a:extLst>
          </p:cNvPr>
          <p:cNvSpPr>
            <a:spLocks noGrp="1"/>
          </p:cNvSpPr>
          <p:nvPr>
            <p:ph type="title"/>
          </p:nvPr>
        </p:nvSpPr>
        <p:spPr>
          <a:xfrm>
            <a:off x="5224015" y="278862"/>
            <a:ext cx="5861807" cy="823037"/>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FUNCIONES</a:t>
            </a:r>
          </a:p>
        </p:txBody>
      </p:sp>
      <p:sp>
        <p:nvSpPr>
          <p:cNvPr id="77" name="TextBox 52">
            <a:extLst>
              <a:ext uri="{FF2B5EF4-FFF2-40B4-BE49-F238E27FC236}">
                <a16:creationId xmlns:a16="http://schemas.microsoft.com/office/drawing/2014/main" id="{3DC24B0B-AD80-44B5-B085-213E7663D952}"/>
              </a:ext>
            </a:extLst>
          </p:cNvPr>
          <p:cNvSpPr txBox="1"/>
          <p:nvPr/>
        </p:nvSpPr>
        <p:spPr>
          <a:xfrm>
            <a:off x="8815301" y="1846868"/>
            <a:ext cx="2775969" cy="1787723"/>
          </a:xfrm>
          <a:prstGeom prst="roundRect">
            <a:avLst/>
          </a:prstGeom>
          <a:solidFill>
            <a:schemeClr val="bg2">
              <a:lumMod val="90000"/>
            </a:schemeClr>
          </a:solidFill>
          <a:ln>
            <a:solidFill>
              <a:schemeClr val="bg2">
                <a:lumMod val="9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rIns="0" rtlCol="0" anchor="t">
            <a:spAutoFit/>
          </a:bodyPr>
          <a:lstStyle/>
          <a:p>
            <a:pPr lvl="0" algn="just" defTabSz="457200"/>
            <a:r>
              <a:rPr lang="es-MX" sz="1100" kern="0" dirty="0">
                <a:solidFill>
                  <a:srgbClr val="000000"/>
                </a:solidFill>
              </a:rPr>
              <a:t>•	Transferencias internas.</a:t>
            </a:r>
          </a:p>
          <a:p>
            <a:pPr lvl="0" algn="just" defTabSz="457200"/>
            <a:r>
              <a:rPr lang="es-MX" sz="1100" kern="0" dirty="0">
                <a:solidFill>
                  <a:srgbClr val="000000"/>
                </a:solidFill>
              </a:rPr>
              <a:t>•	Paz y salvos de grado</a:t>
            </a:r>
          </a:p>
          <a:p>
            <a:pPr lvl="0" algn="just" defTabSz="457200"/>
            <a:r>
              <a:rPr lang="es-MX" sz="1100" kern="0" dirty="0">
                <a:solidFill>
                  <a:srgbClr val="000000"/>
                </a:solidFill>
              </a:rPr>
              <a:t>•	Ceremonias de grado</a:t>
            </a:r>
          </a:p>
          <a:p>
            <a:pPr lvl="0" algn="just" defTabSz="457200"/>
            <a:r>
              <a:rPr lang="es-MX" sz="1100" kern="0" dirty="0">
                <a:solidFill>
                  <a:srgbClr val="000000"/>
                </a:solidFill>
              </a:rPr>
              <a:t>•	Correcciones de nota</a:t>
            </a:r>
          </a:p>
          <a:p>
            <a:pPr lvl="0" algn="just" defTabSz="457200"/>
            <a:r>
              <a:rPr lang="es-MX" sz="1100" kern="0" dirty="0">
                <a:solidFill>
                  <a:srgbClr val="000000"/>
                </a:solidFill>
              </a:rPr>
              <a:t>•	Proceso de cargas académicas</a:t>
            </a:r>
          </a:p>
          <a:p>
            <a:pPr lvl="0" algn="just" defTabSz="457200"/>
            <a:r>
              <a:rPr lang="es-MX" sz="1100" kern="0" dirty="0">
                <a:solidFill>
                  <a:srgbClr val="000000"/>
                </a:solidFill>
              </a:rPr>
              <a:t>•	Examen suficiencia, validación.</a:t>
            </a:r>
          </a:p>
          <a:p>
            <a:pPr lvl="0" algn="just" defTabSz="457200"/>
            <a:r>
              <a:rPr lang="es-MX" sz="1100" kern="0" dirty="0">
                <a:solidFill>
                  <a:srgbClr val="000000"/>
                </a:solidFill>
              </a:rPr>
              <a:t>•	Actualización de documentos</a:t>
            </a:r>
          </a:p>
          <a:p>
            <a:pPr lvl="0" algn="just" defTabSz="457200"/>
            <a:r>
              <a:rPr lang="es-MX" sz="1100" kern="0" dirty="0">
                <a:solidFill>
                  <a:srgbClr val="000000"/>
                </a:solidFill>
              </a:rPr>
              <a:t>•	Cursos de facilitación</a:t>
            </a:r>
          </a:p>
          <a:p>
            <a:pPr lvl="0" algn="just" defTabSz="457200"/>
            <a:r>
              <a:rPr lang="es-MX" sz="1100" kern="0" dirty="0">
                <a:solidFill>
                  <a:srgbClr val="000000"/>
                </a:solidFill>
              </a:rPr>
              <a:t>•	Articulación formativa</a:t>
            </a:r>
          </a:p>
        </p:txBody>
      </p:sp>
      <p:pic>
        <p:nvPicPr>
          <p:cNvPr id="78" name="Imagen 77"/>
          <p:cNvPicPr>
            <a:picLocks noChangeAspect="1"/>
          </p:cNvPicPr>
          <p:nvPr/>
        </p:nvPicPr>
        <p:blipFill>
          <a:blip r:embed="rId3"/>
          <a:stretch>
            <a:fillRect/>
          </a:stretch>
        </p:blipFill>
        <p:spPr>
          <a:xfrm>
            <a:off x="3839293" y="1239394"/>
            <a:ext cx="4454723" cy="4440021"/>
          </a:xfrm>
          <a:prstGeom prst="rect">
            <a:avLst/>
          </a:prstGeom>
        </p:spPr>
      </p:pic>
      <p:sp>
        <p:nvSpPr>
          <p:cNvPr id="79" name="TextBox 49">
            <a:extLst>
              <a:ext uri="{FF2B5EF4-FFF2-40B4-BE49-F238E27FC236}">
                <a16:creationId xmlns:a16="http://schemas.microsoft.com/office/drawing/2014/main" id="{07C62AFB-30ED-4073-A46F-65E58235FDBB}"/>
              </a:ext>
            </a:extLst>
          </p:cNvPr>
          <p:cNvSpPr txBox="1"/>
          <p:nvPr/>
        </p:nvSpPr>
        <p:spPr>
          <a:xfrm>
            <a:off x="433647" y="5306577"/>
            <a:ext cx="2964896" cy="476726"/>
          </a:xfrm>
          <a:prstGeom prst="roundRect">
            <a:avLst/>
          </a:prstGeom>
          <a:solidFill>
            <a:schemeClr val="bg2">
              <a:lumMod val="90000"/>
            </a:schemeClr>
          </a:solidFill>
          <a:ln>
            <a:solidFill>
              <a:schemeClr val="bg2">
                <a:lumMod val="9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rIns="0" rtlCol="0" anchor="t">
            <a:spAutoFit/>
          </a:bodyPr>
          <a:lstStyle/>
          <a:p>
            <a:pPr lvl="0" algn="just" defTabSz="457200"/>
            <a:r>
              <a:rPr lang="es-MX" sz="1100" kern="0" dirty="0">
                <a:solidFill>
                  <a:srgbClr val="000000"/>
                </a:solidFill>
              </a:rPr>
              <a:t>•	Archivos de gestión de historias académicas físicas y electrónicas.</a:t>
            </a:r>
            <a:endParaRPr kumimoji="0" lang="es-CO" sz="1100" b="0" i="0" u="none" strike="noStrike" kern="0" cap="none" spc="0" normalizeH="0" baseline="0" noProof="0" dirty="0">
              <a:ln>
                <a:noFill/>
              </a:ln>
              <a:solidFill>
                <a:srgbClr val="000000"/>
              </a:solidFill>
              <a:effectLst/>
              <a:uLnTx/>
              <a:uFillTx/>
            </a:endParaRPr>
          </a:p>
        </p:txBody>
      </p:sp>
      <p:sp>
        <p:nvSpPr>
          <p:cNvPr id="80" name="TextBox 52">
            <a:extLst>
              <a:ext uri="{FF2B5EF4-FFF2-40B4-BE49-F238E27FC236}">
                <a16:creationId xmlns:a16="http://schemas.microsoft.com/office/drawing/2014/main" id="{3DC24B0B-AD80-44B5-B085-213E7663D952}"/>
              </a:ext>
            </a:extLst>
          </p:cNvPr>
          <p:cNvSpPr txBox="1"/>
          <p:nvPr/>
        </p:nvSpPr>
        <p:spPr>
          <a:xfrm>
            <a:off x="499320" y="1623251"/>
            <a:ext cx="2974005" cy="1225868"/>
          </a:xfrm>
          <a:prstGeom prst="roundRect">
            <a:avLst/>
          </a:prstGeom>
          <a:solidFill>
            <a:schemeClr val="bg2">
              <a:lumMod val="90000"/>
            </a:schemeClr>
          </a:solidFill>
          <a:ln>
            <a:solidFill>
              <a:schemeClr val="bg2">
                <a:lumMod val="9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rIns="0" rtlCol="0" anchor="t">
            <a:spAutoFit/>
          </a:bodyPr>
          <a:lstStyle/>
          <a:p>
            <a:pPr lvl="0" algn="just" defTabSz="457200"/>
            <a:r>
              <a:rPr lang="en-US" sz="1100" kern="0" dirty="0">
                <a:solidFill>
                  <a:srgbClr val="000000"/>
                </a:solidFill>
              </a:rPr>
              <a:t>•	Inscripciones</a:t>
            </a:r>
          </a:p>
          <a:p>
            <a:pPr lvl="0" algn="just" defTabSz="457200"/>
            <a:r>
              <a:rPr lang="en-US" sz="1100" kern="0" dirty="0">
                <a:solidFill>
                  <a:srgbClr val="000000"/>
                </a:solidFill>
              </a:rPr>
              <a:t>•	Admitidos</a:t>
            </a:r>
          </a:p>
          <a:p>
            <a:pPr lvl="0" algn="just" defTabSz="457200"/>
            <a:r>
              <a:rPr lang="en-US" sz="1100" kern="0" dirty="0">
                <a:solidFill>
                  <a:srgbClr val="000000"/>
                </a:solidFill>
              </a:rPr>
              <a:t>•	Matriculas</a:t>
            </a:r>
          </a:p>
          <a:p>
            <a:pPr lvl="0" algn="just" defTabSz="457200"/>
            <a:r>
              <a:rPr lang="en-US" sz="1100" kern="0" dirty="0">
                <a:solidFill>
                  <a:srgbClr val="000000"/>
                </a:solidFill>
              </a:rPr>
              <a:t>•	Cursos</a:t>
            </a:r>
          </a:p>
          <a:p>
            <a:pPr lvl="0" algn="just" defTabSz="457200"/>
            <a:r>
              <a:rPr lang="en-US" sz="1100" kern="0" dirty="0">
                <a:solidFill>
                  <a:srgbClr val="000000"/>
                </a:solidFill>
              </a:rPr>
              <a:t>•	Diplomados</a:t>
            </a:r>
          </a:p>
          <a:p>
            <a:pPr lvl="0" algn="just" defTabSz="457200"/>
            <a:r>
              <a:rPr lang="en-US" sz="1100" kern="0" dirty="0">
                <a:solidFill>
                  <a:srgbClr val="000000"/>
                </a:solidFill>
              </a:rPr>
              <a:t>•	Transferencias Externas</a:t>
            </a:r>
          </a:p>
        </p:txBody>
      </p:sp>
      <p:sp>
        <p:nvSpPr>
          <p:cNvPr id="81" name="TextBox 56">
            <a:extLst>
              <a:ext uri="{FF2B5EF4-FFF2-40B4-BE49-F238E27FC236}">
                <a16:creationId xmlns:a16="http://schemas.microsoft.com/office/drawing/2014/main" id="{FD43D1F6-995C-435B-BFB3-5302E86C2782}"/>
              </a:ext>
            </a:extLst>
          </p:cNvPr>
          <p:cNvSpPr txBox="1"/>
          <p:nvPr/>
        </p:nvSpPr>
        <p:spPr>
          <a:xfrm>
            <a:off x="456486" y="3595846"/>
            <a:ext cx="2861522" cy="1038582"/>
          </a:xfrm>
          <a:prstGeom prst="roundRect">
            <a:avLst/>
          </a:prstGeom>
          <a:solidFill>
            <a:schemeClr val="bg2">
              <a:lumMod val="90000"/>
            </a:schemeClr>
          </a:solidFill>
          <a:ln>
            <a:solidFill>
              <a:schemeClr val="bg2">
                <a:lumMod val="9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rIns="0" rtlCol="0" anchor="t">
            <a:spAutoFit/>
          </a:bodyPr>
          <a:lstStyle/>
          <a:p>
            <a:pPr lvl="0" algn="just" defTabSz="457200"/>
            <a:r>
              <a:rPr lang="es-MX" sz="1100" kern="0" dirty="0">
                <a:solidFill>
                  <a:srgbClr val="000000"/>
                </a:solidFill>
              </a:rPr>
              <a:t>•	Atención Ventanilla, Mail, Telefónica.</a:t>
            </a:r>
          </a:p>
          <a:p>
            <a:pPr lvl="0" algn="just" defTabSz="457200"/>
            <a:r>
              <a:rPr lang="es-MX" sz="1100" kern="0" dirty="0">
                <a:solidFill>
                  <a:srgbClr val="000000"/>
                </a:solidFill>
              </a:rPr>
              <a:t>•	Generación de Certificados y Contenidos     Programáticos</a:t>
            </a:r>
          </a:p>
          <a:p>
            <a:pPr lvl="0" algn="just" defTabSz="457200"/>
            <a:r>
              <a:rPr lang="es-MX" sz="1100" kern="0" dirty="0">
                <a:solidFill>
                  <a:srgbClr val="000000"/>
                </a:solidFill>
              </a:rPr>
              <a:t>•	Atención y Respuesta  PQRS</a:t>
            </a:r>
          </a:p>
          <a:p>
            <a:pPr lvl="0" algn="just" defTabSz="457200"/>
            <a:r>
              <a:rPr lang="es-MX" sz="1100" kern="0" dirty="0">
                <a:solidFill>
                  <a:srgbClr val="000000"/>
                </a:solidFill>
              </a:rPr>
              <a:t>•	Verificación Títulos a Organizaciones.</a:t>
            </a:r>
          </a:p>
        </p:txBody>
      </p:sp>
      <p:sp>
        <p:nvSpPr>
          <p:cNvPr id="82" name="TextBox 61">
            <a:extLst>
              <a:ext uri="{FF2B5EF4-FFF2-40B4-BE49-F238E27FC236}">
                <a16:creationId xmlns:a16="http://schemas.microsoft.com/office/drawing/2014/main" id="{C6CF5040-3819-4DAC-AF12-DED76555BD7F}"/>
              </a:ext>
            </a:extLst>
          </p:cNvPr>
          <p:cNvSpPr txBox="1"/>
          <p:nvPr/>
        </p:nvSpPr>
        <p:spPr>
          <a:xfrm>
            <a:off x="8815301" y="4412716"/>
            <a:ext cx="3047428" cy="1600438"/>
          </a:xfrm>
          <a:prstGeom prst="roundRect">
            <a:avLst/>
          </a:prstGeom>
          <a:solidFill>
            <a:schemeClr val="bg2">
              <a:lumMod val="90000"/>
            </a:schemeClr>
          </a:solidFill>
          <a:ln>
            <a:solidFill>
              <a:schemeClr val="bg2">
                <a:lumMod val="9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rIns="0" rtlCol="0" anchor="t">
            <a:spAutoFit/>
          </a:bodyPr>
          <a:lstStyle/>
          <a:p>
            <a:pPr lvl="0" defTabSz="457200"/>
            <a:r>
              <a:rPr lang="es-MX" sz="1100" kern="0" dirty="0">
                <a:solidFill>
                  <a:srgbClr val="000000"/>
                </a:solidFill>
              </a:rPr>
              <a:t>•	Seguro estudiantil, ARL</a:t>
            </a:r>
          </a:p>
          <a:p>
            <a:pPr lvl="0" defTabSz="457200"/>
            <a:r>
              <a:rPr lang="es-MX" sz="1100" kern="0" dirty="0">
                <a:solidFill>
                  <a:srgbClr val="000000"/>
                </a:solidFill>
              </a:rPr>
              <a:t>•	Reporte en el sistema nacional de entidades de educación superior (SNIES)</a:t>
            </a:r>
          </a:p>
          <a:p>
            <a:pPr lvl="0" defTabSz="457200"/>
            <a:r>
              <a:rPr lang="es-MX" sz="1100" kern="0" dirty="0">
                <a:solidFill>
                  <a:srgbClr val="000000"/>
                </a:solidFill>
              </a:rPr>
              <a:t>•	</a:t>
            </a:r>
            <a:r>
              <a:rPr lang="es-MX" sz="1100" kern="0" dirty="0" err="1">
                <a:solidFill>
                  <a:srgbClr val="000000"/>
                </a:solidFill>
              </a:rPr>
              <a:t>Migracion</a:t>
            </a:r>
            <a:r>
              <a:rPr lang="es-MX" sz="1100" kern="0" dirty="0">
                <a:solidFill>
                  <a:srgbClr val="000000"/>
                </a:solidFill>
              </a:rPr>
              <a:t> </a:t>
            </a:r>
            <a:r>
              <a:rPr lang="es-MX" sz="1100" kern="0" dirty="0" err="1">
                <a:solidFill>
                  <a:srgbClr val="000000"/>
                </a:solidFill>
              </a:rPr>
              <a:t>colombia</a:t>
            </a:r>
            <a:endParaRPr lang="es-MX" sz="1100" kern="0" dirty="0">
              <a:solidFill>
                <a:srgbClr val="000000"/>
              </a:solidFill>
            </a:endParaRPr>
          </a:p>
          <a:p>
            <a:pPr lvl="0" defTabSz="457200"/>
            <a:r>
              <a:rPr lang="es-MX" sz="1100" kern="0" dirty="0">
                <a:solidFill>
                  <a:srgbClr val="000000"/>
                </a:solidFill>
              </a:rPr>
              <a:t>•	Reporte poblacionales.</a:t>
            </a:r>
          </a:p>
          <a:p>
            <a:pPr lvl="0" defTabSz="457200"/>
            <a:r>
              <a:rPr lang="es-MX" sz="1100" kern="0" dirty="0">
                <a:solidFill>
                  <a:srgbClr val="000000"/>
                </a:solidFill>
              </a:rPr>
              <a:t>•	Reportes académicos.</a:t>
            </a:r>
          </a:p>
          <a:p>
            <a:pPr lvl="0" defTabSz="457200"/>
            <a:r>
              <a:rPr lang="es-MX" sz="1100" kern="0" dirty="0">
                <a:solidFill>
                  <a:srgbClr val="000000"/>
                </a:solidFill>
              </a:rPr>
              <a:t>•	Reporte consejos profesionales.</a:t>
            </a:r>
          </a:p>
          <a:p>
            <a:pPr lvl="0" defTabSz="457200"/>
            <a:r>
              <a:rPr lang="es-MX" sz="1100" kern="0" dirty="0">
                <a:solidFill>
                  <a:srgbClr val="000000"/>
                </a:solidFill>
              </a:rPr>
              <a:t>•	Reporte entidades de control.</a:t>
            </a:r>
          </a:p>
        </p:txBody>
      </p:sp>
      <p:sp>
        <p:nvSpPr>
          <p:cNvPr id="83" name="TextBox 64">
            <a:extLst>
              <a:ext uri="{FF2B5EF4-FFF2-40B4-BE49-F238E27FC236}">
                <a16:creationId xmlns:a16="http://schemas.microsoft.com/office/drawing/2014/main" id="{DC8BD6D8-354C-454D-9C69-67E5001362B3}"/>
              </a:ext>
            </a:extLst>
          </p:cNvPr>
          <p:cNvSpPr txBox="1"/>
          <p:nvPr/>
        </p:nvSpPr>
        <p:spPr>
          <a:xfrm>
            <a:off x="8722333" y="1457494"/>
            <a:ext cx="2961904"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rIns="0" rtlCol="0" anchor="b">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rgbClr val="0F235A"/>
                </a:solidFill>
                <a:effectLst/>
                <a:uLnTx/>
                <a:uFillTx/>
              </a:rPr>
              <a:t>SECCIÓN DE REGISTRO Y CONTROL</a:t>
            </a:r>
            <a:endParaRPr kumimoji="0" lang="es-CO" sz="1200" b="0" i="0" u="none" strike="noStrike" kern="0" cap="none" spc="0" normalizeH="0" baseline="0" noProof="0" dirty="0">
              <a:ln>
                <a:noFill/>
              </a:ln>
              <a:solidFill>
                <a:srgbClr val="0F235A"/>
              </a:solidFill>
              <a:effectLst/>
              <a:uLnTx/>
              <a:uFillTx/>
            </a:endParaRPr>
          </a:p>
        </p:txBody>
      </p:sp>
      <p:sp>
        <p:nvSpPr>
          <p:cNvPr id="84" name="TextBox 59">
            <a:extLst>
              <a:ext uri="{FF2B5EF4-FFF2-40B4-BE49-F238E27FC236}">
                <a16:creationId xmlns:a16="http://schemas.microsoft.com/office/drawing/2014/main" id="{B951A807-0B93-4A2C-AAF4-971DFC91E112}"/>
              </a:ext>
            </a:extLst>
          </p:cNvPr>
          <p:cNvSpPr txBox="1"/>
          <p:nvPr/>
        </p:nvSpPr>
        <p:spPr>
          <a:xfrm>
            <a:off x="8871458" y="3909581"/>
            <a:ext cx="2935113" cy="46166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rIns="0" rtlCol="0" anchor="b">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rgbClr val="0F235A"/>
                </a:solidFill>
                <a:effectLst/>
                <a:uLnTx/>
                <a:uFillTx/>
              </a:rPr>
              <a:t>SECCIÓN DE ESTADÍSTICA Y</a:t>
            </a:r>
            <a:endParaRPr kumimoji="0" lang="es-CO" sz="1200" b="1" i="0" u="none" strike="noStrike" kern="0" cap="none" spc="0" normalizeH="0" baseline="0" noProof="0" dirty="0">
              <a:ln>
                <a:noFill/>
              </a:ln>
              <a:solidFill>
                <a:srgbClr val="0F235A"/>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rgbClr val="0F235A"/>
                </a:solidFill>
                <a:effectLst/>
                <a:uLnTx/>
                <a:uFillTx/>
              </a:rPr>
              <a:t>ANÁLISIS DE INFORMACIÓN</a:t>
            </a:r>
            <a:endParaRPr kumimoji="0" lang="es-CO" sz="1200" b="1" i="0" u="none" strike="noStrike" kern="0" cap="none" spc="0" normalizeH="0" baseline="0" noProof="0" dirty="0">
              <a:ln>
                <a:noFill/>
              </a:ln>
              <a:solidFill>
                <a:srgbClr val="0F235A"/>
              </a:solidFill>
              <a:effectLst/>
              <a:uLnTx/>
              <a:uFillTx/>
            </a:endParaRPr>
          </a:p>
        </p:txBody>
      </p:sp>
      <p:sp>
        <p:nvSpPr>
          <p:cNvPr id="85" name="TextBox 51">
            <a:extLst>
              <a:ext uri="{FF2B5EF4-FFF2-40B4-BE49-F238E27FC236}">
                <a16:creationId xmlns:a16="http://schemas.microsoft.com/office/drawing/2014/main" id="{7BAE9D46-5001-4EED-B1DA-0D9A1FBFB6B4}"/>
              </a:ext>
            </a:extLst>
          </p:cNvPr>
          <p:cNvSpPr txBox="1"/>
          <p:nvPr/>
        </p:nvSpPr>
        <p:spPr>
          <a:xfrm>
            <a:off x="545142" y="1239394"/>
            <a:ext cx="2882363"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rIns="0" rtlCol="0" anchor="b">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F235A"/>
                </a:solidFill>
                <a:effectLst/>
                <a:uLnTx/>
                <a:uFillTx/>
              </a:rPr>
              <a:t>SECCIÓN DE ADMISIONES</a:t>
            </a:r>
          </a:p>
        </p:txBody>
      </p:sp>
      <p:sp>
        <p:nvSpPr>
          <p:cNvPr id="86" name="TextBox 48">
            <a:extLst>
              <a:ext uri="{FF2B5EF4-FFF2-40B4-BE49-F238E27FC236}">
                <a16:creationId xmlns:a16="http://schemas.microsoft.com/office/drawing/2014/main" id="{30D0EB4B-3530-4585-A54E-2166B2CD0486}"/>
              </a:ext>
            </a:extLst>
          </p:cNvPr>
          <p:cNvSpPr txBox="1"/>
          <p:nvPr/>
        </p:nvSpPr>
        <p:spPr>
          <a:xfrm>
            <a:off x="295447" y="4997300"/>
            <a:ext cx="2974006"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rIns="0" rtlCol="0" anchor="b">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F235A"/>
                </a:solidFill>
                <a:effectLst/>
                <a:uLnTx/>
                <a:uFillTx/>
              </a:rPr>
              <a:t>SECCIÓN GESTIÓN DOCUMENTAL</a:t>
            </a:r>
          </a:p>
        </p:txBody>
      </p:sp>
      <p:sp>
        <p:nvSpPr>
          <p:cNvPr id="87" name="TextBox 55">
            <a:extLst>
              <a:ext uri="{FF2B5EF4-FFF2-40B4-BE49-F238E27FC236}">
                <a16:creationId xmlns:a16="http://schemas.microsoft.com/office/drawing/2014/main" id="{B1A93EF1-6B63-472C-A6A4-364A9D82B010}"/>
              </a:ext>
            </a:extLst>
          </p:cNvPr>
          <p:cNvSpPr txBox="1"/>
          <p:nvPr/>
        </p:nvSpPr>
        <p:spPr>
          <a:xfrm>
            <a:off x="482751" y="3232974"/>
            <a:ext cx="2915792"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rIns="0" rtlCol="0" anchor="b">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rgbClr val="0F235A"/>
                </a:solidFill>
                <a:effectLst/>
                <a:uLnTx/>
                <a:uFillTx/>
              </a:rPr>
              <a:t>CENTRO DE ATENCIÓN E INFORMACIÓN</a:t>
            </a:r>
            <a:endParaRPr kumimoji="0" lang="es-CO" sz="1200" b="0" i="0" u="none" strike="noStrike" kern="0" cap="none" spc="0" normalizeH="0" baseline="0" noProof="0" dirty="0">
              <a:ln>
                <a:noFill/>
              </a:ln>
              <a:solidFill>
                <a:srgbClr val="0F235A"/>
              </a:solidFill>
              <a:effectLst/>
              <a:uLnTx/>
              <a:uFillTx/>
            </a:endParaRPr>
          </a:p>
        </p:txBody>
      </p:sp>
      <p:sp>
        <p:nvSpPr>
          <p:cNvPr id="3" name="Google Shape;195;p3">
            <a:hlinkClick r:id="rId4" action="ppaction://hlinksldjump"/>
            <a:extLst>
              <a:ext uri="{FF2B5EF4-FFF2-40B4-BE49-F238E27FC236}">
                <a16:creationId xmlns:a16="http://schemas.microsoft.com/office/drawing/2014/main" id="{76B228E3-52BE-7FF0-5BE1-87866487E3B4}"/>
              </a:ext>
            </a:extLst>
          </p:cNvPr>
          <p:cNvSpPr/>
          <p:nvPr/>
        </p:nvSpPr>
        <p:spPr>
          <a:xfrm>
            <a:off x="9737450" y="6170312"/>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Inicio</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1960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A5474D2F-2B0D-F788-992C-A84F1587352E}"/>
              </a:ext>
            </a:extLst>
          </p:cNvPr>
          <p:cNvSpPr txBox="1"/>
          <p:nvPr/>
        </p:nvSpPr>
        <p:spPr>
          <a:xfrm>
            <a:off x="2002131" y="1355576"/>
            <a:ext cx="7856614" cy="1107996"/>
          </a:xfrm>
          <a:prstGeom prst="rect">
            <a:avLst/>
          </a:prstGeom>
          <a:noFill/>
        </p:spPr>
        <p:txBody>
          <a:bodyPr wrap="square">
            <a:spAutoFit/>
          </a:bodyPr>
          <a:lstStyle/>
          <a:p>
            <a:pPr algn="ctr"/>
            <a:r>
              <a:rPr lang="es-MX" sz="6600" b="1" dirty="0">
                <a:solidFill>
                  <a:schemeClr val="accent5">
                    <a:lumMod val="50000"/>
                  </a:schemeClr>
                </a:solidFill>
              </a:rPr>
              <a:t>ESTADÍSTICAS</a:t>
            </a:r>
            <a:endParaRPr lang="es-CO" sz="6600" b="1" dirty="0">
              <a:solidFill>
                <a:schemeClr val="accent5">
                  <a:lumMod val="50000"/>
                </a:schemeClr>
              </a:solidFill>
            </a:endParaRPr>
          </a:p>
        </p:txBody>
      </p:sp>
      <p:pic>
        <p:nvPicPr>
          <p:cNvPr id="13" name="Imagen 12"/>
          <p:cNvPicPr>
            <a:picLocks noChangeAspect="1"/>
          </p:cNvPicPr>
          <p:nvPr/>
        </p:nvPicPr>
        <p:blipFill rotWithShape="1">
          <a:blip r:embed="rId3"/>
          <a:srcRect b="12081"/>
          <a:stretch/>
        </p:blipFill>
        <p:spPr>
          <a:xfrm>
            <a:off x="4266486" y="2552002"/>
            <a:ext cx="3603311" cy="2250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Google Shape;195;p3">
            <a:hlinkClick r:id="rId4" action="ppaction://hlinksldjump"/>
            <a:extLst>
              <a:ext uri="{FF2B5EF4-FFF2-40B4-BE49-F238E27FC236}">
                <a16:creationId xmlns:a16="http://schemas.microsoft.com/office/drawing/2014/main" id="{3C68ACC7-E0A1-F71F-E5B6-AB52B2D7F8BF}"/>
              </a:ext>
            </a:extLst>
          </p:cNvPr>
          <p:cNvSpPr/>
          <p:nvPr/>
        </p:nvSpPr>
        <p:spPr>
          <a:xfrm>
            <a:off x="9979865" y="6002276"/>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Siguiente</a:t>
            </a:r>
            <a:endParaRPr sz="2800" b="0" i="0" u="none" strike="noStrike" cap="none" dirty="0">
              <a:solidFill>
                <a:schemeClr val="dk1"/>
              </a:solidFill>
              <a:latin typeface="Calibri"/>
              <a:ea typeface="Calibri"/>
              <a:cs typeface="Calibri"/>
              <a:sym typeface="Calibri"/>
            </a:endParaRPr>
          </a:p>
        </p:txBody>
      </p:sp>
      <p:sp>
        <p:nvSpPr>
          <p:cNvPr id="3" name="Google Shape;195;p3">
            <a:hlinkClick r:id="rId5" action="ppaction://hlinksldjump"/>
            <a:extLst>
              <a:ext uri="{FF2B5EF4-FFF2-40B4-BE49-F238E27FC236}">
                <a16:creationId xmlns:a16="http://schemas.microsoft.com/office/drawing/2014/main" id="{63969832-3D21-EDB3-87DF-9A0083B9069E}"/>
              </a:ext>
            </a:extLst>
          </p:cNvPr>
          <p:cNvSpPr/>
          <p:nvPr/>
        </p:nvSpPr>
        <p:spPr>
          <a:xfrm>
            <a:off x="7146699" y="6002276"/>
            <a:ext cx="1668262" cy="523180"/>
          </a:xfrm>
          <a:prstGeom prst="rect">
            <a:avLst/>
          </a:prstGeom>
          <a:solidFill>
            <a:srgbClr val="B5C9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dirty="0">
                <a:solidFill>
                  <a:schemeClr val="dk1"/>
                </a:solidFill>
                <a:latin typeface="Calibri"/>
                <a:ea typeface="Calibri"/>
                <a:cs typeface="Calibri"/>
                <a:sym typeface="Calibri"/>
              </a:rPr>
              <a:t>Inicio</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82269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14120</TotalTime>
  <Words>781</Words>
  <Application>Microsoft Office PowerPoint</Application>
  <PresentationFormat>Panorámica</PresentationFormat>
  <Paragraphs>257</Paragraphs>
  <Slides>19</Slides>
  <Notes>1</Notes>
  <HiddenSlides>1</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Arial Narrow</vt:lpstr>
      <vt:lpstr>Calibri</vt:lpstr>
      <vt:lpstr>Calibri Light</vt:lpstr>
      <vt:lpstr>Franklin Gothic Demi Cond</vt:lpstr>
      <vt:lpstr>Helvetica</vt:lpstr>
      <vt:lpstr>Wingdings</vt:lpstr>
      <vt:lpstr>Tema de Office</vt:lpstr>
      <vt:lpstr>Universidad Militar Nueva Granada  VICERRECTORÍA ACADÉMICA División de Admisiones, Registro y Control Académico    Visita Delegación de Ecuador Julio 19 de 2024</vt:lpstr>
      <vt:lpstr>ESTRUCTURA INTERNA DE LA DIVISIÓN DE ADMISIONES, REGISTRO Y CONTROL ACADÉMICO</vt:lpstr>
      <vt:lpstr>Presentación de PowerPoint</vt:lpstr>
      <vt:lpstr>GENERALIDADES DEL PROCESO DE ADMISIONES TERMINOLOGÍA</vt:lpstr>
      <vt:lpstr>GENERALIDADES DEL PROCESO</vt:lpstr>
      <vt:lpstr>SECCIÓN ADMISIONES</vt:lpstr>
      <vt:lpstr>SECCIÓN REGISTRO Y CONTROL ACADÉMICO</vt:lpstr>
      <vt:lpstr>FUNCIONES</vt:lpstr>
      <vt:lpstr>Presentación de PowerPoint</vt:lpstr>
      <vt:lpstr>POBLACIÓN ESTUDIANTIL</vt:lpstr>
      <vt:lpstr>Presentación de PowerPoint</vt:lpstr>
      <vt:lpstr>Presentación de PowerPoint</vt:lpstr>
      <vt:lpstr>POBLACIÓN GRADUADOS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Armando Bohorquez Aparicio</dc:creator>
  <cp:lastModifiedBy>Daniel Arley Alarcon Saenz</cp:lastModifiedBy>
  <cp:revision>430</cp:revision>
  <dcterms:created xsi:type="dcterms:W3CDTF">2023-08-23T16:27:47Z</dcterms:created>
  <dcterms:modified xsi:type="dcterms:W3CDTF">2024-07-11T16:37:17Z</dcterms:modified>
</cp:coreProperties>
</file>