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72" r:id="rId5"/>
    <p:sldId id="258" r:id="rId6"/>
    <p:sldId id="259" r:id="rId7"/>
    <p:sldId id="275" r:id="rId8"/>
    <p:sldId id="261" r:id="rId9"/>
    <p:sldId id="276" r:id="rId10"/>
    <p:sldId id="262" r:id="rId11"/>
    <p:sldId id="264" r:id="rId12"/>
    <p:sldId id="265" r:id="rId13"/>
    <p:sldId id="269" r:id="rId14"/>
    <p:sldId id="270" r:id="rId15"/>
    <p:sldId id="271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CCF"/>
    <a:srgbClr val="FFFFCC"/>
    <a:srgbClr val="FCECA6"/>
    <a:srgbClr val="FAE27A"/>
    <a:srgbClr val="72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AB454-F6E1-4E25-C91F-003CA280E4D4}" v="676" dt="2024-01-24T17:38:30.061"/>
    <p1510:client id="{1468515A-FFD2-7D71-0ECD-E4179ED6E37C}" v="186" dt="2024-01-24T17:45:47.872"/>
    <p1510:client id="{37F720E9-C392-853D-8227-43D4BC50BC21}" v="141" dt="2024-01-24T17:14:22.694"/>
    <p1510:client id="{44DA197E-1078-BBCC-7D32-83336C9D5667}" v="6" dt="2024-01-24T17:08:08.622"/>
    <p1510:client id="{56E59A41-264A-097B-840C-876297D879BC}" v="143" dt="2024-01-24T17:20:28.501"/>
    <p1510:client id="{9EEA847A-A16A-D572-28BC-4249A549205E}" v="595" dt="2024-01-24T17:29:27.377"/>
    <p1510:client id="{B4845555-7E39-80B0-A33A-B3BA765DFA86}" v="134" dt="2024-01-24T17:46:14.535"/>
    <p1510:client id="{C15F9371-C185-4DF9-85BC-E240E8FE53B4}" v="78" dt="2024-01-24T17:12:56.612"/>
    <p1510:client id="{FBAEC6C6-598D-133F-26CC-51081699597E}" v="11" dt="2024-01-24T17:05:20.8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231"/>
  </p:normalViewPr>
  <p:slideViewPr>
    <p:cSldViewPr snapToGrid="0">
      <p:cViewPr varScale="1">
        <p:scale>
          <a:sx n="90" d="100"/>
          <a:sy n="90" d="100"/>
        </p:scale>
        <p:origin x="232" y="4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E83FB-AECD-4E63-8CEB-1F7E249300FC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BEE8108-6212-4063-8179-5F5C147EC60B}">
      <dgm:prSet phldrT="[Texto]"/>
      <dgm:spPr>
        <a:solidFill>
          <a:schemeClr val="tx2"/>
        </a:solidFill>
      </dgm:spPr>
      <dgm:t>
        <a:bodyPr/>
        <a:lstStyle/>
        <a:p>
          <a:r>
            <a:rPr lang="es-CO" b="1" spc="-10" dirty="0">
              <a:latin typeface="Calibri"/>
              <a:cs typeface="Calibri"/>
            </a:rPr>
            <a:t>PRESUPUESTO APROBADO</a:t>
          </a:r>
          <a:endParaRPr lang="es-CO" b="1" dirty="0"/>
        </a:p>
      </dgm:t>
    </dgm:pt>
    <dgm:pt modelId="{840F94E8-3C00-4E7E-A16D-B941E5674F45}" type="parTrans" cxnId="{A30CCD5A-0EF6-4AFD-9ED4-85490D6D0F63}">
      <dgm:prSet/>
      <dgm:spPr/>
      <dgm:t>
        <a:bodyPr/>
        <a:lstStyle/>
        <a:p>
          <a:endParaRPr lang="es-CO"/>
        </a:p>
      </dgm:t>
    </dgm:pt>
    <dgm:pt modelId="{80B15B94-654C-4D43-8129-6EFDE2AE57B3}" type="sibTrans" cxnId="{A30CCD5A-0EF6-4AFD-9ED4-85490D6D0F63}">
      <dgm:prSet/>
      <dgm:spPr>
        <a:solidFill>
          <a:schemeClr val="tx2"/>
        </a:solidFill>
      </dgm:spPr>
      <dgm:t>
        <a:bodyPr/>
        <a:lstStyle/>
        <a:p>
          <a:endParaRPr lang="es-CO"/>
        </a:p>
      </dgm:t>
    </dgm:pt>
    <dgm:pt modelId="{C309DB45-53EB-4E1E-896E-F9D04A5D94D4}">
      <dgm:prSet phldrT="[Texto]"/>
      <dgm:spPr>
        <a:solidFill>
          <a:schemeClr val="accent1"/>
        </a:solidFill>
      </dgm:spPr>
      <dgm:t>
        <a:bodyPr/>
        <a:lstStyle/>
        <a:p>
          <a:r>
            <a:rPr lang="es-CO" b="1" spc="-10" dirty="0">
              <a:latin typeface="Calibri"/>
              <a:cs typeface="Calibri"/>
            </a:rPr>
            <a:t>SOLICITUDES DEPENDENCIA ACADEMICAS ADMINISTRATIVAS</a:t>
          </a:r>
          <a:endParaRPr lang="es-CO" b="1" dirty="0"/>
        </a:p>
      </dgm:t>
    </dgm:pt>
    <dgm:pt modelId="{D41DE462-DF69-4356-9375-7BD3247141CE}" type="parTrans" cxnId="{4D954A61-08BA-4C3C-A868-D4BEF4EF2FC7}">
      <dgm:prSet/>
      <dgm:spPr/>
      <dgm:t>
        <a:bodyPr/>
        <a:lstStyle/>
        <a:p>
          <a:endParaRPr lang="es-CO"/>
        </a:p>
      </dgm:t>
    </dgm:pt>
    <dgm:pt modelId="{468E531A-A5D8-4BD7-8188-998D74C7ECBC}" type="sibTrans" cxnId="{4D954A61-08BA-4C3C-A868-D4BEF4EF2FC7}">
      <dgm:prSet/>
      <dgm:spPr>
        <a:solidFill>
          <a:schemeClr val="accent1"/>
        </a:solidFill>
      </dgm:spPr>
      <dgm:t>
        <a:bodyPr/>
        <a:lstStyle/>
        <a:p>
          <a:endParaRPr lang="es-CO"/>
        </a:p>
      </dgm:t>
    </dgm:pt>
    <dgm:pt modelId="{C75948BD-BDEE-44E0-B1E5-BF0769A0CC23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O" b="1" spc="-10" dirty="0">
              <a:latin typeface="Calibri"/>
              <a:cs typeface="Calibri"/>
            </a:rPr>
            <a:t>ESTRUCTURACIÓN</a:t>
          </a:r>
          <a:r>
            <a:rPr lang="es-CO" b="1" spc="75" dirty="0">
              <a:latin typeface="Calibri"/>
              <a:cs typeface="Calibri"/>
            </a:rPr>
            <a:t> </a:t>
          </a:r>
          <a:r>
            <a:rPr lang="es-CO" spc="-50" dirty="0">
              <a:latin typeface="Calibri"/>
              <a:cs typeface="Calibri"/>
            </a:rPr>
            <a:t>-</a:t>
          </a:r>
          <a:r>
            <a:rPr lang="es-CO" dirty="0">
              <a:latin typeface="Calibri"/>
              <a:cs typeface="Calibri"/>
            </a:rPr>
            <a:t> FINANCIERA</a:t>
          </a:r>
          <a:r>
            <a:rPr lang="es-CO" spc="-55" dirty="0">
              <a:latin typeface="Calibri"/>
              <a:cs typeface="Calibri"/>
            </a:rPr>
            <a:t> </a:t>
          </a:r>
          <a:r>
            <a:rPr lang="es-CO" spc="-10" dirty="0">
              <a:latin typeface="Calibri"/>
              <a:cs typeface="Calibri"/>
            </a:rPr>
            <a:t>JURIDICA</a:t>
          </a:r>
          <a:endParaRPr lang="es-CO" dirty="0"/>
        </a:p>
      </dgm:t>
    </dgm:pt>
    <dgm:pt modelId="{7E609C37-8CF8-4103-B58D-BA9B34D64B23}" type="parTrans" cxnId="{38CB33FA-1277-43F0-961A-7413876567F2}">
      <dgm:prSet/>
      <dgm:spPr/>
      <dgm:t>
        <a:bodyPr/>
        <a:lstStyle/>
        <a:p>
          <a:endParaRPr lang="es-CO"/>
        </a:p>
      </dgm:t>
    </dgm:pt>
    <dgm:pt modelId="{EB99F6D7-9826-4740-8B62-5DDE12E9290D}" type="sibTrans" cxnId="{38CB33FA-1277-43F0-961A-7413876567F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3F14C22C-D57A-49DE-BEEF-D26C5DA80C08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b="1" spc="-10" dirty="0">
              <a:latin typeface="Calibri"/>
              <a:cs typeface="Calibri"/>
            </a:rPr>
            <a:t>CUANTÍA </a:t>
          </a:r>
          <a:r>
            <a:rPr lang="es-CO" spc="-20" dirty="0">
              <a:latin typeface="Calibri"/>
              <a:cs typeface="Calibri"/>
            </a:rPr>
            <a:t>MAYOR MENOR </a:t>
          </a:r>
          <a:r>
            <a:rPr lang="es-CO" spc="-10" dirty="0">
              <a:latin typeface="Calibri"/>
              <a:cs typeface="Calibri"/>
            </a:rPr>
            <a:t>MÍNIMA</a:t>
          </a:r>
          <a:endParaRPr lang="es-CO" dirty="0"/>
        </a:p>
      </dgm:t>
    </dgm:pt>
    <dgm:pt modelId="{F77444B6-757D-4D26-97BC-80ECB01662C1}" type="parTrans" cxnId="{619A623F-2FF8-41D4-B126-53F47F7B19A5}">
      <dgm:prSet/>
      <dgm:spPr/>
      <dgm:t>
        <a:bodyPr/>
        <a:lstStyle/>
        <a:p>
          <a:endParaRPr lang="es-CO"/>
        </a:p>
      </dgm:t>
    </dgm:pt>
    <dgm:pt modelId="{F65805B7-28F1-479B-8C99-EC8433F02911}" type="sibTrans" cxnId="{619A623F-2FF8-41D4-B126-53F47F7B19A5}">
      <dgm:prSet/>
      <dgm:spPr/>
      <dgm:t>
        <a:bodyPr/>
        <a:lstStyle/>
        <a:p>
          <a:endParaRPr lang="es-CO"/>
        </a:p>
      </dgm:t>
    </dgm:pt>
    <dgm:pt modelId="{A13CD0DA-3146-4346-89BC-67CB5931CCEC}">
      <dgm:prSet phldrT="[Texto]"/>
      <dgm:spPr/>
      <dgm:t>
        <a:bodyPr/>
        <a:lstStyle/>
        <a:p>
          <a:r>
            <a:rPr lang="es-MX" b="1" dirty="0">
              <a:latin typeface="Calibri"/>
              <a:cs typeface="Calibri"/>
            </a:rPr>
            <a:t>SEGUIMIENTO</a:t>
          </a:r>
          <a:r>
            <a:rPr lang="es-MX" b="1" spc="-25" dirty="0">
              <a:latin typeface="Calibri"/>
              <a:cs typeface="Calibri"/>
            </a:rPr>
            <a:t> </a:t>
          </a:r>
          <a:r>
            <a:rPr lang="es-MX" b="1" dirty="0">
              <a:latin typeface="Calibri"/>
              <a:cs typeface="Calibri"/>
            </a:rPr>
            <a:t>Y</a:t>
          </a:r>
          <a:r>
            <a:rPr lang="es-MX" b="1" spc="-50" dirty="0">
              <a:latin typeface="Calibri"/>
              <a:cs typeface="Calibri"/>
            </a:rPr>
            <a:t> </a:t>
          </a:r>
          <a:r>
            <a:rPr lang="es-MX" b="1" spc="-25" dirty="0">
              <a:latin typeface="Calibri"/>
              <a:cs typeface="Calibri"/>
            </a:rPr>
            <a:t>PQR</a:t>
          </a:r>
          <a:r>
            <a:rPr lang="es-MX" b="1" spc="-10" dirty="0">
              <a:latin typeface="Calibri"/>
              <a:cs typeface="Calibri"/>
            </a:rPr>
            <a:t> </a:t>
          </a:r>
          <a:r>
            <a:rPr lang="es-MX" spc="-10" dirty="0">
              <a:latin typeface="Calibri"/>
              <a:cs typeface="Calibri"/>
            </a:rPr>
            <a:t>SUPERVISORES FACTURACIÓN LIQUIDACIÓN</a:t>
          </a:r>
          <a:endParaRPr lang="es-CO" dirty="0"/>
        </a:p>
      </dgm:t>
    </dgm:pt>
    <dgm:pt modelId="{55ECC917-210E-4033-AD37-62457527CD2A}" type="parTrans" cxnId="{A2CF4419-22E0-4D18-8C51-7523C8F5D396}">
      <dgm:prSet/>
      <dgm:spPr/>
      <dgm:t>
        <a:bodyPr/>
        <a:lstStyle/>
        <a:p>
          <a:endParaRPr lang="es-CO"/>
        </a:p>
      </dgm:t>
    </dgm:pt>
    <dgm:pt modelId="{6C67F016-873B-4E2D-872C-CA07BDFCD5A4}" type="sibTrans" cxnId="{A2CF4419-22E0-4D18-8C51-7523C8F5D396}">
      <dgm:prSet/>
      <dgm:spPr/>
      <dgm:t>
        <a:bodyPr/>
        <a:lstStyle/>
        <a:p>
          <a:endParaRPr lang="es-CO"/>
        </a:p>
      </dgm:t>
    </dgm:pt>
    <dgm:pt modelId="{BC10B096-6966-4904-B632-1AB4CF930EF3}" type="pres">
      <dgm:prSet presAssocID="{2C3E83FB-AECD-4E63-8CEB-1F7E249300FC}" presName="diagram" presStyleCnt="0">
        <dgm:presLayoutVars>
          <dgm:dir/>
          <dgm:resizeHandles val="exact"/>
        </dgm:presLayoutVars>
      </dgm:prSet>
      <dgm:spPr/>
    </dgm:pt>
    <dgm:pt modelId="{54F550F4-756C-41D5-95F1-A3F50B7280DF}" type="pres">
      <dgm:prSet presAssocID="{9BEE8108-6212-4063-8179-5F5C147EC60B}" presName="node" presStyleLbl="node1" presStyleIdx="0" presStyleCnt="5">
        <dgm:presLayoutVars>
          <dgm:bulletEnabled val="1"/>
        </dgm:presLayoutVars>
      </dgm:prSet>
      <dgm:spPr/>
    </dgm:pt>
    <dgm:pt modelId="{3C0F09C1-8AAB-44DC-8AD5-694C6A7EE012}" type="pres">
      <dgm:prSet presAssocID="{80B15B94-654C-4D43-8129-6EFDE2AE57B3}" presName="sibTrans" presStyleLbl="sibTrans2D1" presStyleIdx="0" presStyleCnt="4"/>
      <dgm:spPr/>
    </dgm:pt>
    <dgm:pt modelId="{2E403A3B-BBEA-454A-A408-C31986966E7A}" type="pres">
      <dgm:prSet presAssocID="{80B15B94-654C-4D43-8129-6EFDE2AE57B3}" presName="connectorText" presStyleLbl="sibTrans2D1" presStyleIdx="0" presStyleCnt="4"/>
      <dgm:spPr/>
    </dgm:pt>
    <dgm:pt modelId="{C58B4B17-47D4-48CA-87F7-DFA3C15D2FDE}" type="pres">
      <dgm:prSet presAssocID="{C309DB45-53EB-4E1E-896E-F9D04A5D94D4}" presName="node" presStyleLbl="node1" presStyleIdx="1" presStyleCnt="5">
        <dgm:presLayoutVars>
          <dgm:bulletEnabled val="1"/>
        </dgm:presLayoutVars>
      </dgm:prSet>
      <dgm:spPr/>
    </dgm:pt>
    <dgm:pt modelId="{B5396502-5FC5-4554-8205-E651A1EED8CE}" type="pres">
      <dgm:prSet presAssocID="{468E531A-A5D8-4BD7-8188-998D74C7ECBC}" presName="sibTrans" presStyleLbl="sibTrans2D1" presStyleIdx="1" presStyleCnt="4"/>
      <dgm:spPr/>
    </dgm:pt>
    <dgm:pt modelId="{D44D1230-999E-4504-948B-EE724EB1A208}" type="pres">
      <dgm:prSet presAssocID="{468E531A-A5D8-4BD7-8188-998D74C7ECBC}" presName="connectorText" presStyleLbl="sibTrans2D1" presStyleIdx="1" presStyleCnt="4"/>
      <dgm:spPr/>
    </dgm:pt>
    <dgm:pt modelId="{EBB027C4-16AA-48F7-9403-6E72BD62A709}" type="pres">
      <dgm:prSet presAssocID="{C75948BD-BDEE-44E0-B1E5-BF0769A0CC23}" presName="node" presStyleLbl="node1" presStyleIdx="2" presStyleCnt="5">
        <dgm:presLayoutVars>
          <dgm:bulletEnabled val="1"/>
        </dgm:presLayoutVars>
      </dgm:prSet>
      <dgm:spPr/>
    </dgm:pt>
    <dgm:pt modelId="{8C0A99F5-496B-46EE-BA9C-F66F5B0744C4}" type="pres">
      <dgm:prSet presAssocID="{EB99F6D7-9826-4740-8B62-5DDE12E9290D}" presName="sibTrans" presStyleLbl="sibTrans2D1" presStyleIdx="2" presStyleCnt="4"/>
      <dgm:spPr/>
    </dgm:pt>
    <dgm:pt modelId="{4D00C982-9241-47BD-B4C6-C45F3F07929B}" type="pres">
      <dgm:prSet presAssocID="{EB99F6D7-9826-4740-8B62-5DDE12E9290D}" presName="connectorText" presStyleLbl="sibTrans2D1" presStyleIdx="2" presStyleCnt="4"/>
      <dgm:spPr/>
    </dgm:pt>
    <dgm:pt modelId="{DA94426C-87F9-4733-BDEE-58D8657CC78A}" type="pres">
      <dgm:prSet presAssocID="{3F14C22C-D57A-49DE-BEEF-D26C5DA80C08}" presName="node" presStyleLbl="node1" presStyleIdx="3" presStyleCnt="5">
        <dgm:presLayoutVars>
          <dgm:bulletEnabled val="1"/>
        </dgm:presLayoutVars>
      </dgm:prSet>
      <dgm:spPr/>
    </dgm:pt>
    <dgm:pt modelId="{1D8266FF-F44D-48F4-8AB3-70DA30A1CED0}" type="pres">
      <dgm:prSet presAssocID="{F65805B7-28F1-479B-8C99-EC8433F02911}" presName="sibTrans" presStyleLbl="sibTrans2D1" presStyleIdx="3" presStyleCnt="4"/>
      <dgm:spPr/>
    </dgm:pt>
    <dgm:pt modelId="{C4760BBC-1C65-41EB-A568-F9291E11C0E3}" type="pres">
      <dgm:prSet presAssocID="{F65805B7-28F1-479B-8C99-EC8433F02911}" presName="connectorText" presStyleLbl="sibTrans2D1" presStyleIdx="3" presStyleCnt="4"/>
      <dgm:spPr/>
    </dgm:pt>
    <dgm:pt modelId="{8ED43AE6-B6DD-441A-965C-CE5A11FD10D8}" type="pres">
      <dgm:prSet presAssocID="{A13CD0DA-3146-4346-89BC-67CB5931CCEC}" presName="node" presStyleLbl="node1" presStyleIdx="4" presStyleCnt="5">
        <dgm:presLayoutVars>
          <dgm:bulletEnabled val="1"/>
        </dgm:presLayoutVars>
      </dgm:prSet>
      <dgm:spPr/>
    </dgm:pt>
  </dgm:ptLst>
  <dgm:cxnLst>
    <dgm:cxn modelId="{9EECFF03-045D-4F87-8879-BF4310E55BAD}" type="presOf" srcId="{EB99F6D7-9826-4740-8B62-5DDE12E9290D}" destId="{4D00C982-9241-47BD-B4C6-C45F3F07929B}" srcOrd="1" destOrd="0" presId="urn:microsoft.com/office/officeart/2005/8/layout/process5"/>
    <dgm:cxn modelId="{7BFD210D-6A86-4674-8142-10B480208E9C}" type="presOf" srcId="{468E531A-A5D8-4BD7-8188-998D74C7ECBC}" destId="{B5396502-5FC5-4554-8205-E651A1EED8CE}" srcOrd="0" destOrd="0" presId="urn:microsoft.com/office/officeart/2005/8/layout/process5"/>
    <dgm:cxn modelId="{338FAC0D-A211-4E02-B28B-14B5E7497E0C}" type="presOf" srcId="{C75948BD-BDEE-44E0-B1E5-BF0769A0CC23}" destId="{EBB027C4-16AA-48F7-9403-6E72BD62A709}" srcOrd="0" destOrd="0" presId="urn:microsoft.com/office/officeart/2005/8/layout/process5"/>
    <dgm:cxn modelId="{36E51017-3D91-45C7-A6E8-9A3F54313510}" type="presOf" srcId="{3F14C22C-D57A-49DE-BEEF-D26C5DA80C08}" destId="{DA94426C-87F9-4733-BDEE-58D8657CC78A}" srcOrd="0" destOrd="0" presId="urn:microsoft.com/office/officeart/2005/8/layout/process5"/>
    <dgm:cxn modelId="{A2CF4419-22E0-4D18-8C51-7523C8F5D396}" srcId="{2C3E83FB-AECD-4E63-8CEB-1F7E249300FC}" destId="{A13CD0DA-3146-4346-89BC-67CB5931CCEC}" srcOrd="4" destOrd="0" parTransId="{55ECC917-210E-4033-AD37-62457527CD2A}" sibTransId="{6C67F016-873B-4E2D-872C-CA07BDFCD5A4}"/>
    <dgm:cxn modelId="{D3A9ED31-E5F7-4D64-A142-D13E8B9C6C75}" type="presOf" srcId="{80B15B94-654C-4D43-8129-6EFDE2AE57B3}" destId="{2E403A3B-BBEA-454A-A408-C31986966E7A}" srcOrd="1" destOrd="0" presId="urn:microsoft.com/office/officeart/2005/8/layout/process5"/>
    <dgm:cxn modelId="{619A623F-2FF8-41D4-B126-53F47F7B19A5}" srcId="{2C3E83FB-AECD-4E63-8CEB-1F7E249300FC}" destId="{3F14C22C-D57A-49DE-BEEF-D26C5DA80C08}" srcOrd="3" destOrd="0" parTransId="{F77444B6-757D-4D26-97BC-80ECB01662C1}" sibTransId="{F65805B7-28F1-479B-8C99-EC8433F02911}"/>
    <dgm:cxn modelId="{1AAC943F-07CD-4523-B332-508B3989B5E5}" type="presOf" srcId="{468E531A-A5D8-4BD7-8188-998D74C7ECBC}" destId="{D44D1230-999E-4504-948B-EE724EB1A208}" srcOrd="1" destOrd="0" presId="urn:microsoft.com/office/officeart/2005/8/layout/process5"/>
    <dgm:cxn modelId="{A30CCD5A-0EF6-4AFD-9ED4-85490D6D0F63}" srcId="{2C3E83FB-AECD-4E63-8CEB-1F7E249300FC}" destId="{9BEE8108-6212-4063-8179-5F5C147EC60B}" srcOrd="0" destOrd="0" parTransId="{840F94E8-3C00-4E7E-A16D-B941E5674F45}" sibTransId="{80B15B94-654C-4D43-8129-6EFDE2AE57B3}"/>
    <dgm:cxn modelId="{4D954A61-08BA-4C3C-A868-D4BEF4EF2FC7}" srcId="{2C3E83FB-AECD-4E63-8CEB-1F7E249300FC}" destId="{C309DB45-53EB-4E1E-896E-F9D04A5D94D4}" srcOrd="1" destOrd="0" parTransId="{D41DE462-DF69-4356-9375-7BD3247141CE}" sibTransId="{468E531A-A5D8-4BD7-8188-998D74C7ECBC}"/>
    <dgm:cxn modelId="{F454B888-848C-4B3D-9182-152EEE09F980}" type="presOf" srcId="{F65805B7-28F1-479B-8C99-EC8433F02911}" destId="{1D8266FF-F44D-48F4-8AB3-70DA30A1CED0}" srcOrd="0" destOrd="0" presId="urn:microsoft.com/office/officeart/2005/8/layout/process5"/>
    <dgm:cxn modelId="{CC43E290-73E1-4AB4-9D85-263F7679D1C1}" type="presOf" srcId="{9BEE8108-6212-4063-8179-5F5C147EC60B}" destId="{54F550F4-756C-41D5-95F1-A3F50B7280DF}" srcOrd="0" destOrd="0" presId="urn:microsoft.com/office/officeart/2005/8/layout/process5"/>
    <dgm:cxn modelId="{F0271695-2E6E-4E06-89E1-8874694123D4}" type="presOf" srcId="{EB99F6D7-9826-4740-8B62-5DDE12E9290D}" destId="{8C0A99F5-496B-46EE-BA9C-F66F5B0744C4}" srcOrd="0" destOrd="0" presId="urn:microsoft.com/office/officeart/2005/8/layout/process5"/>
    <dgm:cxn modelId="{1AB26196-BDD4-4379-A112-874B45A46D86}" type="presOf" srcId="{A13CD0DA-3146-4346-89BC-67CB5931CCEC}" destId="{8ED43AE6-B6DD-441A-965C-CE5A11FD10D8}" srcOrd="0" destOrd="0" presId="urn:microsoft.com/office/officeart/2005/8/layout/process5"/>
    <dgm:cxn modelId="{826EF8B9-DF00-464D-B26C-9210610346E6}" type="presOf" srcId="{80B15B94-654C-4D43-8129-6EFDE2AE57B3}" destId="{3C0F09C1-8AAB-44DC-8AD5-694C6A7EE012}" srcOrd="0" destOrd="0" presId="urn:microsoft.com/office/officeart/2005/8/layout/process5"/>
    <dgm:cxn modelId="{4B5194CC-154B-4458-B9FF-A7E55AC5882A}" type="presOf" srcId="{F65805B7-28F1-479B-8C99-EC8433F02911}" destId="{C4760BBC-1C65-41EB-A568-F9291E11C0E3}" srcOrd="1" destOrd="0" presId="urn:microsoft.com/office/officeart/2005/8/layout/process5"/>
    <dgm:cxn modelId="{DBDD41D9-35F8-43A2-AE84-56B3E2802B03}" type="presOf" srcId="{C309DB45-53EB-4E1E-896E-F9D04A5D94D4}" destId="{C58B4B17-47D4-48CA-87F7-DFA3C15D2FDE}" srcOrd="0" destOrd="0" presId="urn:microsoft.com/office/officeart/2005/8/layout/process5"/>
    <dgm:cxn modelId="{FA29FBF5-8065-4547-85C7-D66D3490D198}" type="presOf" srcId="{2C3E83FB-AECD-4E63-8CEB-1F7E249300FC}" destId="{BC10B096-6966-4904-B632-1AB4CF930EF3}" srcOrd="0" destOrd="0" presId="urn:microsoft.com/office/officeart/2005/8/layout/process5"/>
    <dgm:cxn modelId="{38CB33FA-1277-43F0-961A-7413876567F2}" srcId="{2C3E83FB-AECD-4E63-8CEB-1F7E249300FC}" destId="{C75948BD-BDEE-44E0-B1E5-BF0769A0CC23}" srcOrd="2" destOrd="0" parTransId="{7E609C37-8CF8-4103-B58D-BA9B34D64B23}" sibTransId="{EB99F6D7-9826-4740-8B62-5DDE12E9290D}"/>
    <dgm:cxn modelId="{2EAAC1FA-4295-4D0C-BA7F-F89769A26F0C}" type="presParOf" srcId="{BC10B096-6966-4904-B632-1AB4CF930EF3}" destId="{54F550F4-756C-41D5-95F1-A3F50B7280DF}" srcOrd="0" destOrd="0" presId="urn:microsoft.com/office/officeart/2005/8/layout/process5"/>
    <dgm:cxn modelId="{A6893120-49A0-45FE-AADC-1A6F72BDECF1}" type="presParOf" srcId="{BC10B096-6966-4904-B632-1AB4CF930EF3}" destId="{3C0F09C1-8AAB-44DC-8AD5-694C6A7EE012}" srcOrd="1" destOrd="0" presId="urn:microsoft.com/office/officeart/2005/8/layout/process5"/>
    <dgm:cxn modelId="{312D8304-A060-49D0-AB70-8FF5293FE284}" type="presParOf" srcId="{3C0F09C1-8AAB-44DC-8AD5-694C6A7EE012}" destId="{2E403A3B-BBEA-454A-A408-C31986966E7A}" srcOrd="0" destOrd="0" presId="urn:microsoft.com/office/officeart/2005/8/layout/process5"/>
    <dgm:cxn modelId="{C406F64B-943A-4F3A-AD08-C8D40FA1B191}" type="presParOf" srcId="{BC10B096-6966-4904-B632-1AB4CF930EF3}" destId="{C58B4B17-47D4-48CA-87F7-DFA3C15D2FDE}" srcOrd="2" destOrd="0" presId="urn:microsoft.com/office/officeart/2005/8/layout/process5"/>
    <dgm:cxn modelId="{564A8CEE-922B-476E-9CF6-F8BA06B2E233}" type="presParOf" srcId="{BC10B096-6966-4904-B632-1AB4CF930EF3}" destId="{B5396502-5FC5-4554-8205-E651A1EED8CE}" srcOrd="3" destOrd="0" presId="urn:microsoft.com/office/officeart/2005/8/layout/process5"/>
    <dgm:cxn modelId="{D816FC7E-8718-42ED-9302-B86F83226F33}" type="presParOf" srcId="{B5396502-5FC5-4554-8205-E651A1EED8CE}" destId="{D44D1230-999E-4504-948B-EE724EB1A208}" srcOrd="0" destOrd="0" presId="urn:microsoft.com/office/officeart/2005/8/layout/process5"/>
    <dgm:cxn modelId="{02DF06A4-6C78-41CF-97F3-83FDF0716B38}" type="presParOf" srcId="{BC10B096-6966-4904-B632-1AB4CF930EF3}" destId="{EBB027C4-16AA-48F7-9403-6E72BD62A709}" srcOrd="4" destOrd="0" presId="urn:microsoft.com/office/officeart/2005/8/layout/process5"/>
    <dgm:cxn modelId="{CEF99E0D-A247-4C99-BD5B-26991CD05ED3}" type="presParOf" srcId="{BC10B096-6966-4904-B632-1AB4CF930EF3}" destId="{8C0A99F5-496B-46EE-BA9C-F66F5B0744C4}" srcOrd="5" destOrd="0" presId="urn:microsoft.com/office/officeart/2005/8/layout/process5"/>
    <dgm:cxn modelId="{824C85C7-67F8-4D59-9621-337B6EC301D9}" type="presParOf" srcId="{8C0A99F5-496B-46EE-BA9C-F66F5B0744C4}" destId="{4D00C982-9241-47BD-B4C6-C45F3F07929B}" srcOrd="0" destOrd="0" presId="urn:microsoft.com/office/officeart/2005/8/layout/process5"/>
    <dgm:cxn modelId="{03DBF8DE-ECD7-4EBF-BC67-BE571559F644}" type="presParOf" srcId="{BC10B096-6966-4904-B632-1AB4CF930EF3}" destId="{DA94426C-87F9-4733-BDEE-58D8657CC78A}" srcOrd="6" destOrd="0" presId="urn:microsoft.com/office/officeart/2005/8/layout/process5"/>
    <dgm:cxn modelId="{563AD74B-A3E7-4D42-B344-E9C4A696A03F}" type="presParOf" srcId="{BC10B096-6966-4904-B632-1AB4CF930EF3}" destId="{1D8266FF-F44D-48F4-8AB3-70DA30A1CED0}" srcOrd="7" destOrd="0" presId="urn:microsoft.com/office/officeart/2005/8/layout/process5"/>
    <dgm:cxn modelId="{165FB410-4CD8-4123-A208-DD8F15AD545D}" type="presParOf" srcId="{1D8266FF-F44D-48F4-8AB3-70DA30A1CED0}" destId="{C4760BBC-1C65-41EB-A568-F9291E11C0E3}" srcOrd="0" destOrd="0" presId="urn:microsoft.com/office/officeart/2005/8/layout/process5"/>
    <dgm:cxn modelId="{E37203C9-2174-4B6B-98A2-8F44649184F7}" type="presParOf" srcId="{BC10B096-6966-4904-B632-1AB4CF930EF3}" destId="{8ED43AE6-B6DD-441A-965C-CE5A11FD10D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550F4-756C-41D5-95F1-A3F50B7280DF}">
      <dsp:nvSpPr>
        <dsp:cNvPr id="0" name=""/>
        <dsp:cNvSpPr/>
      </dsp:nvSpPr>
      <dsp:spPr>
        <a:xfrm>
          <a:off x="4513" y="557663"/>
          <a:ext cx="1348890" cy="80933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spc="-10" dirty="0">
              <a:latin typeface="Calibri"/>
              <a:cs typeface="Calibri"/>
            </a:rPr>
            <a:t>PRESUPUESTO APROBADO</a:t>
          </a:r>
          <a:endParaRPr lang="es-CO" sz="1200" b="1" kern="1200" dirty="0"/>
        </a:p>
      </dsp:txBody>
      <dsp:txXfrm>
        <a:off x="28218" y="581368"/>
        <a:ext cx="1301480" cy="761924"/>
      </dsp:txXfrm>
    </dsp:sp>
    <dsp:sp modelId="{3C0F09C1-8AAB-44DC-8AD5-694C6A7EE012}">
      <dsp:nvSpPr>
        <dsp:cNvPr id="0" name=""/>
        <dsp:cNvSpPr/>
      </dsp:nvSpPr>
      <dsp:spPr>
        <a:xfrm>
          <a:off x="1472105" y="795068"/>
          <a:ext cx="285964" cy="334524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1472105" y="861973"/>
        <a:ext cx="200175" cy="200714"/>
      </dsp:txXfrm>
    </dsp:sp>
    <dsp:sp modelId="{C58B4B17-47D4-48CA-87F7-DFA3C15D2FDE}">
      <dsp:nvSpPr>
        <dsp:cNvPr id="0" name=""/>
        <dsp:cNvSpPr/>
      </dsp:nvSpPr>
      <dsp:spPr>
        <a:xfrm>
          <a:off x="1892959" y="557663"/>
          <a:ext cx="1348890" cy="80933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spc="-10" dirty="0">
              <a:latin typeface="Calibri"/>
              <a:cs typeface="Calibri"/>
            </a:rPr>
            <a:t>SOLICITUDES DEPENDENCIA ACADEMICAS ADMINISTRATIVAS</a:t>
          </a:r>
          <a:endParaRPr lang="es-CO" sz="1200" b="1" kern="1200" dirty="0"/>
        </a:p>
      </dsp:txBody>
      <dsp:txXfrm>
        <a:off x="1916664" y="581368"/>
        <a:ext cx="1301480" cy="761924"/>
      </dsp:txXfrm>
    </dsp:sp>
    <dsp:sp modelId="{B5396502-5FC5-4554-8205-E651A1EED8CE}">
      <dsp:nvSpPr>
        <dsp:cNvPr id="0" name=""/>
        <dsp:cNvSpPr/>
      </dsp:nvSpPr>
      <dsp:spPr>
        <a:xfrm>
          <a:off x="3360552" y="795068"/>
          <a:ext cx="285964" cy="334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3360552" y="861973"/>
        <a:ext cx="200175" cy="200714"/>
      </dsp:txXfrm>
    </dsp:sp>
    <dsp:sp modelId="{EBB027C4-16AA-48F7-9403-6E72BD62A709}">
      <dsp:nvSpPr>
        <dsp:cNvPr id="0" name=""/>
        <dsp:cNvSpPr/>
      </dsp:nvSpPr>
      <dsp:spPr>
        <a:xfrm>
          <a:off x="3781406" y="557663"/>
          <a:ext cx="1348890" cy="80933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spc="-10" dirty="0">
              <a:latin typeface="Calibri"/>
              <a:cs typeface="Calibri"/>
            </a:rPr>
            <a:t>ESTRUCTURACIÓN</a:t>
          </a:r>
          <a:r>
            <a:rPr lang="es-CO" sz="1200" b="1" kern="1200" spc="75" dirty="0">
              <a:latin typeface="Calibri"/>
              <a:cs typeface="Calibri"/>
            </a:rPr>
            <a:t> </a:t>
          </a:r>
          <a:r>
            <a:rPr lang="es-CO" sz="1200" kern="1200" spc="-50" dirty="0">
              <a:latin typeface="Calibri"/>
              <a:cs typeface="Calibri"/>
            </a:rPr>
            <a:t>-</a:t>
          </a:r>
          <a:r>
            <a:rPr lang="es-CO" sz="1200" kern="1200" dirty="0">
              <a:latin typeface="Calibri"/>
              <a:cs typeface="Calibri"/>
            </a:rPr>
            <a:t> FINANCIERA</a:t>
          </a:r>
          <a:r>
            <a:rPr lang="es-CO" sz="1200" kern="1200" spc="-55" dirty="0">
              <a:latin typeface="Calibri"/>
              <a:cs typeface="Calibri"/>
            </a:rPr>
            <a:t> </a:t>
          </a:r>
          <a:r>
            <a:rPr lang="es-CO" sz="1200" kern="1200" spc="-10" dirty="0">
              <a:latin typeface="Calibri"/>
              <a:cs typeface="Calibri"/>
            </a:rPr>
            <a:t>JURIDICA</a:t>
          </a:r>
          <a:endParaRPr lang="es-CO" sz="1200" kern="1200" dirty="0"/>
        </a:p>
      </dsp:txBody>
      <dsp:txXfrm>
        <a:off x="3805111" y="581368"/>
        <a:ext cx="1301480" cy="761924"/>
      </dsp:txXfrm>
    </dsp:sp>
    <dsp:sp modelId="{8C0A99F5-496B-46EE-BA9C-F66F5B0744C4}">
      <dsp:nvSpPr>
        <dsp:cNvPr id="0" name=""/>
        <dsp:cNvSpPr/>
      </dsp:nvSpPr>
      <dsp:spPr>
        <a:xfrm rot="5400000">
          <a:off x="4312869" y="1461420"/>
          <a:ext cx="285964" cy="33452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-5400000">
        <a:off x="4355495" y="1485700"/>
        <a:ext cx="200714" cy="200175"/>
      </dsp:txXfrm>
    </dsp:sp>
    <dsp:sp modelId="{DA94426C-87F9-4733-BDEE-58D8657CC78A}">
      <dsp:nvSpPr>
        <dsp:cNvPr id="0" name=""/>
        <dsp:cNvSpPr/>
      </dsp:nvSpPr>
      <dsp:spPr>
        <a:xfrm>
          <a:off x="3781406" y="1906554"/>
          <a:ext cx="1348890" cy="8093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spc="-10" dirty="0">
              <a:latin typeface="Calibri"/>
              <a:cs typeface="Calibri"/>
            </a:rPr>
            <a:t>CUANTÍA </a:t>
          </a:r>
          <a:r>
            <a:rPr lang="es-CO" sz="1200" kern="1200" spc="-20" dirty="0">
              <a:latin typeface="Calibri"/>
              <a:cs typeface="Calibri"/>
            </a:rPr>
            <a:t>MAYOR MENOR </a:t>
          </a:r>
          <a:r>
            <a:rPr lang="es-CO" sz="1200" kern="1200" spc="-10" dirty="0">
              <a:latin typeface="Calibri"/>
              <a:cs typeface="Calibri"/>
            </a:rPr>
            <a:t>MÍNIMA</a:t>
          </a:r>
          <a:endParaRPr lang="es-CO" sz="1200" kern="1200" dirty="0"/>
        </a:p>
      </dsp:txBody>
      <dsp:txXfrm>
        <a:off x="3805111" y="1930259"/>
        <a:ext cx="1301480" cy="761924"/>
      </dsp:txXfrm>
    </dsp:sp>
    <dsp:sp modelId="{1D8266FF-F44D-48F4-8AB3-70DA30A1CED0}">
      <dsp:nvSpPr>
        <dsp:cNvPr id="0" name=""/>
        <dsp:cNvSpPr/>
      </dsp:nvSpPr>
      <dsp:spPr>
        <a:xfrm rot="10800000">
          <a:off x="3376739" y="2143958"/>
          <a:ext cx="285964" cy="334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10800000">
        <a:off x="3462528" y="2210863"/>
        <a:ext cx="200175" cy="200714"/>
      </dsp:txXfrm>
    </dsp:sp>
    <dsp:sp modelId="{8ED43AE6-B6DD-441A-965C-CE5A11FD10D8}">
      <dsp:nvSpPr>
        <dsp:cNvPr id="0" name=""/>
        <dsp:cNvSpPr/>
      </dsp:nvSpPr>
      <dsp:spPr>
        <a:xfrm>
          <a:off x="1892959" y="1906554"/>
          <a:ext cx="1348890" cy="80933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Calibri"/>
              <a:cs typeface="Calibri"/>
            </a:rPr>
            <a:t>SEGUIMIENTO</a:t>
          </a:r>
          <a:r>
            <a:rPr lang="es-MX" sz="1200" b="1" kern="1200" spc="-25" dirty="0">
              <a:latin typeface="Calibri"/>
              <a:cs typeface="Calibri"/>
            </a:rPr>
            <a:t> </a:t>
          </a:r>
          <a:r>
            <a:rPr lang="es-MX" sz="1200" b="1" kern="1200" dirty="0">
              <a:latin typeface="Calibri"/>
              <a:cs typeface="Calibri"/>
            </a:rPr>
            <a:t>Y</a:t>
          </a:r>
          <a:r>
            <a:rPr lang="es-MX" sz="1200" b="1" kern="1200" spc="-50" dirty="0">
              <a:latin typeface="Calibri"/>
              <a:cs typeface="Calibri"/>
            </a:rPr>
            <a:t> </a:t>
          </a:r>
          <a:r>
            <a:rPr lang="es-MX" sz="1200" b="1" kern="1200" spc="-25" dirty="0">
              <a:latin typeface="Calibri"/>
              <a:cs typeface="Calibri"/>
            </a:rPr>
            <a:t>PQR</a:t>
          </a:r>
          <a:r>
            <a:rPr lang="es-MX" sz="1200" b="1" kern="1200" spc="-10" dirty="0">
              <a:latin typeface="Calibri"/>
              <a:cs typeface="Calibri"/>
            </a:rPr>
            <a:t> </a:t>
          </a:r>
          <a:r>
            <a:rPr lang="es-MX" sz="1200" kern="1200" spc="-10" dirty="0">
              <a:latin typeface="Calibri"/>
              <a:cs typeface="Calibri"/>
            </a:rPr>
            <a:t>SUPERVISORES FACTURACIÓN LIQUIDACIÓN</a:t>
          </a:r>
          <a:endParaRPr lang="es-CO" sz="1200" kern="1200" dirty="0"/>
        </a:p>
      </dsp:txBody>
      <dsp:txXfrm>
        <a:off x="1916664" y="1930259"/>
        <a:ext cx="1301480" cy="761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CDAE-42EC-254E-B27B-BE5763E31CB2}" type="datetimeFigureOut">
              <a:rPr lang="es-CO" smtClean="0"/>
              <a:t>15/07/24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B893-936C-5242-BEF5-FBB3D38267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58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2B893-936C-5242-BEF5-FBB3D382672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498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2B893-936C-5242-BEF5-FBB3D382672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79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5196" y="413130"/>
            <a:ext cx="7182104" cy="542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8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jpg"/><Relationship Id="rId7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14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9944" y="1549146"/>
            <a:ext cx="3230245" cy="8947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33020">
              <a:lnSpc>
                <a:spcPts val="3240"/>
              </a:lnSpc>
              <a:spcBef>
                <a:spcPts val="505"/>
              </a:spcBef>
            </a:pPr>
            <a:r>
              <a:rPr sz="3000" spc="-10">
                <a:solidFill>
                  <a:srgbClr val="1F3863"/>
                </a:solidFill>
                <a:latin typeface="Arial"/>
                <a:cs typeface="Arial"/>
              </a:rPr>
              <a:t>VICERRECTORÍA </a:t>
            </a:r>
            <a:r>
              <a:rPr sz="3000" spc="-40">
                <a:solidFill>
                  <a:srgbClr val="1F3863"/>
                </a:solidFill>
                <a:latin typeface="Arial"/>
                <a:cs typeface="Arial"/>
              </a:rPr>
              <a:t>ADMINISTRATIVA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28244" y="2011679"/>
            <a:ext cx="4307205" cy="3880485"/>
            <a:chOff x="428244" y="2011679"/>
            <a:chExt cx="4307205" cy="3880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44" y="2014727"/>
              <a:ext cx="1395983" cy="2779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0511" y="3387851"/>
              <a:ext cx="1556003" cy="1418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2779" y="2014727"/>
              <a:ext cx="1542288" cy="1385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0511" y="2011679"/>
              <a:ext cx="1574291" cy="1376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5892" y="4792979"/>
              <a:ext cx="1784604" cy="1097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244" y="4796027"/>
              <a:ext cx="2517647" cy="10957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81172" y="3400043"/>
              <a:ext cx="1453896" cy="1391411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54821"/>
              </p:ext>
            </p:extLst>
          </p:nvPr>
        </p:nvGraphicFramePr>
        <p:xfrm>
          <a:off x="4847335" y="2232786"/>
          <a:ext cx="6962140" cy="3412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SEDE</a:t>
                      </a:r>
                      <a:r>
                        <a:rPr sz="1100" b="1" spc="-6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CALLE</a:t>
                      </a:r>
                      <a:r>
                        <a:rPr sz="1100" b="1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INFRAESTRUCTURA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</a:pPr>
                      <a:r>
                        <a:rPr sz="1650" b="1" spc="-37" baseline="-22727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spc="-25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r>
                        <a:rPr sz="1100" b="1" spc="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CANTIDAD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1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>
                          <a:latin typeface="Arial MT"/>
                          <a:cs typeface="Arial MT"/>
                        </a:rPr>
                        <a:t>Lote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34.593,56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b="1" spc="-2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100"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100" spc="28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construida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28.498,72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400" b="1" spc="-4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Edificaciones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1,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2,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3,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4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6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niveles:</a:t>
                      </a:r>
                      <a:r>
                        <a:rPr sz="1650" spc="-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Bloques: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A,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B,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C,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D,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E,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F,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  <a:p>
                      <a:pPr marL="10160" marR="99695">
                        <a:lnSpc>
                          <a:spcPct val="100000"/>
                        </a:lnSpc>
                      </a:pPr>
                      <a:r>
                        <a:rPr sz="1100">
                          <a:latin typeface="Arial MT"/>
                          <a:cs typeface="Arial MT"/>
                        </a:rPr>
                        <a:t>BLOQUE</a:t>
                      </a:r>
                      <a:r>
                        <a:rPr sz="11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ENTRE</a:t>
                      </a:r>
                      <a:r>
                        <a:rPr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BCD,</a:t>
                      </a:r>
                      <a:r>
                        <a:rPr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AULA</a:t>
                      </a:r>
                      <a:r>
                        <a:rPr sz="11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MAXIMA,</a:t>
                      </a:r>
                      <a:r>
                        <a:rPr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ACCESO</a:t>
                      </a:r>
                      <a:r>
                        <a:rPr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PEATONAL,</a:t>
                      </a:r>
                      <a:r>
                        <a:rPr sz="11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ACCESO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VEHICULAR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Y</a:t>
                      </a:r>
                      <a:r>
                        <a:rPr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HUB</a:t>
                      </a:r>
                      <a:r>
                        <a:rPr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INNOVACIÓN.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Aulas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4.273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tabLst>
                          <a:tab pos="1854200" algn="l"/>
                        </a:tabLst>
                      </a:pP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79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Aulas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(4.273m</a:t>
                      </a:r>
                      <a:r>
                        <a:rPr sz="1050" spc="-15" baseline="43650">
                          <a:latin typeface="Arial MT"/>
                          <a:cs typeface="Arial MT"/>
                        </a:rPr>
                        <a:t>2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)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aulas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especiales.(1.085m2)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Auditorios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1.880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  <a:tabLst>
                          <a:tab pos="1898650" algn="l"/>
                        </a:tabLst>
                      </a:pP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Auditorios</a:t>
                      </a:r>
                      <a:r>
                        <a:rPr sz="1650" spc="-75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(1.255m</a:t>
                      </a:r>
                      <a:r>
                        <a:rPr sz="1050" spc="-15" baseline="43650">
                          <a:latin typeface="Arial MT"/>
                          <a:cs typeface="Arial MT"/>
                        </a:rPr>
                        <a:t>2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)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b="1" spc="-114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aula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máxima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(625m</a:t>
                      </a:r>
                      <a:r>
                        <a:rPr sz="1050" baseline="43650">
                          <a:latin typeface="Arial MT"/>
                          <a:cs typeface="Arial MT"/>
                        </a:rPr>
                        <a:t>2</a:t>
                      </a:r>
                      <a:r>
                        <a:rPr sz="1050" spc="127" baseline="436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75" baseline="5050">
                          <a:latin typeface="Arial MT"/>
                          <a:cs typeface="Arial MT"/>
                        </a:rPr>
                        <a:t>)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Laboratorios</a:t>
                      </a:r>
                      <a:r>
                        <a:rPr sz="11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y</a:t>
                      </a:r>
                      <a:r>
                        <a:rPr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talleres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1.882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b="1" spc="-2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Biblioteca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505,35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b="1" spc="-2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Salas</a:t>
                      </a:r>
                      <a:r>
                        <a:rPr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Internet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>
                          <a:latin typeface="Arial MT"/>
                          <a:cs typeface="Arial MT"/>
                        </a:rPr>
                        <a:t>250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Ubicadas</a:t>
                      </a:r>
                      <a:r>
                        <a:rPr sz="1650" spc="-8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6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segundo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nivel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bloque</a:t>
                      </a:r>
                      <a:r>
                        <a:rPr sz="1650" spc="-6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C.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Salas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computo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>
                          <a:latin typeface="Arial MT"/>
                          <a:cs typeface="Arial MT"/>
                        </a:rPr>
                        <a:t>320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05</a:t>
                      </a:r>
                      <a:r>
                        <a:rPr sz="1400" b="1" spc="-5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Ubicadas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segundo</a:t>
                      </a:r>
                      <a:r>
                        <a:rPr sz="1650" spc="-6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nivel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bloque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C.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Escenarios</a:t>
                      </a:r>
                      <a:r>
                        <a:rPr sz="11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deportivos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3.372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tabLst>
                          <a:tab pos="1331595" algn="l"/>
                        </a:tabLst>
                      </a:pP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b="1" spc="-1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Gimnasio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cancha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deportiva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Uso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administrativo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11.577,72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Oficinas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 Académicas-Administrativas</a:t>
                      </a:r>
                      <a:r>
                        <a:rPr sz="11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y</a:t>
                      </a:r>
                      <a:r>
                        <a:rPr sz="11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extensión.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20">
                          <a:latin typeface="Arial MT"/>
                          <a:cs typeface="Arial MT"/>
                        </a:rPr>
                        <a:t>Baños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1.119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14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baterías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 dirty="0" err="1">
                          <a:latin typeface="Arial MT"/>
                          <a:cs typeface="Arial MT"/>
                        </a:rPr>
                        <a:t>baños</a:t>
                      </a:r>
                      <a:endParaRPr sz="1650" baseline="5050" dirty="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Parqueadero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3.251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133</a:t>
                      </a:r>
                      <a:r>
                        <a:rPr sz="14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carros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650" spc="-8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80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motos,</a:t>
                      </a:r>
                      <a:r>
                        <a:rPr sz="1650" spc="-6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180</a:t>
                      </a:r>
                      <a:r>
                        <a:rPr sz="1650" spc="-30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bicicletas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 y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 dirty="0" err="1">
                          <a:latin typeface="Arial MT"/>
                          <a:cs typeface="Arial MT"/>
                        </a:rPr>
                        <a:t>patinetas</a:t>
                      </a:r>
                      <a:endParaRPr sz="1650" baseline="5050" dirty="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object 39">
            <a:extLst>
              <a:ext uri="{FF2B5EF4-FFF2-40B4-BE49-F238E27FC236}">
                <a16:creationId xmlns:a16="http://schemas.microsoft.com/office/drawing/2014/main" id="{96DC17C5-A91F-CD48-7904-0B2BB6FCE3DB}"/>
              </a:ext>
            </a:extLst>
          </p:cNvPr>
          <p:cNvSpPr txBox="1">
            <a:spLocks/>
          </p:cNvSpPr>
          <p:nvPr/>
        </p:nvSpPr>
        <p:spPr>
          <a:xfrm>
            <a:off x="8644053" y="892123"/>
            <a:ext cx="24955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DIVISIÓN</a:t>
            </a:r>
            <a:r>
              <a:rPr lang="es-CO" sz="2000" b="1" spc="-10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LOGÍSTICA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7847" y="2186939"/>
            <a:ext cx="4669790" cy="3408045"/>
            <a:chOff x="307847" y="2186939"/>
            <a:chExt cx="4669790" cy="3408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2047" y="2186939"/>
              <a:ext cx="1545336" cy="1149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47" y="4486655"/>
              <a:ext cx="1616964" cy="11079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1" y="2186939"/>
              <a:ext cx="1467612" cy="1107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847" y="3294887"/>
              <a:ext cx="1720595" cy="1191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687" y="3294887"/>
              <a:ext cx="1758695" cy="1191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0887" y="4489704"/>
              <a:ext cx="1588008" cy="1104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2411" y="2189987"/>
              <a:ext cx="1664208" cy="1109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0887" y="3294887"/>
              <a:ext cx="1588008" cy="11948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8896" y="4486655"/>
              <a:ext cx="1618488" cy="1107948"/>
            </a:xfrm>
            <a:prstGeom prst="rect">
              <a:avLst/>
            </a:prstGeom>
          </p:spPr>
        </p:pic>
      </p:grp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75423"/>
              </p:ext>
            </p:extLst>
          </p:nvPr>
        </p:nvGraphicFramePr>
        <p:xfrm>
          <a:off x="5113782" y="2116835"/>
          <a:ext cx="6791325" cy="359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FACULTAD</a:t>
                      </a:r>
                      <a:r>
                        <a:rPr sz="1100" b="1" spc="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3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MEDICINA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INFRAESTRUCTURA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sz="1650" b="1" spc="-37" baseline="-22727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spc="-25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82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r>
                        <a:rPr sz="1100" b="1" spc="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CANTIDAD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100"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1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>
                          <a:latin typeface="Arial MT"/>
                          <a:cs typeface="Arial MT"/>
                        </a:rPr>
                        <a:t>Lote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10.395,62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27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edificación</a:t>
                      </a:r>
                      <a:r>
                        <a:rPr sz="1650" spc="38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Académico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–Administrativo</a:t>
                      </a:r>
                      <a:r>
                        <a:rPr sz="1650" spc="405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5,374,42m2,</a:t>
                      </a:r>
                      <a:r>
                        <a:rPr sz="1650" spc="47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18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de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  <a:p>
                      <a:pPr marL="10160" marR="469900">
                        <a:lnSpc>
                          <a:spcPts val="1400"/>
                        </a:lnSpc>
                        <a:spcBef>
                          <a:spcPts val="175"/>
                        </a:spcBef>
                      </a:pPr>
                      <a:r>
                        <a:rPr sz="1650" baseline="5050">
                          <a:latin typeface="Arial MT"/>
                          <a:cs typeface="Arial MT"/>
                        </a:rPr>
                        <a:t>2.755,04m2</a:t>
                      </a:r>
                      <a:r>
                        <a:rPr sz="1650" spc="42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correspondiente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al</a:t>
                      </a:r>
                      <a:r>
                        <a:rPr sz="1650" spc="15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parqueadero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15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7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zona</a:t>
                      </a:r>
                      <a:r>
                        <a:rPr sz="1650" spc="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eje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ambiental</a:t>
                      </a:r>
                      <a:r>
                        <a:rPr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26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2.266,16.m2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100" spc="28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construida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5.358,94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1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Edificaciones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4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7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niveles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Aulas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1.851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b="1" spc="-9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Aulas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Auditorios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>
                          <a:latin typeface="Arial MT"/>
                          <a:cs typeface="Arial MT"/>
                        </a:rPr>
                        <a:t>576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spc="-9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auditorios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Laboratorios</a:t>
                      </a:r>
                      <a:r>
                        <a:rPr sz="11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y</a:t>
                      </a:r>
                      <a:r>
                        <a:rPr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talleres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1.530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b="1" spc="-2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Biblioteca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372,00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b="1" spc="-5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Salas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Internet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83,03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1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ubicadas</a:t>
                      </a:r>
                      <a:r>
                        <a:rPr sz="1650" spc="-6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segundo</a:t>
                      </a:r>
                      <a:r>
                        <a:rPr sz="1650" spc="-6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nivel</a:t>
                      </a:r>
                      <a:r>
                        <a:rPr sz="1650" spc="-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bloque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antiguo.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Salas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computo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>
                          <a:latin typeface="Arial MT"/>
                          <a:cs typeface="Arial MT"/>
                        </a:rPr>
                        <a:t>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1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ubicadas</a:t>
                      </a:r>
                      <a:r>
                        <a:rPr sz="1650" spc="-6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tercer</a:t>
                      </a:r>
                      <a:r>
                        <a:rPr sz="1650" spc="-75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nivel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bloque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antiguo.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Escenarios</a:t>
                      </a:r>
                      <a:r>
                        <a:rPr sz="11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deportivos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spc="-25">
                          <a:latin typeface="Arial MT"/>
                          <a:cs typeface="Arial MT"/>
                        </a:rPr>
                        <a:t>792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3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gimnasio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117,82,</a:t>
                      </a:r>
                      <a:r>
                        <a:rPr sz="1650" spc="6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26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espacio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deportivo</a:t>
                      </a:r>
                      <a:r>
                        <a:rPr sz="1650" spc="39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674,18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Uso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administrativo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1.355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Distribuidos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en</a:t>
                      </a:r>
                      <a:r>
                        <a:rPr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Oficinas</a:t>
                      </a:r>
                      <a:r>
                        <a:rPr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Académicas-</a:t>
                      </a:r>
                      <a:r>
                        <a:rPr sz="1100">
                          <a:latin typeface="Arial MT"/>
                          <a:cs typeface="Arial MT"/>
                        </a:rPr>
                        <a:t>Administrativas.</a:t>
                      </a:r>
                      <a:r>
                        <a:rPr sz="1100" spc="110">
                          <a:latin typeface="Arial MT"/>
                          <a:cs typeface="Arial MT"/>
                        </a:rPr>
                        <a:t> 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(se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incluye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100">
                          <a:latin typeface="Arial MT"/>
                          <a:cs typeface="Arial MT"/>
                        </a:rPr>
                        <a:t>áreas</a:t>
                      </a:r>
                      <a:r>
                        <a:rPr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comunes)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20">
                          <a:latin typeface="Arial MT"/>
                          <a:cs typeface="Arial MT"/>
                        </a:rPr>
                        <a:t>Baños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140,42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1400" b="1" spc="19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baterías</a:t>
                      </a:r>
                      <a:r>
                        <a:rPr sz="1650" spc="-6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baños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Parqueadero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2.080,86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sz="1400" b="1" spc="-114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carros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650" spc="-60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400" b="1" spc="-9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motos</a:t>
                      </a:r>
                      <a:r>
                        <a:rPr sz="1650" spc="-44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-44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="1" spc="-8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5050" dirty="0" err="1">
                          <a:latin typeface="Arial MT"/>
                          <a:cs typeface="Arial MT"/>
                        </a:rPr>
                        <a:t>bicicletas</a:t>
                      </a:r>
                      <a:endParaRPr sz="1650" baseline="5050" dirty="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object 39">
            <a:extLst>
              <a:ext uri="{FF2B5EF4-FFF2-40B4-BE49-F238E27FC236}">
                <a16:creationId xmlns:a16="http://schemas.microsoft.com/office/drawing/2014/main" id="{876DE6F2-8DAA-37A3-EB38-02ED9D5A0ABE}"/>
              </a:ext>
            </a:extLst>
          </p:cNvPr>
          <p:cNvSpPr txBox="1">
            <a:spLocks/>
          </p:cNvSpPr>
          <p:nvPr/>
        </p:nvSpPr>
        <p:spPr>
          <a:xfrm>
            <a:off x="8343900" y="892123"/>
            <a:ext cx="279570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FACULTAD DE MEDICINA</a:t>
            </a:r>
            <a:endParaRPr lang="es-CO" sz="2000" b="1" spc="-10" dirty="0">
              <a:solidFill>
                <a:srgbClr val="0004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55676" y="1885188"/>
            <a:ext cx="4037329" cy="3426460"/>
            <a:chOff x="455676" y="1885188"/>
            <a:chExt cx="4037329" cy="3426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1885188"/>
              <a:ext cx="2607564" cy="3425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8668" y="1885188"/>
              <a:ext cx="1434083" cy="3425952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02609"/>
              </p:ext>
            </p:extLst>
          </p:nvPr>
        </p:nvGraphicFramePr>
        <p:xfrm>
          <a:off x="4819522" y="2462402"/>
          <a:ext cx="6981190" cy="251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INFRAESTRUCTURA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65"/>
                        </a:lnSpc>
                      </a:pPr>
                      <a:r>
                        <a:rPr sz="1650" b="1" spc="-37" baseline="-22727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spc="-25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r>
                        <a:rPr sz="1100" b="1" spc="2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5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CANTIDAD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1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>
                          <a:latin typeface="Arial MT"/>
                          <a:cs typeface="Arial MT"/>
                        </a:rPr>
                        <a:t>Lote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>
                          <a:latin typeface="Arial MT"/>
                          <a:cs typeface="Arial MT"/>
                        </a:rPr>
                        <a:t>720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b="1" spc="-2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100" spc="28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construida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3.784,74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Edificación</a:t>
                      </a:r>
                      <a:r>
                        <a:rPr sz="1650" spc="-75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9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niveles (incluye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2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Sótanos).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Aulas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1.267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400" b="1" spc="-1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5050">
                          <a:latin typeface="Arial MT"/>
                          <a:cs typeface="Arial MT"/>
                        </a:rPr>
                        <a:t>aulas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>
                          <a:latin typeface="Arial MT"/>
                          <a:cs typeface="Arial MT"/>
                        </a:rPr>
                        <a:t>Uso</a:t>
                      </a:r>
                      <a:r>
                        <a:rPr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administrativo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1.357,92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233679">
                        <a:lnSpc>
                          <a:spcPct val="98500"/>
                        </a:lnSpc>
                        <a:spcBef>
                          <a:spcPts val="15"/>
                        </a:spcBef>
                      </a:pPr>
                      <a:r>
                        <a:rPr sz="1100" dirty="0" err="1">
                          <a:latin typeface="Arial MT"/>
                          <a:cs typeface="Arial MT"/>
                        </a:rPr>
                        <a:t>Oficinas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 err="1">
                          <a:latin typeface="Arial MT"/>
                          <a:cs typeface="Arial MT"/>
                        </a:rPr>
                        <a:t>Académicas-Administrativas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(se </a:t>
                      </a:r>
                      <a:r>
                        <a:rPr sz="1100" dirty="0" err="1">
                          <a:latin typeface="Arial MT"/>
                          <a:cs typeface="Arial MT"/>
                        </a:rPr>
                        <a:t>incluye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 err="1">
                          <a:latin typeface="Arial MT"/>
                          <a:cs typeface="Arial MT"/>
                        </a:rPr>
                        <a:t>áreas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 err="1">
                          <a:latin typeface="Arial MT"/>
                          <a:cs typeface="Arial MT"/>
                        </a:rPr>
                        <a:t>comunes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1,354,92</a:t>
                      </a:r>
                      <a:r>
                        <a:rPr sz="1650" spc="-6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m2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14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baterías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baños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140,42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m2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41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bienestar</a:t>
                      </a:r>
                      <a:r>
                        <a:rPr sz="1650" spc="42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474,06)</a:t>
                      </a:r>
                      <a:endParaRPr sz="1650" baseline="5050" dirty="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100" spc="-20">
                          <a:latin typeface="Arial MT"/>
                          <a:cs typeface="Arial MT"/>
                        </a:rPr>
                        <a:t>Baños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114,20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baterías</a:t>
                      </a:r>
                      <a:r>
                        <a:rPr sz="1650" spc="-6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baño:</a:t>
                      </a:r>
                      <a:r>
                        <a:rPr sz="1650" spc="195" baseline="505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03</a:t>
                      </a:r>
                      <a:r>
                        <a:rPr sz="1400" b="1" spc="-1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primer</a:t>
                      </a:r>
                      <a:r>
                        <a:rPr sz="1650" spc="-5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nivel,</a:t>
                      </a:r>
                      <a:r>
                        <a:rPr sz="1650" spc="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03</a:t>
                      </a:r>
                      <a:r>
                        <a:rPr sz="1400" b="1" spc="27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segundo,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03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el</a:t>
                      </a:r>
                      <a:endParaRPr sz="1650" baseline="5050">
                        <a:latin typeface="Arial MT"/>
                        <a:cs typeface="Arial MT"/>
                      </a:endParaRPr>
                    </a:p>
                    <a:p>
                      <a:pPr marL="10160" marR="336550">
                        <a:lnSpc>
                          <a:spcPts val="1410"/>
                        </a:lnSpc>
                        <a:spcBef>
                          <a:spcPts val="155"/>
                        </a:spcBef>
                      </a:pPr>
                      <a:r>
                        <a:rPr sz="1650" baseline="5050">
                          <a:latin typeface="Arial MT"/>
                          <a:cs typeface="Arial MT"/>
                        </a:rPr>
                        <a:t>tercero,</a:t>
                      </a:r>
                      <a:r>
                        <a:rPr sz="1650" spc="-9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b="1" spc="-9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30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cuarto,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quinto,</a:t>
                      </a:r>
                      <a:r>
                        <a:rPr sz="1650" spc="-44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05</a:t>
                      </a:r>
                      <a:r>
                        <a:rPr sz="1400" b="1" spc="-105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-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sexto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-7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b="1" spc="-10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22" baseline="505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37" baseline="5050">
                          <a:latin typeface="Arial MT"/>
                          <a:cs typeface="Arial MT"/>
                        </a:rPr>
                        <a:t>el </a:t>
                      </a:r>
                      <a:r>
                        <a:rPr sz="1100" spc="-10">
                          <a:latin typeface="Arial MT"/>
                          <a:cs typeface="Arial MT"/>
                        </a:rPr>
                        <a:t>séptimo.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Parqueadero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spc="-10">
                          <a:latin typeface="Arial MT"/>
                          <a:cs typeface="Arial MT"/>
                        </a:rPr>
                        <a:t>1.043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27305">
                        <a:lnSpc>
                          <a:spcPct val="100000"/>
                        </a:lnSpc>
                        <a:tabLst>
                          <a:tab pos="3296285" algn="l"/>
                        </a:tabLst>
                      </a:pP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Parqueaderos</a:t>
                      </a:r>
                      <a:r>
                        <a:rPr sz="1650" spc="-75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con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espacios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cada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uno</a:t>
                      </a:r>
                      <a:r>
                        <a:rPr sz="1650" spc="419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400" b="1" spc="-13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carros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1650" spc="-5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50" spc="-2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el</a:t>
                      </a:r>
                      <a:r>
                        <a:rPr sz="1650" spc="41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primer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nivel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, 9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espacios</a:t>
                      </a:r>
                      <a:r>
                        <a:rPr sz="1650" spc="-44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parqueo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650" spc="-6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650" spc="-52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total</a:t>
                      </a:r>
                      <a:r>
                        <a:rPr sz="1650" spc="-6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650" spc="-30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49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1400" b="1" spc="-10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motos, </a:t>
                      </a:r>
                      <a:r>
                        <a:rPr sz="1650" baseline="5050" dirty="0" err="1">
                          <a:latin typeface="Arial MT"/>
                          <a:cs typeface="Arial MT"/>
                        </a:rPr>
                        <a:t>Bicicletas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4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b="1" spc="-3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5" baseline="5050" dirty="0" err="1">
                          <a:latin typeface="Arial MT"/>
                          <a:cs typeface="Arial MT"/>
                        </a:rPr>
                        <a:t>patinetas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.</a:t>
                      </a:r>
                      <a:endParaRPr sz="1650" baseline="50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39">
            <a:extLst>
              <a:ext uri="{FF2B5EF4-FFF2-40B4-BE49-F238E27FC236}">
                <a16:creationId xmlns:a16="http://schemas.microsoft.com/office/drawing/2014/main" id="{C204E2DC-6979-0655-BC73-79EDB6B6916B}"/>
              </a:ext>
            </a:extLst>
          </p:cNvPr>
          <p:cNvSpPr txBox="1">
            <a:spLocks/>
          </p:cNvSpPr>
          <p:nvPr/>
        </p:nvSpPr>
        <p:spPr>
          <a:xfrm>
            <a:off x="8329613" y="892123"/>
            <a:ext cx="28099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INSTALACIONES ESAENG</a:t>
            </a:r>
            <a:endParaRPr lang="es-CO" sz="2000" b="1" spc="-10" dirty="0">
              <a:solidFill>
                <a:srgbClr val="0004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0317" y="1140713"/>
            <a:ext cx="2403475" cy="33845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ESCENARIOS</a:t>
            </a:r>
            <a:r>
              <a:rPr sz="16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DEPORTIVOS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3039" y="1677923"/>
            <a:ext cx="9144000" cy="4318000"/>
            <a:chOff x="1463039" y="1677923"/>
            <a:chExt cx="9144000" cy="431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3863" y="3520439"/>
              <a:ext cx="3895343" cy="2474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1693163"/>
              <a:ext cx="2388108" cy="18425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3527" y="1677923"/>
              <a:ext cx="3535679" cy="1857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3039" y="3535679"/>
              <a:ext cx="2407920" cy="2459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9207" y="3535679"/>
              <a:ext cx="3227831" cy="2459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9120" y="1737359"/>
              <a:ext cx="2407920" cy="1798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3807" y="1737359"/>
              <a:ext cx="2378964" cy="1798320"/>
            </a:xfrm>
            <a:prstGeom prst="rect">
              <a:avLst/>
            </a:prstGeom>
          </p:spPr>
        </p:pic>
      </p:grpSp>
      <p:sp>
        <p:nvSpPr>
          <p:cNvPr id="12" name="object 39">
            <a:extLst>
              <a:ext uri="{FF2B5EF4-FFF2-40B4-BE49-F238E27FC236}">
                <a16:creationId xmlns:a16="http://schemas.microsoft.com/office/drawing/2014/main" id="{B16E838C-917D-CD68-9A78-08DF00B424D6}"/>
              </a:ext>
            </a:extLst>
          </p:cNvPr>
          <p:cNvSpPr txBox="1">
            <a:spLocks/>
          </p:cNvSpPr>
          <p:nvPr/>
        </p:nvSpPr>
        <p:spPr>
          <a:xfrm>
            <a:off x="8644053" y="892123"/>
            <a:ext cx="24955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DIVISIÓN</a:t>
            </a:r>
            <a:r>
              <a:rPr lang="es-CO" sz="2000" b="1" spc="-10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LOGÍSTICA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3990" y="863346"/>
            <a:ext cx="1685925" cy="33845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600" b="1">
                <a:solidFill>
                  <a:srgbClr val="006FC0"/>
                </a:solidFill>
                <a:latin typeface="Calibri"/>
                <a:cs typeface="Calibri"/>
              </a:rPr>
              <a:t>AULAS</a:t>
            </a:r>
            <a:r>
              <a:rPr sz="1600" b="1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600" b="1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006FC0"/>
                </a:solidFill>
                <a:latin typeface="Calibri"/>
                <a:cs typeface="Calibri"/>
              </a:rPr>
              <a:t>CLASES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2" y="1498091"/>
            <a:ext cx="2510028" cy="16733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4467" y="1498091"/>
            <a:ext cx="2144267" cy="16733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040" y="1498091"/>
            <a:ext cx="2142743" cy="16733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752" y="3429000"/>
            <a:ext cx="3512820" cy="21381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7364" y="3429000"/>
            <a:ext cx="3206495" cy="21381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13419" y="1498091"/>
            <a:ext cx="3214116" cy="16733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13419" y="3429000"/>
            <a:ext cx="3214116" cy="2138172"/>
          </a:xfrm>
          <a:prstGeom prst="rect">
            <a:avLst/>
          </a:prstGeom>
        </p:spPr>
      </p:pic>
      <p:sp>
        <p:nvSpPr>
          <p:cNvPr id="10" name="object 39">
            <a:extLst>
              <a:ext uri="{FF2B5EF4-FFF2-40B4-BE49-F238E27FC236}">
                <a16:creationId xmlns:a16="http://schemas.microsoft.com/office/drawing/2014/main" id="{6B6840AB-5B80-E6F9-035A-A8D51724EB20}"/>
              </a:ext>
            </a:extLst>
          </p:cNvPr>
          <p:cNvSpPr txBox="1">
            <a:spLocks/>
          </p:cNvSpPr>
          <p:nvPr/>
        </p:nvSpPr>
        <p:spPr>
          <a:xfrm>
            <a:off x="8672702" y="542745"/>
            <a:ext cx="24955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DIVISIÓN</a:t>
            </a:r>
            <a:r>
              <a:rPr lang="es-CO" sz="2000" b="1" spc="-10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LOGÍSTICA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7809" y="895350"/>
            <a:ext cx="1518285" cy="33845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600" b="1" spc="-10">
                <a:solidFill>
                  <a:srgbClr val="006FC0"/>
                </a:solidFill>
                <a:latin typeface="Calibri"/>
                <a:cs typeface="Calibri"/>
              </a:rPr>
              <a:t>LABORATORIOS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8159" y="1556003"/>
            <a:ext cx="10532745" cy="4160520"/>
            <a:chOff x="518159" y="1556003"/>
            <a:chExt cx="10532745" cy="4160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2095" y="3898391"/>
              <a:ext cx="2976372" cy="1818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4088" y="3898391"/>
              <a:ext cx="2726436" cy="18181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9228" y="1556003"/>
              <a:ext cx="3511296" cy="2342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7164" y="3590543"/>
              <a:ext cx="3186684" cy="21259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59" y="1559051"/>
              <a:ext cx="3509772" cy="2342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159" y="3898391"/>
              <a:ext cx="2726436" cy="18181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7931" y="1556003"/>
              <a:ext cx="3511296" cy="2342388"/>
            </a:xfrm>
            <a:prstGeom prst="rect">
              <a:avLst/>
            </a:prstGeom>
          </p:spPr>
        </p:pic>
      </p:grpSp>
      <p:sp>
        <p:nvSpPr>
          <p:cNvPr id="11" name="object 39">
            <a:extLst>
              <a:ext uri="{FF2B5EF4-FFF2-40B4-BE49-F238E27FC236}">
                <a16:creationId xmlns:a16="http://schemas.microsoft.com/office/drawing/2014/main" id="{A4563EA6-ABC0-4AFC-FCCB-0B3DA9198AE3}"/>
              </a:ext>
            </a:extLst>
          </p:cNvPr>
          <p:cNvSpPr txBox="1">
            <a:spLocks/>
          </p:cNvSpPr>
          <p:nvPr/>
        </p:nvSpPr>
        <p:spPr>
          <a:xfrm>
            <a:off x="8672628" y="416063"/>
            <a:ext cx="24955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DIVISIÓN</a:t>
            </a:r>
            <a:r>
              <a:rPr lang="es-CO" sz="2000" b="1" spc="-10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LOGÍSTICA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1">
            <a:extLst>
              <a:ext uri="{FF2B5EF4-FFF2-40B4-BE49-F238E27FC236}">
                <a16:creationId xmlns:a16="http://schemas.microsoft.com/office/drawing/2014/main" id="{099FA7A1-07A5-9C53-2CC1-10C227C04584}"/>
              </a:ext>
            </a:extLst>
          </p:cNvPr>
          <p:cNvSpPr txBox="1">
            <a:spLocks/>
          </p:cNvSpPr>
          <p:nvPr/>
        </p:nvSpPr>
        <p:spPr>
          <a:xfrm>
            <a:off x="4320825" y="504899"/>
            <a:ext cx="6763941" cy="520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/>
            <a:r>
              <a:rPr lang="es-ES" altLang="es-CO" sz="2400" dirty="0">
                <a:latin typeface="Arial"/>
                <a:cs typeface="Arial"/>
              </a:rPr>
              <a:t>Estructura académico administrativa</a:t>
            </a:r>
          </a:p>
        </p:txBody>
      </p:sp>
      <p:pic>
        <p:nvPicPr>
          <p:cNvPr id="3" name="Imagen 2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FF068434-37A2-CF94-5F41-649D4025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4898" r="2109" b="1225"/>
          <a:stretch/>
        </p:blipFill>
        <p:spPr>
          <a:xfrm>
            <a:off x="1185876" y="951722"/>
            <a:ext cx="10191249" cy="540137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4">
            <a:extLst>
              <a:ext uri="{FF2B5EF4-FFF2-40B4-BE49-F238E27FC236}">
                <a16:creationId xmlns:a16="http://schemas.microsoft.com/office/drawing/2014/main" id="{B379FC11-A399-3442-923D-4F86D3637436}"/>
              </a:ext>
            </a:extLst>
          </p:cNvPr>
          <p:cNvSpPr/>
          <p:nvPr/>
        </p:nvSpPr>
        <p:spPr>
          <a:xfrm>
            <a:off x="1450203" y="1231209"/>
            <a:ext cx="10004086" cy="4768314"/>
          </a:xfrm>
          <a:prstGeom prst="roundRect">
            <a:avLst/>
          </a:prstGeom>
          <a:noFill/>
          <a:ln w="12700" cap="flat" cmpd="sng" algn="ctr">
            <a:solidFill>
              <a:srgbClr val="0F235A">
                <a:lumMod val="65000"/>
                <a:lumOff val="3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696B0816-727F-28DD-74EF-BA2B94A7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168" y="1395769"/>
            <a:ext cx="7855400" cy="209769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marL="7938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3313" algn="ctr"/>
              </a:tabLst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MACROPROCESOS MISIONALES (Cadena de valor)</a:t>
            </a:r>
          </a:p>
        </p:txBody>
      </p:sp>
      <p:sp>
        <p:nvSpPr>
          <p:cNvPr id="40" name="Shape 32">
            <a:extLst>
              <a:ext uri="{FF2B5EF4-FFF2-40B4-BE49-F238E27FC236}">
                <a16:creationId xmlns:a16="http://schemas.microsoft.com/office/drawing/2014/main" id="{6EBF15DA-E6AF-2C20-3974-E90CB84B90DC}"/>
              </a:ext>
            </a:extLst>
          </p:cNvPr>
          <p:cNvSpPr/>
          <p:nvPr/>
        </p:nvSpPr>
        <p:spPr>
          <a:xfrm rot="5400000">
            <a:off x="9635946" y="2066879"/>
            <a:ext cx="2105647" cy="698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57200" rtl="0"/>
            <a:endParaRPr lang="es-CO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D69900E7-209D-69D5-28F0-3C2D4AA72C1A}"/>
              </a:ext>
            </a:extLst>
          </p:cNvPr>
          <p:cNvSpPr>
            <a:spLocks/>
          </p:cNvSpPr>
          <p:nvPr/>
        </p:nvSpPr>
        <p:spPr bwMode="auto">
          <a:xfrm>
            <a:off x="2799173" y="1817637"/>
            <a:ext cx="1891407" cy="1312570"/>
          </a:xfrm>
          <a:custGeom>
            <a:avLst/>
            <a:gdLst>
              <a:gd name="T0" fmla="*/ 604 w 614"/>
              <a:gd name="T1" fmla="*/ 216 h 476"/>
              <a:gd name="T2" fmla="*/ 604 w 614"/>
              <a:gd name="T3" fmla="*/ 260 h 476"/>
              <a:gd name="T4" fmla="*/ 443 w 614"/>
              <a:gd name="T5" fmla="*/ 452 h 476"/>
              <a:gd name="T6" fmla="*/ 391 w 614"/>
              <a:gd name="T7" fmla="*/ 476 h 476"/>
              <a:gd name="T8" fmla="*/ 24 w 614"/>
              <a:gd name="T9" fmla="*/ 476 h 476"/>
              <a:gd name="T10" fmla="*/ 4 w 614"/>
              <a:gd name="T11" fmla="*/ 463 h 476"/>
              <a:gd name="T12" fmla="*/ 7 w 614"/>
              <a:gd name="T13" fmla="*/ 439 h 476"/>
              <a:gd name="T14" fmla="*/ 157 w 614"/>
              <a:gd name="T15" fmla="*/ 260 h 476"/>
              <a:gd name="T16" fmla="*/ 157 w 614"/>
              <a:gd name="T17" fmla="*/ 216 h 476"/>
              <a:gd name="T18" fmla="*/ 7 w 614"/>
              <a:gd name="T19" fmla="*/ 37 h 476"/>
              <a:gd name="T20" fmla="*/ 4 w 614"/>
              <a:gd name="T21" fmla="*/ 13 h 476"/>
              <a:gd name="T22" fmla="*/ 24 w 614"/>
              <a:gd name="T23" fmla="*/ 0 h 476"/>
              <a:gd name="T24" fmla="*/ 391 w 614"/>
              <a:gd name="T25" fmla="*/ 0 h 476"/>
              <a:gd name="T26" fmla="*/ 443 w 614"/>
              <a:gd name="T27" fmla="*/ 24 h 476"/>
              <a:gd name="T28" fmla="*/ 604 w 614"/>
              <a:gd name="T29" fmla="*/ 21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4" h="476">
                <a:moveTo>
                  <a:pt x="604" y="216"/>
                </a:moveTo>
                <a:cubicBezTo>
                  <a:pt x="614" y="229"/>
                  <a:pt x="614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4" y="476"/>
                  <a:pt x="24" y="476"/>
                  <a:pt x="24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1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8" y="247"/>
                  <a:pt x="168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1" y="30"/>
                  <a:pt x="0" y="21"/>
                  <a:pt x="4" y="13"/>
                </a:cubicBezTo>
                <a:cubicBezTo>
                  <a:pt x="8" y="5"/>
                  <a:pt x="16" y="0"/>
                  <a:pt x="2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30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Admisiones 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 Registro</a:t>
            </a:r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id="{4D476BF6-62E5-66FA-4A05-AA021E90D30A}"/>
              </a:ext>
            </a:extLst>
          </p:cNvPr>
          <p:cNvSpPr>
            <a:spLocks/>
          </p:cNvSpPr>
          <p:nvPr/>
        </p:nvSpPr>
        <p:spPr bwMode="auto">
          <a:xfrm>
            <a:off x="8218897" y="1891363"/>
            <a:ext cx="2072601" cy="1328663"/>
          </a:xfrm>
          <a:custGeom>
            <a:avLst/>
            <a:gdLst>
              <a:gd name="T0" fmla="*/ 604 w 614"/>
              <a:gd name="T1" fmla="*/ 216 h 476"/>
              <a:gd name="T2" fmla="*/ 604 w 614"/>
              <a:gd name="T3" fmla="*/ 260 h 476"/>
              <a:gd name="T4" fmla="*/ 443 w 614"/>
              <a:gd name="T5" fmla="*/ 452 h 476"/>
              <a:gd name="T6" fmla="*/ 391 w 614"/>
              <a:gd name="T7" fmla="*/ 476 h 476"/>
              <a:gd name="T8" fmla="*/ 24 w 614"/>
              <a:gd name="T9" fmla="*/ 476 h 476"/>
              <a:gd name="T10" fmla="*/ 4 w 614"/>
              <a:gd name="T11" fmla="*/ 463 h 476"/>
              <a:gd name="T12" fmla="*/ 7 w 614"/>
              <a:gd name="T13" fmla="*/ 439 h 476"/>
              <a:gd name="T14" fmla="*/ 157 w 614"/>
              <a:gd name="T15" fmla="*/ 260 h 476"/>
              <a:gd name="T16" fmla="*/ 157 w 614"/>
              <a:gd name="T17" fmla="*/ 216 h 476"/>
              <a:gd name="T18" fmla="*/ 7 w 614"/>
              <a:gd name="T19" fmla="*/ 37 h 476"/>
              <a:gd name="T20" fmla="*/ 4 w 614"/>
              <a:gd name="T21" fmla="*/ 13 h 476"/>
              <a:gd name="T22" fmla="*/ 24 w 614"/>
              <a:gd name="T23" fmla="*/ 0 h 476"/>
              <a:gd name="T24" fmla="*/ 391 w 614"/>
              <a:gd name="T25" fmla="*/ 0 h 476"/>
              <a:gd name="T26" fmla="*/ 443 w 614"/>
              <a:gd name="T27" fmla="*/ 24 h 476"/>
              <a:gd name="T28" fmla="*/ 604 w 614"/>
              <a:gd name="T29" fmla="*/ 21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4" h="476">
                <a:moveTo>
                  <a:pt x="604" y="216"/>
                </a:moveTo>
                <a:cubicBezTo>
                  <a:pt x="614" y="229"/>
                  <a:pt x="614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4" y="476"/>
                  <a:pt x="24" y="476"/>
                  <a:pt x="24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1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8" y="247"/>
                  <a:pt x="168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1" y="30"/>
                  <a:pt x="0" y="21"/>
                  <a:pt x="4" y="13"/>
                </a:cubicBezTo>
                <a:cubicBezTo>
                  <a:pt x="8" y="5"/>
                  <a:pt x="16" y="0"/>
                  <a:pt x="2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70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Proyección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D55F0BC3-5D8A-1440-B9AB-6179BC15E3D0}"/>
              </a:ext>
            </a:extLst>
          </p:cNvPr>
          <p:cNvSpPr>
            <a:spLocks/>
          </p:cNvSpPr>
          <p:nvPr/>
        </p:nvSpPr>
        <p:spPr bwMode="auto">
          <a:xfrm>
            <a:off x="5465690" y="1673765"/>
            <a:ext cx="2086878" cy="569751"/>
          </a:xfrm>
          <a:custGeom>
            <a:avLst/>
            <a:gdLst>
              <a:gd name="T0" fmla="*/ 604 w 614"/>
              <a:gd name="T1" fmla="*/ 216 h 476"/>
              <a:gd name="T2" fmla="*/ 604 w 614"/>
              <a:gd name="T3" fmla="*/ 260 h 476"/>
              <a:gd name="T4" fmla="*/ 443 w 614"/>
              <a:gd name="T5" fmla="*/ 452 h 476"/>
              <a:gd name="T6" fmla="*/ 391 w 614"/>
              <a:gd name="T7" fmla="*/ 476 h 476"/>
              <a:gd name="T8" fmla="*/ 24 w 614"/>
              <a:gd name="T9" fmla="*/ 476 h 476"/>
              <a:gd name="T10" fmla="*/ 4 w 614"/>
              <a:gd name="T11" fmla="*/ 463 h 476"/>
              <a:gd name="T12" fmla="*/ 7 w 614"/>
              <a:gd name="T13" fmla="*/ 439 h 476"/>
              <a:gd name="T14" fmla="*/ 157 w 614"/>
              <a:gd name="T15" fmla="*/ 260 h 476"/>
              <a:gd name="T16" fmla="*/ 157 w 614"/>
              <a:gd name="T17" fmla="*/ 216 h 476"/>
              <a:gd name="T18" fmla="*/ 7 w 614"/>
              <a:gd name="T19" fmla="*/ 37 h 476"/>
              <a:gd name="T20" fmla="*/ 4 w 614"/>
              <a:gd name="T21" fmla="*/ 13 h 476"/>
              <a:gd name="T22" fmla="*/ 24 w 614"/>
              <a:gd name="T23" fmla="*/ 0 h 476"/>
              <a:gd name="T24" fmla="*/ 391 w 614"/>
              <a:gd name="T25" fmla="*/ 0 h 476"/>
              <a:gd name="T26" fmla="*/ 443 w 614"/>
              <a:gd name="T27" fmla="*/ 24 h 476"/>
              <a:gd name="T28" fmla="*/ 604 w 614"/>
              <a:gd name="T29" fmla="*/ 21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4" h="476">
                <a:moveTo>
                  <a:pt x="604" y="216"/>
                </a:moveTo>
                <a:cubicBezTo>
                  <a:pt x="614" y="229"/>
                  <a:pt x="614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4" y="476"/>
                  <a:pt x="24" y="476"/>
                  <a:pt x="24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1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8" y="247"/>
                  <a:pt x="168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1" y="30"/>
                  <a:pt x="0" y="21"/>
                  <a:pt x="4" y="13"/>
                </a:cubicBezTo>
                <a:cubicBezTo>
                  <a:pt x="8" y="5"/>
                  <a:pt x="16" y="0"/>
                  <a:pt x="2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70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Académico</a:t>
            </a:r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B202641D-5B3E-2503-5F47-6B442F2F3FF9}"/>
              </a:ext>
            </a:extLst>
          </p:cNvPr>
          <p:cNvSpPr>
            <a:spLocks/>
          </p:cNvSpPr>
          <p:nvPr/>
        </p:nvSpPr>
        <p:spPr bwMode="auto">
          <a:xfrm>
            <a:off x="5479966" y="2263774"/>
            <a:ext cx="2072601" cy="645988"/>
          </a:xfrm>
          <a:custGeom>
            <a:avLst/>
            <a:gdLst>
              <a:gd name="T0" fmla="*/ 604 w 614"/>
              <a:gd name="T1" fmla="*/ 216 h 476"/>
              <a:gd name="T2" fmla="*/ 604 w 614"/>
              <a:gd name="T3" fmla="*/ 260 h 476"/>
              <a:gd name="T4" fmla="*/ 443 w 614"/>
              <a:gd name="T5" fmla="*/ 452 h 476"/>
              <a:gd name="T6" fmla="*/ 391 w 614"/>
              <a:gd name="T7" fmla="*/ 476 h 476"/>
              <a:gd name="T8" fmla="*/ 24 w 614"/>
              <a:gd name="T9" fmla="*/ 476 h 476"/>
              <a:gd name="T10" fmla="*/ 4 w 614"/>
              <a:gd name="T11" fmla="*/ 463 h 476"/>
              <a:gd name="T12" fmla="*/ 7 w 614"/>
              <a:gd name="T13" fmla="*/ 439 h 476"/>
              <a:gd name="T14" fmla="*/ 157 w 614"/>
              <a:gd name="T15" fmla="*/ 260 h 476"/>
              <a:gd name="T16" fmla="*/ 157 w 614"/>
              <a:gd name="T17" fmla="*/ 216 h 476"/>
              <a:gd name="T18" fmla="*/ 7 w 614"/>
              <a:gd name="T19" fmla="*/ 37 h 476"/>
              <a:gd name="T20" fmla="*/ 4 w 614"/>
              <a:gd name="T21" fmla="*/ 13 h 476"/>
              <a:gd name="T22" fmla="*/ 24 w 614"/>
              <a:gd name="T23" fmla="*/ 0 h 476"/>
              <a:gd name="T24" fmla="*/ 391 w 614"/>
              <a:gd name="T25" fmla="*/ 0 h 476"/>
              <a:gd name="T26" fmla="*/ 443 w 614"/>
              <a:gd name="T27" fmla="*/ 24 h 476"/>
              <a:gd name="T28" fmla="*/ 604 w 614"/>
              <a:gd name="T29" fmla="*/ 21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4" h="476">
                <a:moveTo>
                  <a:pt x="604" y="216"/>
                </a:moveTo>
                <a:cubicBezTo>
                  <a:pt x="614" y="229"/>
                  <a:pt x="614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4" y="476"/>
                  <a:pt x="24" y="476"/>
                  <a:pt x="24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1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8" y="247"/>
                  <a:pt x="168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1" y="30"/>
                  <a:pt x="0" y="21"/>
                  <a:pt x="4" y="13"/>
                </a:cubicBezTo>
                <a:cubicBezTo>
                  <a:pt x="8" y="5"/>
                  <a:pt x="16" y="0"/>
                  <a:pt x="2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70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Investigación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e innovación</a:t>
            </a:r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CC58655D-C212-4BE3-D725-EFC64477131C}"/>
              </a:ext>
            </a:extLst>
          </p:cNvPr>
          <p:cNvSpPr>
            <a:spLocks/>
          </p:cNvSpPr>
          <p:nvPr/>
        </p:nvSpPr>
        <p:spPr bwMode="auto">
          <a:xfrm>
            <a:off x="5484882" y="2927697"/>
            <a:ext cx="2072601" cy="502377"/>
          </a:xfrm>
          <a:custGeom>
            <a:avLst/>
            <a:gdLst>
              <a:gd name="T0" fmla="*/ 604 w 614"/>
              <a:gd name="T1" fmla="*/ 216 h 476"/>
              <a:gd name="T2" fmla="*/ 604 w 614"/>
              <a:gd name="T3" fmla="*/ 260 h 476"/>
              <a:gd name="T4" fmla="*/ 443 w 614"/>
              <a:gd name="T5" fmla="*/ 452 h 476"/>
              <a:gd name="T6" fmla="*/ 391 w 614"/>
              <a:gd name="T7" fmla="*/ 476 h 476"/>
              <a:gd name="T8" fmla="*/ 24 w 614"/>
              <a:gd name="T9" fmla="*/ 476 h 476"/>
              <a:gd name="T10" fmla="*/ 4 w 614"/>
              <a:gd name="T11" fmla="*/ 463 h 476"/>
              <a:gd name="T12" fmla="*/ 7 w 614"/>
              <a:gd name="T13" fmla="*/ 439 h 476"/>
              <a:gd name="T14" fmla="*/ 157 w 614"/>
              <a:gd name="T15" fmla="*/ 260 h 476"/>
              <a:gd name="T16" fmla="*/ 157 w 614"/>
              <a:gd name="T17" fmla="*/ 216 h 476"/>
              <a:gd name="T18" fmla="*/ 7 w 614"/>
              <a:gd name="T19" fmla="*/ 37 h 476"/>
              <a:gd name="T20" fmla="*/ 4 w 614"/>
              <a:gd name="T21" fmla="*/ 13 h 476"/>
              <a:gd name="T22" fmla="*/ 24 w 614"/>
              <a:gd name="T23" fmla="*/ 0 h 476"/>
              <a:gd name="T24" fmla="*/ 391 w 614"/>
              <a:gd name="T25" fmla="*/ 0 h 476"/>
              <a:gd name="T26" fmla="*/ 443 w 614"/>
              <a:gd name="T27" fmla="*/ 24 h 476"/>
              <a:gd name="T28" fmla="*/ 604 w 614"/>
              <a:gd name="T29" fmla="*/ 21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4" h="476">
                <a:moveTo>
                  <a:pt x="604" y="216"/>
                </a:moveTo>
                <a:cubicBezTo>
                  <a:pt x="614" y="229"/>
                  <a:pt x="614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4" y="476"/>
                  <a:pt x="24" y="476"/>
                  <a:pt x="24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1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8" y="247"/>
                  <a:pt x="168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1" y="30"/>
                  <a:pt x="0" y="21"/>
                  <a:pt x="4" y="13"/>
                </a:cubicBezTo>
                <a:cubicBezTo>
                  <a:pt x="8" y="5"/>
                  <a:pt x="16" y="0"/>
                  <a:pt x="2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70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Bienestar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universitario</a:t>
            </a:r>
          </a:p>
        </p:txBody>
      </p:sp>
      <p:grpSp>
        <p:nvGrpSpPr>
          <p:cNvPr id="46" name="Agrupar 18">
            <a:extLst>
              <a:ext uri="{FF2B5EF4-FFF2-40B4-BE49-F238E27FC236}">
                <a16:creationId xmlns:a16="http://schemas.microsoft.com/office/drawing/2014/main" id="{FC27E50D-ADB7-6807-33C2-465F8FE51638}"/>
              </a:ext>
            </a:extLst>
          </p:cNvPr>
          <p:cNvGrpSpPr/>
          <p:nvPr/>
        </p:nvGrpSpPr>
        <p:grpSpPr>
          <a:xfrm>
            <a:off x="2873181" y="567759"/>
            <a:ext cx="7742494" cy="686246"/>
            <a:chOff x="2592065" y="941594"/>
            <a:chExt cx="8856983" cy="1075002"/>
          </a:xfrm>
        </p:grpSpPr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A714BD57-A7AF-D3B8-3CEC-32103D993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065" y="941594"/>
              <a:ext cx="8856983" cy="803537"/>
            </a:xfrm>
            <a:prstGeom prst="rect">
              <a:avLst/>
            </a:prstGeom>
            <a:gradFill>
              <a:gsLst>
                <a:gs pos="0">
                  <a:srgbClr val="2B68AB"/>
                </a:gs>
                <a:gs pos="100000">
                  <a:srgbClr val="2B68AB">
                    <a:lumMod val="75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Franklin Gothic Medium Cond" charset="0"/>
                  <a:cs typeface="Arial" panose="020B0604020202020204" pitchFamily="34" charset="0"/>
                </a:rPr>
                <a:t>MACROPROCESOS PLANEACIÓN ESTRATÉGICA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Shape 32">
              <a:extLst>
                <a:ext uri="{FF2B5EF4-FFF2-40B4-BE49-F238E27FC236}">
                  <a16:creationId xmlns:a16="http://schemas.microsoft.com/office/drawing/2014/main" id="{17257E7C-E708-43CD-C970-625D94A521C8}"/>
                </a:ext>
              </a:extLst>
            </p:cNvPr>
            <p:cNvSpPr/>
            <p:nvPr/>
          </p:nvSpPr>
          <p:spPr>
            <a:xfrm rot="10800000">
              <a:off x="6646714" y="1722068"/>
              <a:ext cx="747685" cy="29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0" y="21600"/>
                  </a:lnTo>
                  <a:lnTo>
                    <a:pt x="5400" y="21600"/>
                  </a:lnTo>
                  <a:lnTo>
                    <a:pt x="10799" y="10800"/>
                  </a:lnTo>
                  <a:lnTo>
                    <a:pt x="16200" y="21600"/>
                  </a:lnTo>
                  <a:lnTo>
                    <a:pt x="21600" y="21600"/>
                  </a:lnTo>
                  <a:lnTo>
                    <a:pt x="10799" y="0"/>
                  </a:lnTo>
                  <a:close/>
                </a:path>
              </a:pathLst>
            </a:custGeom>
            <a:gradFill>
              <a:gsLst>
                <a:gs pos="0">
                  <a:srgbClr val="2B68AB"/>
                </a:gs>
                <a:gs pos="100000">
                  <a:srgbClr val="2B68AB">
                    <a:lumMod val="75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0C5248F-79C9-2228-AD07-A53AC226C6EC}"/>
                </a:ext>
              </a:extLst>
            </p:cNvPr>
            <p:cNvSpPr/>
            <p:nvPr/>
          </p:nvSpPr>
          <p:spPr>
            <a:xfrm>
              <a:off x="3960185" y="1368524"/>
              <a:ext cx="6048704" cy="288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235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Franklin Gothic Medium Cond" charset="0"/>
                  <a:cs typeface="Arial" panose="020B0604020202020204" pitchFamily="34" charset="0"/>
                </a:rPr>
                <a:t>Planeación Estratégica</a:t>
              </a:r>
            </a:p>
          </p:txBody>
        </p:sp>
        <p:sp>
          <p:nvSpPr>
            <p:cNvPr id="50" name="Retardo 16">
              <a:extLst>
                <a:ext uri="{FF2B5EF4-FFF2-40B4-BE49-F238E27FC236}">
                  <a16:creationId xmlns:a16="http://schemas.microsoft.com/office/drawing/2014/main" id="{F1491286-75B0-CFBA-9D7B-FD5CD0614A85}"/>
                </a:ext>
              </a:extLst>
            </p:cNvPr>
            <p:cNvSpPr/>
            <p:nvPr/>
          </p:nvSpPr>
          <p:spPr>
            <a:xfrm>
              <a:off x="10006356" y="1368524"/>
              <a:ext cx="288000" cy="288000"/>
            </a:xfrm>
            <a:prstGeom prst="flowChartDelay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Retardo 99">
              <a:extLst>
                <a:ext uri="{FF2B5EF4-FFF2-40B4-BE49-F238E27FC236}">
                  <a16:creationId xmlns:a16="http://schemas.microsoft.com/office/drawing/2014/main" id="{E59703E6-49A5-D618-5C4B-32D9333C3DB8}"/>
                </a:ext>
              </a:extLst>
            </p:cNvPr>
            <p:cNvSpPr/>
            <p:nvPr/>
          </p:nvSpPr>
          <p:spPr>
            <a:xfrm flipH="1">
              <a:off x="3672185" y="1368524"/>
              <a:ext cx="288000" cy="288000"/>
            </a:xfrm>
            <a:prstGeom prst="flowChartDelay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28313EFB-29E9-83EE-E51E-30E247E1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181" y="5301834"/>
            <a:ext cx="7742494" cy="69768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57200" rtl="0"/>
            <a:r>
              <a:rPr lang="es-CO" sz="1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MACROPROCESOS DE EVALUACIÓN Y SEGUIMIENTO</a:t>
            </a:r>
          </a:p>
        </p:txBody>
      </p:sp>
      <p:sp>
        <p:nvSpPr>
          <p:cNvPr id="53" name="Shape 32">
            <a:extLst>
              <a:ext uri="{FF2B5EF4-FFF2-40B4-BE49-F238E27FC236}">
                <a16:creationId xmlns:a16="http://schemas.microsoft.com/office/drawing/2014/main" id="{B9ECF562-E2AC-73D9-1E00-E735DD27370D}"/>
              </a:ext>
            </a:extLst>
          </p:cNvPr>
          <p:cNvSpPr/>
          <p:nvPr/>
        </p:nvSpPr>
        <p:spPr>
          <a:xfrm rot="10800000" flipV="1">
            <a:off x="6257677" y="5056260"/>
            <a:ext cx="758756" cy="27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16200000" scaled="0"/>
          </a:gradFill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Franklin Gothic Medium Cond" charset="0"/>
              <a:cs typeface="Arial" panose="020B060402020202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647DEE5-9492-A1BE-6AA2-EF6E38A5D3D3}"/>
              </a:ext>
            </a:extLst>
          </p:cNvPr>
          <p:cNvSpPr/>
          <p:nvPr/>
        </p:nvSpPr>
        <p:spPr>
          <a:xfrm>
            <a:off x="3785010" y="5541109"/>
            <a:ext cx="6138265" cy="2673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integral</a:t>
            </a:r>
          </a:p>
        </p:txBody>
      </p:sp>
      <p:sp>
        <p:nvSpPr>
          <p:cNvPr id="55" name="Shape 32">
            <a:extLst>
              <a:ext uri="{FF2B5EF4-FFF2-40B4-BE49-F238E27FC236}">
                <a16:creationId xmlns:a16="http://schemas.microsoft.com/office/drawing/2014/main" id="{356DC405-97B3-2080-884D-5DB8AC1AB87A}"/>
              </a:ext>
            </a:extLst>
          </p:cNvPr>
          <p:cNvSpPr/>
          <p:nvPr/>
        </p:nvSpPr>
        <p:spPr>
          <a:xfrm rot="10800000" flipV="1">
            <a:off x="6257678" y="3483799"/>
            <a:ext cx="758756" cy="27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ctr" defTabSz="457200" rtl="0"/>
            <a:endParaRPr lang="es-CO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hape 32">
            <a:extLst>
              <a:ext uri="{FF2B5EF4-FFF2-40B4-BE49-F238E27FC236}">
                <a16:creationId xmlns:a16="http://schemas.microsoft.com/office/drawing/2014/main" id="{023FD7AD-566A-552D-1E00-5FEDA3CD9E26}"/>
              </a:ext>
            </a:extLst>
          </p:cNvPr>
          <p:cNvSpPr/>
          <p:nvPr/>
        </p:nvSpPr>
        <p:spPr>
          <a:xfrm rot="10800000" flipV="1">
            <a:off x="2822026" y="3484525"/>
            <a:ext cx="758756" cy="27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ctr" defTabSz="457200" rtl="0"/>
            <a:endParaRPr lang="es-CO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hape 32">
            <a:extLst>
              <a:ext uri="{FF2B5EF4-FFF2-40B4-BE49-F238E27FC236}">
                <a16:creationId xmlns:a16="http://schemas.microsoft.com/office/drawing/2014/main" id="{7893EE64-8F46-ED8C-5D0F-338361088056}"/>
              </a:ext>
            </a:extLst>
          </p:cNvPr>
          <p:cNvSpPr/>
          <p:nvPr/>
        </p:nvSpPr>
        <p:spPr>
          <a:xfrm rot="10800000" flipV="1">
            <a:off x="9522039" y="3513771"/>
            <a:ext cx="758756" cy="27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Franklin Gothic Medium Cond" charset="0"/>
              <a:cs typeface="Arial" panose="020B0604020202020204" pitchFamily="34" charset="0"/>
            </a:endParaRPr>
          </a:p>
        </p:txBody>
      </p:sp>
      <p:sp>
        <p:nvSpPr>
          <p:cNvPr id="58" name="Shape 32">
            <a:extLst>
              <a:ext uri="{FF2B5EF4-FFF2-40B4-BE49-F238E27FC236}">
                <a16:creationId xmlns:a16="http://schemas.microsoft.com/office/drawing/2014/main" id="{2D9B96F5-5F47-718F-EB43-0620A4F9FDCA}"/>
              </a:ext>
            </a:extLst>
          </p:cNvPr>
          <p:cNvSpPr/>
          <p:nvPr/>
        </p:nvSpPr>
        <p:spPr>
          <a:xfrm rot="5400000">
            <a:off x="1430004" y="3369839"/>
            <a:ext cx="1351807" cy="60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57200" rtl="0"/>
            <a:endParaRPr lang="es-CO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09786831-5464-9CAB-BD28-B38C5894158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71096" y="3503552"/>
            <a:ext cx="3981068" cy="53221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57200" rtl="0"/>
            <a:r>
              <a:rPr lang="es-CO" sz="1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REQUISITOS GRUPOS DE INTERÉS</a:t>
            </a:r>
          </a:p>
        </p:txBody>
      </p:sp>
      <p:sp>
        <p:nvSpPr>
          <p:cNvPr id="60" name="Shape 32">
            <a:extLst>
              <a:ext uri="{FF2B5EF4-FFF2-40B4-BE49-F238E27FC236}">
                <a16:creationId xmlns:a16="http://schemas.microsoft.com/office/drawing/2014/main" id="{83B6DEB3-58C9-9B18-1238-0D7957D17991}"/>
              </a:ext>
            </a:extLst>
          </p:cNvPr>
          <p:cNvSpPr/>
          <p:nvPr/>
        </p:nvSpPr>
        <p:spPr>
          <a:xfrm rot="5400000">
            <a:off x="11404163" y="3559105"/>
            <a:ext cx="1124907" cy="450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457200" rtl="0"/>
            <a:endParaRPr lang="es-CO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B87B7DC9-186C-211C-557A-9C0DB011B2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30791" y="3470573"/>
            <a:ext cx="4103260" cy="53347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SATISFACCÓN GRUPOS DE INTERÉS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7F15A36B-AC03-F3CD-A884-39552D452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863" y="6053823"/>
            <a:ext cx="5390678" cy="369949"/>
          </a:xfrm>
          <a:prstGeom prst="rect">
            <a:avLst/>
          </a:prstGeom>
          <a:gradFill>
            <a:gsLst>
              <a:gs pos="0">
                <a:srgbClr val="558CCF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MEJORAMIENTO CONTINUO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EE7B71F1-7717-998E-6A49-D4C026DAE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673" y="3758712"/>
            <a:ext cx="8377185" cy="1123031"/>
          </a:xfrm>
          <a:prstGeom prst="rect">
            <a:avLst/>
          </a:prstGeom>
          <a:gradFill>
            <a:gsLst>
              <a:gs pos="100000">
                <a:schemeClr val="accent1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MACROPROCESOS DE APOYO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Shape 27">
            <a:extLst>
              <a:ext uri="{FF2B5EF4-FFF2-40B4-BE49-F238E27FC236}">
                <a16:creationId xmlns:a16="http://schemas.microsoft.com/office/drawing/2014/main" id="{355A6475-C1B6-222D-8FA5-F7E869022AB1}"/>
              </a:ext>
            </a:extLst>
          </p:cNvPr>
          <p:cNvSpPr/>
          <p:nvPr/>
        </p:nvSpPr>
        <p:spPr>
          <a:xfrm>
            <a:off x="2332184" y="4044851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8000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financiera</a:t>
            </a:r>
          </a:p>
        </p:txBody>
      </p:sp>
      <p:sp>
        <p:nvSpPr>
          <p:cNvPr id="67" name="Shape 27">
            <a:extLst>
              <a:ext uri="{FF2B5EF4-FFF2-40B4-BE49-F238E27FC236}">
                <a16:creationId xmlns:a16="http://schemas.microsoft.com/office/drawing/2014/main" id="{DB910E6F-5815-8115-CB55-839BC5C9D93A}"/>
              </a:ext>
            </a:extLst>
          </p:cNvPr>
          <p:cNvSpPr/>
          <p:nvPr/>
        </p:nvSpPr>
        <p:spPr>
          <a:xfrm>
            <a:off x="3393958" y="4041900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80000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jurídica</a:t>
            </a:r>
          </a:p>
        </p:txBody>
      </p:sp>
      <p:sp>
        <p:nvSpPr>
          <p:cNvPr id="68" name="Shape 27">
            <a:extLst>
              <a:ext uri="{FF2B5EF4-FFF2-40B4-BE49-F238E27FC236}">
                <a16:creationId xmlns:a16="http://schemas.microsoft.com/office/drawing/2014/main" id="{05DF4D27-F1CF-94F5-A2D1-475B9E7A56D8}"/>
              </a:ext>
            </a:extLst>
          </p:cNvPr>
          <p:cNvSpPr/>
          <p:nvPr/>
        </p:nvSpPr>
        <p:spPr>
          <a:xfrm>
            <a:off x="4468240" y="4041900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34000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de cooperación institucional</a:t>
            </a:r>
          </a:p>
        </p:txBody>
      </p:sp>
      <p:sp>
        <p:nvSpPr>
          <p:cNvPr id="69" name="Shape 27">
            <a:extLst>
              <a:ext uri="{FF2B5EF4-FFF2-40B4-BE49-F238E27FC236}">
                <a16:creationId xmlns:a16="http://schemas.microsoft.com/office/drawing/2014/main" id="{9FFE9064-CAF4-4419-B742-9A90EB26F5CA}"/>
              </a:ext>
            </a:extLst>
          </p:cNvPr>
          <p:cNvSpPr/>
          <p:nvPr/>
        </p:nvSpPr>
        <p:spPr>
          <a:xfrm>
            <a:off x="5542522" y="4041900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51999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de protección al patrimonio</a:t>
            </a:r>
          </a:p>
        </p:txBody>
      </p:sp>
      <p:sp>
        <p:nvSpPr>
          <p:cNvPr id="70" name="Shape 27">
            <a:extLst>
              <a:ext uri="{FF2B5EF4-FFF2-40B4-BE49-F238E27FC236}">
                <a16:creationId xmlns:a16="http://schemas.microsoft.com/office/drawing/2014/main" id="{2445E3EB-454D-E1D9-5933-C947228BD742}"/>
              </a:ext>
            </a:extLst>
          </p:cNvPr>
          <p:cNvSpPr/>
          <p:nvPr/>
        </p:nvSpPr>
        <p:spPr>
          <a:xfrm>
            <a:off x="6654935" y="4041900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51999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administrativa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y logística</a:t>
            </a:r>
          </a:p>
        </p:txBody>
      </p:sp>
      <p:sp>
        <p:nvSpPr>
          <p:cNvPr id="71" name="Shape 27">
            <a:extLst>
              <a:ext uri="{FF2B5EF4-FFF2-40B4-BE49-F238E27FC236}">
                <a16:creationId xmlns:a16="http://schemas.microsoft.com/office/drawing/2014/main" id="{A0360FC9-3F0D-26AA-74E1-302E04F5D011}"/>
              </a:ext>
            </a:extLst>
          </p:cNvPr>
          <p:cNvSpPr/>
          <p:nvPr/>
        </p:nvSpPr>
        <p:spPr>
          <a:xfrm>
            <a:off x="7745337" y="4041900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8000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de recursos educativos</a:t>
            </a:r>
          </a:p>
        </p:txBody>
      </p:sp>
      <p:sp>
        <p:nvSpPr>
          <p:cNvPr id="72" name="Shape 27">
            <a:extLst>
              <a:ext uri="{FF2B5EF4-FFF2-40B4-BE49-F238E27FC236}">
                <a16:creationId xmlns:a16="http://schemas.microsoft.com/office/drawing/2014/main" id="{638707F3-5DB3-D854-77D8-C43B95B20937}"/>
              </a:ext>
            </a:extLst>
          </p:cNvPr>
          <p:cNvSpPr/>
          <p:nvPr/>
        </p:nvSpPr>
        <p:spPr>
          <a:xfrm>
            <a:off x="8814032" y="4041900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8000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de laboratorios y departamentos</a:t>
            </a:r>
          </a:p>
        </p:txBody>
      </p:sp>
      <p:sp>
        <p:nvSpPr>
          <p:cNvPr id="73" name="Shape 27">
            <a:extLst>
              <a:ext uri="{FF2B5EF4-FFF2-40B4-BE49-F238E27FC236}">
                <a16:creationId xmlns:a16="http://schemas.microsoft.com/office/drawing/2014/main" id="{3EA5D7BA-8F0C-D057-F52A-4411098036DB}"/>
              </a:ext>
            </a:extLst>
          </p:cNvPr>
          <p:cNvSpPr/>
          <p:nvPr/>
        </p:nvSpPr>
        <p:spPr>
          <a:xfrm>
            <a:off x="9908308" y="4036197"/>
            <a:ext cx="1251465" cy="710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3" y="0"/>
                </a:moveTo>
                <a:cubicBezTo>
                  <a:pt x="11253" y="0"/>
                  <a:pt x="5455" y="0"/>
                  <a:pt x="0" y="0"/>
                </a:cubicBezTo>
                <a:cubicBezTo>
                  <a:pt x="3380" y="1974"/>
                  <a:pt x="5079" y="6477"/>
                  <a:pt x="5079" y="10800"/>
                </a:cubicBezTo>
                <a:cubicBezTo>
                  <a:pt x="5079" y="15123"/>
                  <a:pt x="3380" y="19626"/>
                  <a:pt x="0" y="21600"/>
                </a:cubicBezTo>
                <a:cubicBezTo>
                  <a:pt x="5455" y="21600"/>
                  <a:pt x="11253" y="21600"/>
                  <a:pt x="13463" y="21600"/>
                </a:cubicBezTo>
                <a:cubicBezTo>
                  <a:pt x="19057" y="21600"/>
                  <a:pt x="21600" y="16053"/>
                  <a:pt x="21600" y="10800"/>
                </a:cubicBezTo>
                <a:cubicBezTo>
                  <a:pt x="21600" y="5547"/>
                  <a:pt x="19057" y="0"/>
                  <a:pt x="1346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8000" tIns="0" rIns="0" bIns="0" numCol="1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F235A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Franklin Gothic Medium Cond" charset="0"/>
                <a:cs typeface="Arial" panose="020B0604020202020204" pitchFamily="34" charset="0"/>
              </a:rPr>
              <a:t>Gestión documental</a:t>
            </a: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12EA8C5E-5690-92BE-53CC-C4EF0C283340}"/>
              </a:ext>
            </a:extLst>
          </p:cNvPr>
          <p:cNvSpPr/>
          <p:nvPr/>
        </p:nvSpPr>
        <p:spPr>
          <a:xfrm>
            <a:off x="6864677" y="4022449"/>
            <a:ext cx="1171575" cy="7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6C8F606C-31D8-3B02-054D-B4D32AF99BD1}"/>
              </a:ext>
            </a:extLst>
          </p:cNvPr>
          <p:cNvSpPr/>
          <p:nvPr/>
        </p:nvSpPr>
        <p:spPr>
          <a:xfrm>
            <a:off x="2462152" y="4054807"/>
            <a:ext cx="1251465" cy="678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88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0136" y="1516684"/>
            <a:ext cx="4801235" cy="1192530"/>
          </a:xfrm>
          <a:custGeom>
            <a:avLst/>
            <a:gdLst/>
            <a:ahLst/>
            <a:cxnLst/>
            <a:rect l="l" t="t" r="r" b="b"/>
            <a:pathLst>
              <a:path w="4801235" h="1192529">
                <a:moveTo>
                  <a:pt x="2355342" y="0"/>
                </a:moveTo>
                <a:lnTo>
                  <a:pt x="2355342" y="282701"/>
                </a:lnTo>
                <a:lnTo>
                  <a:pt x="2237232" y="282701"/>
                </a:lnTo>
              </a:path>
              <a:path w="4801235" h="1192529">
                <a:moveTo>
                  <a:pt x="2354580" y="0"/>
                </a:moveTo>
                <a:lnTo>
                  <a:pt x="2354580" y="1054227"/>
                </a:lnTo>
                <a:lnTo>
                  <a:pt x="4800727" y="1054227"/>
                </a:lnTo>
                <a:lnTo>
                  <a:pt x="4800727" y="1190116"/>
                </a:lnTo>
              </a:path>
              <a:path w="4801235" h="1192529">
                <a:moveTo>
                  <a:pt x="2354580" y="0"/>
                </a:moveTo>
                <a:lnTo>
                  <a:pt x="2354580" y="1056639"/>
                </a:lnTo>
                <a:lnTo>
                  <a:pt x="3076829" y="1056639"/>
                </a:lnTo>
                <a:lnTo>
                  <a:pt x="3076829" y="1192402"/>
                </a:lnTo>
              </a:path>
              <a:path w="4801235" h="1192529">
                <a:moveTo>
                  <a:pt x="2354707" y="0"/>
                </a:moveTo>
                <a:lnTo>
                  <a:pt x="2354707" y="1054227"/>
                </a:lnTo>
                <a:lnTo>
                  <a:pt x="1473708" y="1054227"/>
                </a:lnTo>
                <a:lnTo>
                  <a:pt x="1473708" y="1190116"/>
                </a:lnTo>
              </a:path>
              <a:path w="4801235" h="1192529">
                <a:moveTo>
                  <a:pt x="2355723" y="0"/>
                </a:moveTo>
                <a:lnTo>
                  <a:pt x="2355723" y="1051814"/>
                </a:lnTo>
                <a:lnTo>
                  <a:pt x="0" y="1051814"/>
                </a:lnTo>
                <a:lnTo>
                  <a:pt x="0" y="1187703"/>
                </a:lnTo>
              </a:path>
            </a:pathLst>
          </a:custGeom>
          <a:solidFill>
            <a:schemeClr val="tx2"/>
          </a:solidFill>
          <a:ln w="12700">
            <a:solidFill>
              <a:srgbClr val="345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2402" y="888034"/>
            <a:ext cx="1781780" cy="554639"/>
          </a:xfrm>
          <a:prstGeom prst="rect">
            <a:avLst/>
          </a:prstGeom>
          <a:solidFill>
            <a:schemeClr val="tx2"/>
          </a:solidFill>
          <a:ln w="12700">
            <a:solidFill>
              <a:srgbClr val="FFFFFF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63500" marR="54610" indent="12065" algn="ctr">
              <a:lnSpc>
                <a:spcPts val="1750"/>
              </a:lnSpc>
              <a:spcBef>
                <a:spcPts val="725"/>
              </a:spcBef>
            </a:pPr>
            <a:r>
              <a:rPr sz="1600" b="1" spc="-10" dirty="0">
                <a:solidFill>
                  <a:schemeClr val="bg1"/>
                </a:solidFill>
                <a:latin typeface="Calibri"/>
                <a:cs typeface="Calibri"/>
              </a:rPr>
              <a:t>VICERRECTORÍA </a:t>
            </a:r>
            <a:r>
              <a:rPr sz="1600" b="1" spc="-25" dirty="0">
                <a:solidFill>
                  <a:schemeClr val="bg1"/>
                </a:solidFill>
                <a:latin typeface="Calibri"/>
                <a:cs typeface="Calibri"/>
              </a:rPr>
              <a:t>ADMINIS</a:t>
            </a:r>
            <a:r>
              <a:rPr lang="en-US" sz="1600" b="1" spc="-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600" b="1" spc="-25" dirty="0">
                <a:solidFill>
                  <a:schemeClr val="bg1"/>
                </a:solidFill>
                <a:latin typeface="Calibri"/>
                <a:cs typeface="Calibri"/>
              </a:rPr>
              <a:t>RATIVA</a:t>
            </a:r>
            <a:endParaRPr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2436" y="2706167"/>
            <a:ext cx="1294130" cy="88519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70180" marR="162560" indent="-2540" algn="ctr">
              <a:lnSpc>
                <a:spcPts val="1540"/>
              </a:lnSpc>
              <a:spcBef>
                <a:spcPts val="34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DIVISIÓN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GESTIÓN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TALENTO HUMANO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7669" y="2706167"/>
            <a:ext cx="1294130" cy="8286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140970" marR="134620" indent="127635">
              <a:lnSpc>
                <a:spcPts val="1750"/>
              </a:lnSpc>
              <a:spcBef>
                <a:spcPts val="1445"/>
              </a:spcBef>
            </a:pPr>
            <a:r>
              <a:rPr sz="1600" spc="-10">
                <a:solidFill>
                  <a:srgbClr val="FFFFFF"/>
                </a:solidFill>
                <a:latin typeface="Calibri"/>
                <a:cs typeface="Calibri"/>
              </a:rPr>
              <a:t>DIVISIÓN FINANCIERA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572" y="2706167"/>
            <a:ext cx="1478915" cy="88519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8255" marR="10160" indent="-635" algn="ctr">
              <a:lnSpc>
                <a:spcPct val="91600"/>
              </a:lnSpc>
              <a:spcBef>
                <a:spcPts val="755"/>
              </a:spcBef>
            </a:pPr>
            <a:r>
              <a:rPr sz="1600">
                <a:solidFill>
                  <a:srgbClr val="FFFFFF"/>
                </a:solidFill>
                <a:latin typeface="Calibri"/>
                <a:cs typeface="Calibri"/>
              </a:rPr>
              <a:t>DIVISIÓN</a:t>
            </a:r>
            <a:r>
              <a:rPr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30">
                <a:solidFill>
                  <a:srgbClr val="FFFFFF"/>
                </a:solidFill>
                <a:latin typeface="Calibri"/>
                <a:cs typeface="Calibri"/>
              </a:rPr>
              <a:t>CONTRATACIÓN</a:t>
            </a:r>
            <a:r>
              <a:rPr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spc="-10">
                <a:solidFill>
                  <a:srgbClr val="FFFFFF"/>
                </a:solidFill>
                <a:latin typeface="Calibri"/>
                <a:cs typeface="Calibri"/>
              </a:rPr>
              <a:t>ADQUISICIONES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4560" y="2706167"/>
            <a:ext cx="1294130" cy="8286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214629" marR="208915" indent="54610">
              <a:lnSpc>
                <a:spcPts val="1750"/>
              </a:lnSpc>
              <a:spcBef>
                <a:spcPts val="1445"/>
              </a:spcBef>
            </a:pPr>
            <a:r>
              <a:rPr sz="1600" spc="-10">
                <a:solidFill>
                  <a:srgbClr val="FFFFFF"/>
                </a:solidFill>
                <a:latin typeface="Calibri"/>
                <a:cs typeface="Calibri"/>
              </a:rPr>
              <a:t>DIVISIÓN LOGÍSTICA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0841" y="1630984"/>
            <a:ext cx="1176655" cy="33528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73355" marR="168910" indent="246379">
              <a:lnSpc>
                <a:spcPts val="1000"/>
              </a:lnSpc>
              <a:spcBef>
                <a:spcPts val="280"/>
              </a:spcBef>
            </a:pPr>
            <a:r>
              <a:rPr sz="900" spc="-10">
                <a:solidFill>
                  <a:srgbClr val="FFFFFF"/>
                </a:solidFill>
                <a:latin typeface="Calibri"/>
                <a:cs typeface="Calibri"/>
              </a:rPr>
              <a:t>APOYO</a:t>
            </a:r>
            <a:r>
              <a:rPr sz="9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>
                <a:solidFill>
                  <a:srgbClr val="FFFFFF"/>
                </a:solidFill>
                <a:latin typeface="Calibri"/>
                <a:cs typeface="Calibri"/>
              </a:rPr>
              <a:t>ADMINISTRATIVO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791" y="3704945"/>
            <a:ext cx="5471160" cy="25161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1989702" y="4559706"/>
            <a:ext cx="7182104" cy="54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0">
              <a:lnSpc>
                <a:spcPct val="100000"/>
              </a:lnSpc>
              <a:spcBef>
                <a:spcPts val="100"/>
              </a:spcBef>
            </a:pPr>
            <a:r>
              <a:rPr dirty="0"/>
              <a:t>PLAN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DESARROLLO</a:t>
            </a:r>
            <a:r>
              <a:rPr spc="-20" dirty="0"/>
              <a:t> </a:t>
            </a:r>
            <a:r>
              <a:rPr spc="-10" dirty="0"/>
              <a:t>INSTITUCIONAL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843189" y="3885551"/>
            <a:ext cx="5295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VISIÓN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03517" y="5849518"/>
            <a:ext cx="730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04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466" y="1266189"/>
            <a:ext cx="2260600" cy="4510405"/>
            <a:chOff x="1188466" y="1266189"/>
            <a:chExt cx="2260600" cy="4510405"/>
          </a:xfrm>
          <a:solidFill>
            <a:schemeClr val="accent1"/>
          </a:solidFill>
        </p:grpSpPr>
        <p:sp>
          <p:nvSpPr>
            <p:cNvPr id="3" name="object 3"/>
            <p:cNvSpPr/>
            <p:nvPr/>
          </p:nvSpPr>
          <p:spPr>
            <a:xfrm>
              <a:off x="1194816" y="1272539"/>
              <a:ext cx="2247900" cy="4497705"/>
            </a:xfrm>
            <a:custGeom>
              <a:avLst/>
              <a:gdLst/>
              <a:ahLst/>
              <a:cxnLst/>
              <a:rect l="l" t="t" r="r" b="b"/>
              <a:pathLst>
                <a:path w="2247900" h="4497705">
                  <a:moveTo>
                    <a:pt x="2247900" y="0"/>
                  </a:moveTo>
                  <a:lnTo>
                    <a:pt x="2199653" y="507"/>
                  </a:lnTo>
                  <a:lnTo>
                    <a:pt x="2151654" y="2024"/>
                  </a:lnTo>
                  <a:lnTo>
                    <a:pt x="2103913" y="4538"/>
                  </a:lnTo>
                  <a:lnTo>
                    <a:pt x="2056441" y="8042"/>
                  </a:lnTo>
                  <a:lnTo>
                    <a:pt x="2009247" y="12523"/>
                  </a:lnTo>
                  <a:lnTo>
                    <a:pt x="1962341" y="17973"/>
                  </a:lnTo>
                  <a:lnTo>
                    <a:pt x="1915734" y="24380"/>
                  </a:lnTo>
                  <a:lnTo>
                    <a:pt x="1869436" y="31735"/>
                  </a:lnTo>
                  <a:lnTo>
                    <a:pt x="1823456" y="40028"/>
                  </a:lnTo>
                  <a:lnTo>
                    <a:pt x="1777806" y="49249"/>
                  </a:lnTo>
                  <a:lnTo>
                    <a:pt x="1732494" y="59387"/>
                  </a:lnTo>
                  <a:lnTo>
                    <a:pt x="1687532" y="70432"/>
                  </a:lnTo>
                  <a:lnTo>
                    <a:pt x="1642930" y="82374"/>
                  </a:lnTo>
                  <a:lnTo>
                    <a:pt x="1598697" y="95203"/>
                  </a:lnTo>
                  <a:lnTo>
                    <a:pt x="1554843" y="108909"/>
                  </a:lnTo>
                  <a:lnTo>
                    <a:pt x="1511380" y="123482"/>
                  </a:lnTo>
                  <a:lnTo>
                    <a:pt x="1468317" y="138911"/>
                  </a:lnTo>
                  <a:lnTo>
                    <a:pt x="1425663" y="155187"/>
                  </a:lnTo>
                  <a:lnTo>
                    <a:pt x="1383430" y="172299"/>
                  </a:lnTo>
                  <a:lnTo>
                    <a:pt x="1341628" y="190237"/>
                  </a:lnTo>
                  <a:lnTo>
                    <a:pt x="1300266" y="208991"/>
                  </a:lnTo>
                  <a:lnTo>
                    <a:pt x="1259354" y="228551"/>
                  </a:lnTo>
                  <a:lnTo>
                    <a:pt x="1218904" y="248906"/>
                  </a:lnTo>
                  <a:lnTo>
                    <a:pt x="1178924" y="270047"/>
                  </a:lnTo>
                  <a:lnTo>
                    <a:pt x="1139426" y="291964"/>
                  </a:lnTo>
                  <a:lnTo>
                    <a:pt x="1100419" y="314646"/>
                  </a:lnTo>
                  <a:lnTo>
                    <a:pt x="1061913" y="338083"/>
                  </a:lnTo>
                  <a:lnTo>
                    <a:pt x="1023919" y="362265"/>
                  </a:lnTo>
                  <a:lnTo>
                    <a:pt x="986447" y="387182"/>
                  </a:lnTo>
                  <a:lnTo>
                    <a:pt x="949506" y="412824"/>
                  </a:lnTo>
                  <a:lnTo>
                    <a:pt x="913107" y="439180"/>
                  </a:lnTo>
                  <a:lnTo>
                    <a:pt x="877261" y="466240"/>
                  </a:lnTo>
                  <a:lnTo>
                    <a:pt x="841976" y="493995"/>
                  </a:lnTo>
                  <a:lnTo>
                    <a:pt x="807264" y="522435"/>
                  </a:lnTo>
                  <a:lnTo>
                    <a:pt x="773135" y="551548"/>
                  </a:lnTo>
                  <a:lnTo>
                    <a:pt x="739598" y="581325"/>
                  </a:lnTo>
                  <a:lnTo>
                    <a:pt x="706664" y="611756"/>
                  </a:lnTo>
                  <a:lnTo>
                    <a:pt x="674343" y="642830"/>
                  </a:lnTo>
                  <a:lnTo>
                    <a:pt x="642645" y="674538"/>
                  </a:lnTo>
                  <a:lnTo>
                    <a:pt x="611580" y="706869"/>
                  </a:lnTo>
                  <a:lnTo>
                    <a:pt x="581158" y="739814"/>
                  </a:lnTo>
                  <a:lnTo>
                    <a:pt x="551390" y="773361"/>
                  </a:lnTo>
                  <a:lnTo>
                    <a:pt x="522286" y="807502"/>
                  </a:lnTo>
                  <a:lnTo>
                    <a:pt x="493855" y="842225"/>
                  </a:lnTo>
                  <a:lnTo>
                    <a:pt x="466109" y="877521"/>
                  </a:lnTo>
                  <a:lnTo>
                    <a:pt x="439056" y="913379"/>
                  </a:lnTo>
                  <a:lnTo>
                    <a:pt x="412708" y="949790"/>
                  </a:lnTo>
                  <a:lnTo>
                    <a:pt x="387074" y="986743"/>
                  </a:lnTo>
                  <a:lnTo>
                    <a:pt x="362164" y="1024228"/>
                  </a:lnTo>
                  <a:lnTo>
                    <a:pt x="337989" y="1062235"/>
                  </a:lnTo>
                  <a:lnTo>
                    <a:pt x="314559" y="1100753"/>
                  </a:lnTo>
                  <a:lnTo>
                    <a:pt x="291884" y="1139774"/>
                  </a:lnTo>
                  <a:lnTo>
                    <a:pt x="269973" y="1179286"/>
                  </a:lnTo>
                  <a:lnTo>
                    <a:pt x="248838" y="1219279"/>
                  </a:lnTo>
                  <a:lnTo>
                    <a:pt x="228488" y="1259743"/>
                  </a:lnTo>
                  <a:lnTo>
                    <a:pt x="208934" y="1300669"/>
                  </a:lnTo>
                  <a:lnTo>
                    <a:pt x="190185" y="1342045"/>
                  </a:lnTo>
                  <a:lnTo>
                    <a:pt x="172252" y="1383863"/>
                  </a:lnTo>
                  <a:lnTo>
                    <a:pt x="155145" y="1426111"/>
                  </a:lnTo>
                  <a:lnTo>
                    <a:pt x="138874" y="1468779"/>
                  </a:lnTo>
                  <a:lnTo>
                    <a:pt x="123449" y="1511858"/>
                  </a:lnTo>
                  <a:lnTo>
                    <a:pt x="108880" y="1555337"/>
                  </a:lnTo>
                  <a:lnTo>
                    <a:pt x="95178" y="1599207"/>
                  </a:lnTo>
                  <a:lnTo>
                    <a:pt x="82352" y="1643456"/>
                  </a:lnTo>
                  <a:lnTo>
                    <a:pt x="70413" y="1688075"/>
                  </a:lnTo>
                  <a:lnTo>
                    <a:pt x="59371" y="1733054"/>
                  </a:lnTo>
                  <a:lnTo>
                    <a:pt x="49236" y="1778382"/>
                  </a:lnTo>
                  <a:lnTo>
                    <a:pt x="40018" y="1824050"/>
                  </a:lnTo>
                  <a:lnTo>
                    <a:pt x="31727" y="1870047"/>
                  </a:lnTo>
                  <a:lnTo>
                    <a:pt x="24374" y="1916364"/>
                  </a:lnTo>
                  <a:lnTo>
                    <a:pt x="17968" y="1962989"/>
                  </a:lnTo>
                  <a:lnTo>
                    <a:pt x="12520" y="2009913"/>
                  </a:lnTo>
                  <a:lnTo>
                    <a:pt x="8040" y="2057126"/>
                  </a:lnTo>
                  <a:lnTo>
                    <a:pt x="4537" y="2104617"/>
                  </a:lnTo>
                  <a:lnTo>
                    <a:pt x="2023" y="2152377"/>
                  </a:lnTo>
                  <a:lnTo>
                    <a:pt x="507" y="2200395"/>
                  </a:lnTo>
                  <a:lnTo>
                    <a:pt x="0" y="2248662"/>
                  </a:lnTo>
                  <a:lnTo>
                    <a:pt x="507" y="2296928"/>
                  </a:lnTo>
                  <a:lnTo>
                    <a:pt x="2023" y="2344946"/>
                  </a:lnTo>
                  <a:lnTo>
                    <a:pt x="4537" y="2392706"/>
                  </a:lnTo>
                  <a:lnTo>
                    <a:pt x="8040" y="2440197"/>
                  </a:lnTo>
                  <a:lnTo>
                    <a:pt x="12520" y="2487410"/>
                  </a:lnTo>
                  <a:lnTo>
                    <a:pt x="17968" y="2534334"/>
                  </a:lnTo>
                  <a:lnTo>
                    <a:pt x="24374" y="2580959"/>
                  </a:lnTo>
                  <a:lnTo>
                    <a:pt x="31727" y="2627276"/>
                  </a:lnTo>
                  <a:lnTo>
                    <a:pt x="40018" y="2673273"/>
                  </a:lnTo>
                  <a:lnTo>
                    <a:pt x="49236" y="2718941"/>
                  </a:lnTo>
                  <a:lnTo>
                    <a:pt x="59371" y="2764269"/>
                  </a:lnTo>
                  <a:lnTo>
                    <a:pt x="70413" y="2809248"/>
                  </a:lnTo>
                  <a:lnTo>
                    <a:pt x="82352" y="2853867"/>
                  </a:lnTo>
                  <a:lnTo>
                    <a:pt x="95178" y="2898116"/>
                  </a:lnTo>
                  <a:lnTo>
                    <a:pt x="108880" y="2941986"/>
                  </a:lnTo>
                  <a:lnTo>
                    <a:pt x="123449" y="2985465"/>
                  </a:lnTo>
                  <a:lnTo>
                    <a:pt x="138874" y="3028544"/>
                  </a:lnTo>
                  <a:lnTo>
                    <a:pt x="155145" y="3071212"/>
                  </a:lnTo>
                  <a:lnTo>
                    <a:pt x="172252" y="3113460"/>
                  </a:lnTo>
                  <a:lnTo>
                    <a:pt x="190185" y="3155278"/>
                  </a:lnTo>
                  <a:lnTo>
                    <a:pt x="208934" y="3196654"/>
                  </a:lnTo>
                  <a:lnTo>
                    <a:pt x="228488" y="3237580"/>
                  </a:lnTo>
                  <a:lnTo>
                    <a:pt x="248838" y="3278044"/>
                  </a:lnTo>
                  <a:lnTo>
                    <a:pt x="269973" y="3318037"/>
                  </a:lnTo>
                  <a:lnTo>
                    <a:pt x="291884" y="3357549"/>
                  </a:lnTo>
                  <a:lnTo>
                    <a:pt x="314559" y="3396570"/>
                  </a:lnTo>
                  <a:lnTo>
                    <a:pt x="337989" y="3435088"/>
                  </a:lnTo>
                  <a:lnTo>
                    <a:pt x="362164" y="3473095"/>
                  </a:lnTo>
                  <a:lnTo>
                    <a:pt x="387074" y="3510580"/>
                  </a:lnTo>
                  <a:lnTo>
                    <a:pt x="412708" y="3547533"/>
                  </a:lnTo>
                  <a:lnTo>
                    <a:pt x="439056" y="3583944"/>
                  </a:lnTo>
                  <a:lnTo>
                    <a:pt x="466109" y="3619802"/>
                  </a:lnTo>
                  <a:lnTo>
                    <a:pt x="493855" y="3655098"/>
                  </a:lnTo>
                  <a:lnTo>
                    <a:pt x="522286" y="3689821"/>
                  </a:lnTo>
                  <a:lnTo>
                    <a:pt x="551390" y="3723962"/>
                  </a:lnTo>
                  <a:lnTo>
                    <a:pt x="581158" y="3757509"/>
                  </a:lnTo>
                  <a:lnTo>
                    <a:pt x="611580" y="3790454"/>
                  </a:lnTo>
                  <a:lnTo>
                    <a:pt x="642645" y="3822785"/>
                  </a:lnTo>
                  <a:lnTo>
                    <a:pt x="674343" y="3854493"/>
                  </a:lnTo>
                  <a:lnTo>
                    <a:pt x="706664" y="3885567"/>
                  </a:lnTo>
                  <a:lnTo>
                    <a:pt x="739598" y="3915998"/>
                  </a:lnTo>
                  <a:lnTo>
                    <a:pt x="773135" y="3945775"/>
                  </a:lnTo>
                  <a:lnTo>
                    <a:pt x="807264" y="3974888"/>
                  </a:lnTo>
                  <a:lnTo>
                    <a:pt x="841976" y="4003328"/>
                  </a:lnTo>
                  <a:lnTo>
                    <a:pt x="877261" y="4031083"/>
                  </a:lnTo>
                  <a:lnTo>
                    <a:pt x="913107" y="4058143"/>
                  </a:lnTo>
                  <a:lnTo>
                    <a:pt x="949506" y="4084499"/>
                  </a:lnTo>
                  <a:lnTo>
                    <a:pt x="986447" y="4110141"/>
                  </a:lnTo>
                  <a:lnTo>
                    <a:pt x="1023919" y="4135058"/>
                  </a:lnTo>
                  <a:lnTo>
                    <a:pt x="1061913" y="4159240"/>
                  </a:lnTo>
                  <a:lnTo>
                    <a:pt x="1100419" y="4182677"/>
                  </a:lnTo>
                  <a:lnTo>
                    <a:pt x="1139426" y="4205359"/>
                  </a:lnTo>
                  <a:lnTo>
                    <a:pt x="1178924" y="4227276"/>
                  </a:lnTo>
                  <a:lnTo>
                    <a:pt x="1218904" y="4248417"/>
                  </a:lnTo>
                  <a:lnTo>
                    <a:pt x="1259354" y="4268772"/>
                  </a:lnTo>
                  <a:lnTo>
                    <a:pt x="1300266" y="4288332"/>
                  </a:lnTo>
                  <a:lnTo>
                    <a:pt x="1341628" y="4307086"/>
                  </a:lnTo>
                  <a:lnTo>
                    <a:pt x="1383430" y="4325024"/>
                  </a:lnTo>
                  <a:lnTo>
                    <a:pt x="1425663" y="4342136"/>
                  </a:lnTo>
                  <a:lnTo>
                    <a:pt x="1468317" y="4358412"/>
                  </a:lnTo>
                  <a:lnTo>
                    <a:pt x="1511380" y="4373841"/>
                  </a:lnTo>
                  <a:lnTo>
                    <a:pt x="1554843" y="4388414"/>
                  </a:lnTo>
                  <a:lnTo>
                    <a:pt x="1598697" y="4402120"/>
                  </a:lnTo>
                  <a:lnTo>
                    <a:pt x="1642930" y="4414949"/>
                  </a:lnTo>
                  <a:lnTo>
                    <a:pt x="1687532" y="4426891"/>
                  </a:lnTo>
                  <a:lnTo>
                    <a:pt x="1732494" y="4437936"/>
                  </a:lnTo>
                  <a:lnTo>
                    <a:pt x="1777806" y="4448074"/>
                  </a:lnTo>
                  <a:lnTo>
                    <a:pt x="1823456" y="4457295"/>
                  </a:lnTo>
                  <a:lnTo>
                    <a:pt x="1869436" y="4465588"/>
                  </a:lnTo>
                  <a:lnTo>
                    <a:pt x="1915734" y="4472943"/>
                  </a:lnTo>
                  <a:lnTo>
                    <a:pt x="1962341" y="4479350"/>
                  </a:lnTo>
                  <a:lnTo>
                    <a:pt x="2009247" y="4484800"/>
                  </a:lnTo>
                  <a:lnTo>
                    <a:pt x="2056441" y="4489281"/>
                  </a:lnTo>
                  <a:lnTo>
                    <a:pt x="2103913" y="4492785"/>
                  </a:lnTo>
                  <a:lnTo>
                    <a:pt x="2151654" y="4495299"/>
                  </a:lnTo>
                  <a:lnTo>
                    <a:pt x="2199653" y="4496816"/>
                  </a:lnTo>
                  <a:lnTo>
                    <a:pt x="2247900" y="4497324"/>
                  </a:lnTo>
                  <a:lnTo>
                    <a:pt x="224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4816" y="1272539"/>
              <a:ext cx="2247900" cy="4497705"/>
            </a:xfrm>
            <a:custGeom>
              <a:avLst/>
              <a:gdLst/>
              <a:ahLst/>
              <a:cxnLst/>
              <a:rect l="l" t="t" r="r" b="b"/>
              <a:pathLst>
                <a:path w="2247900" h="4497705">
                  <a:moveTo>
                    <a:pt x="2247900" y="4497324"/>
                  </a:moveTo>
                  <a:lnTo>
                    <a:pt x="2199653" y="4496816"/>
                  </a:lnTo>
                  <a:lnTo>
                    <a:pt x="2151654" y="4495299"/>
                  </a:lnTo>
                  <a:lnTo>
                    <a:pt x="2103913" y="4492785"/>
                  </a:lnTo>
                  <a:lnTo>
                    <a:pt x="2056441" y="4489281"/>
                  </a:lnTo>
                  <a:lnTo>
                    <a:pt x="2009247" y="4484800"/>
                  </a:lnTo>
                  <a:lnTo>
                    <a:pt x="1962341" y="4479350"/>
                  </a:lnTo>
                  <a:lnTo>
                    <a:pt x="1915734" y="4472943"/>
                  </a:lnTo>
                  <a:lnTo>
                    <a:pt x="1869436" y="4465588"/>
                  </a:lnTo>
                  <a:lnTo>
                    <a:pt x="1823456" y="4457295"/>
                  </a:lnTo>
                  <a:lnTo>
                    <a:pt x="1777806" y="4448074"/>
                  </a:lnTo>
                  <a:lnTo>
                    <a:pt x="1732494" y="4437936"/>
                  </a:lnTo>
                  <a:lnTo>
                    <a:pt x="1687532" y="4426891"/>
                  </a:lnTo>
                  <a:lnTo>
                    <a:pt x="1642930" y="4414949"/>
                  </a:lnTo>
                  <a:lnTo>
                    <a:pt x="1598697" y="4402120"/>
                  </a:lnTo>
                  <a:lnTo>
                    <a:pt x="1554843" y="4388414"/>
                  </a:lnTo>
                  <a:lnTo>
                    <a:pt x="1511380" y="4373841"/>
                  </a:lnTo>
                  <a:lnTo>
                    <a:pt x="1468317" y="4358412"/>
                  </a:lnTo>
                  <a:lnTo>
                    <a:pt x="1425663" y="4342136"/>
                  </a:lnTo>
                  <a:lnTo>
                    <a:pt x="1383430" y="4325024"/>
                  </a:lnTo>
                  <a:lnTo>
                    <a:pt x="1341628" y="4307086"/>
                  </a:lnTo>
                  <a:lnTo>
                    <a:pt x="1300266" y="4288332"/>
                  </a:lnTo>
                  <a:lnTo>
                    <a:pt x="1259354" y="4268772"/>
                  </a:lnTo>
                  <a:lnTo>
                    <a:pt x="1218904" y="4248417"/>
                  </a:lnTo>
                  <a:lnTo>
                    <a:pt x="1178924" y="4227276"/>
                  </a:lnTo>
                  <a:lnTo>
                    <a:pt x="1139426" y="4205359"/>
                  </a:lnTo>
                  <a:lnTo>
                    <a:pt x="1100419" y="4182677"/>
                  </a:lnTo>
                  <a:lnTo>
                    <a:pt x="1061913" y="4159240"/>
                  </a:lnTo>
                  <a:lnTo>
                    <a:pt x="1023919" y="4135058"/>
                  </a:lnTo>
                  <a:lnTo>
                    <a:pt x="986447" y="4110141"/>
                  </a:lnTo>
                  <a:lnTo>
                    <a:pt x="949506" y="4084499"/>
                  </a:lnTo>
                  <a:lnTo>
                    <a:pt x="913107" y="4058143"/>
                  </a:lnTo>
                  <a:lnTo>
                    <a:pt x="877261" y="4031083"/>
                  </a:lnTo>
                  <a:lnTo>
                    <a:pt x="841976" y="4003328"/>
                  </a:lnTo>
                  <a:lnTo>
                    <a:pt x="807264" y="3974888"/>
                  </a:lnTo>
                  <a:lnTo>
                    <a:pt x="773135" y="3945775"/>
                  </a:lnTo>
                  <a:lnTo>
                    <a:pt x="739598" y="3915998"/>
                  </a:lnTo>
                  <a:lnTo>
                    <a:pt x="706664" y="3885567"/>
                  </a:lnTo>
                  <a:lnTo>
                    <a:pt x="674343" y="3854493"/>
                  </a:lnTo>
                  <a:lnTo>
                    <a:pt x="642645" y="3822785"/>
                  </a:lnTo>
                  <a:lnTo>
                    <a:pt x="611580" y="3790454"/>
                  </a:lnTo>
                  <a:lnTo>
                    <a:pt x="581158" y="3757509"/>
                  </a:lnTo>
                  <a:lnTo>
                    <a:pt x="551390" y="3723962"/>
                  </a:lnTo>
                  <a:lnTo>
                    <a:pt x="522286" y="3689821"/>
                  </a:lnTo>
                  <a:lnTo>
                    <a:pt x="493855" y="3655098"/>
                  </a:lnTo>
                  <a:lnTo>
                    <a:pt x="466109" y="3619802"/>
                  </a:lnTo>
                  <a:lnTo>
                    <a:pt x="439056" y="3583944"/>
                  </a:lnTo>
                  <a:lnTo>
                    <a:pt x="412708" y="3547533"/>
                  </a:lnTo>
                  <a:lnTo>
                    <a:pt x="387074" y="3510580"/>
                  </a:lnTo>
                  <a:lnTo>
                    <a:pt x="362164" y="3473095"/>
                  </a:lnTo>
                  <a:lnTo>
                    <a:pt x="337989" y="3435088"/>
                  </a:lnTo>
                  <a:lnTo>
                    <a:pt x="314559" y="3396570"/>
                  </a:lnTo>
                  <a:lnTo>
                    <a:pt x="291884" y="3357549"/>
                  </a:lnTo>
                  <a:lnTo>
                    <a:pt x="269973" y="3318037"/>
                  </a:lnTo>
                  <a:lnTo>
                    <a:pt x="248838" y="3278044"/>
                  </a:lnTo>
                  <a:lnTo>
                    <a:pt x="228488" y="3237580"/>
                  </a:lnTo>
                  <a:lnTo>
                    <a:pt x="208934" y="3196654"/>
                  </a:lnTo>
                  <a:lnTo>
                    <a:pt x="190185" y="3155278"/>
                  </a:lnTo>
                  <a:lnTo>
                    <a:pt x="172252" y="3113460"/>
                  </a:lnTo>
                  <a:lnTo>
                    <a:pt x="155145" y="3071212"/>
                  </a:lnTo>
                  <a:lnTo>
                    <a:pt x="138874" y="3028544"/>
                  </a:lnTo>
                  <a:lnTo>
                    <a:pt x="123449" y="2985465"/>
                  </a:lnTo>
                  <a:lnTo>
                    <a:pt x="108880" y="2941986"/>
                  </a:lnTo>
                  <a:lnTo>
                    <a:pt x="95178" y="2898116"/>
                  </a:lnTo>
                  <a:lnTo>
                    <a:pt x="82352" y="2853867"/>
                  </a:lnTo>
                  <a:lnTo>
                    <a:pt x="70413" y="2809248"/>
                  </a:lnTo>
                  <a:lnTo>
                    <a:pt x="59371" y="2764269"/>
                  </a:lnTo>
                  <a:lnTo>
                    <a:pt x="49236" y="2718941"/>
                  </a:lnTo>
                  <a:lnTo>
                    <a:pt x="40018" y="2673273"/>
                  </a:lnTo>
                  <a:lnTo>
                    <a:pt x="31727" y="2627276"/>
                  </a:lnTo>
                  <a:lnTo>
                    <a:pt x="24374" y="2580959"/>
                  </a:lnTo>
                  <a:lnTo>
                    <a:pt x="17968" y="2534334"/>
                  </a:lnTo>
                  <a:lnTo>
                    <a:pt x="12520" y="2487410"/>
                  </a:lnTo>
                  <a:lnTo>
                    <a:pt x="8040" y="2440197"/>
                  </a:lnTo>
                  <a:lnTo>
                    <a:pt x="4537" y="2392706"/>
                  </a:lnTo>
                  <a:lnTo>
                    <a:pt x="2023" y="2344946"/>
                  </a:lnTo>
                  <a:lnTo>
                    <a:pt x="507" y="2296928"/>
                  </a:lnTo>
                  <a:lnTo>
                    <a:pt x="0" y="2248662"/>
                  </a:lnTo>
                  <a:lnTo>
                    <a:pt x="507" y="2200395"/>
                  </a:lnTo>
                  <a:lnTo>
                    <a:pt x="2023" y="2152377"/>
                  </a:lnTo>
                  <a:lnTo>
                    <a:pt x="4537" y="2104617"/>
                  </a:lnTo>
                  <a:lnTo>
                    <a:pt x="8040" y="2057126"/>
                  </a:lnTo>
                  <a:lnTo>
                    <a:pt x="12520" y="2009913"/>
                  </a:lnTo>
                  <a:lnTo>
                    <a:pt x="17968" y="1962989"/>
                  </a:lnTo>
                  <a:lnTo>
                    <a:pt x="24374" y="1916364"/>
                  </a:lnTo>
                  <a:lnTo>
                    <a:pt x="31727" y="1870047"/>
                  </a:lnTo>
                  <a:lnTo>
                    <a:pt x="40018" y="1824050"/>
                  </a:lnTo>
                  <a:lnTo>
                    <a:pt x="49236" y="1778382"/>
                  </a:lnTo>
                  <a:lnTo>
                    <a:pt x="59371" y="1733054"/>
                  </a:lnTo>
                  <a:lnTo>
                    <a:pt x="70413" y="1688075"/>
                  </a:lnTo>
                  <a:lnTo>
                    <a:pt x="82352" y="1643456"/>
                  </a:lnTo>
                  <a:lnTo>
                    <a:pt x="95178" y="1599207"/>
                  </a:lnTo>
                  <a:lnTo>
                    <a:pt x="108880" y="1555337"/>
                  </a:lnTo>
                  <a:lnTo>
                    <a:pt x="123449" y="1511858"/>
                  </a:lnTo>
                  <a:lnTo>
                    <a:pt x="138874" y="1468779"/>
                  </a:lnTo>
                  <a:lnTo>
                    <a:pt x="155145" y="1426111"/>
                  </a:lnTo>
                  <a:lnTo>
                    <a:pt x="172252" y="1383863"/>
                  </a:lnTo>
                  <a:lnTo>
                    <a:pt x="190185" y="1342045"/>
                  </a:lnTo>
                  <a:lnTo>
                    <a:pt x="208934" y="1300669"/>
                  </a:lnTo>
                  <a:lnTo>
                    <a:pt x="228488" y="1259743"/>
                  </a:lnTo>
                  <a:lnTo>
                    <a:pt x="248838" y="1219279"/>
                  </a:lnTo>
                  <a:lnTo>
                    <a:pt x="269973" y="1179286"/>
                  </a:lnTo>
                  <a:lnTo>
                    <a:pt x="291884" y="1139774"/>
                  </a:lnTo>
                  <a:lnTo>
                    <a:pt x="314559" y="1100753"/>
                  </a:lnTo>
                  <a:lnTo>
                    <a:pt x="337989" y="1062235"/>
                  </a:lnTo>
                  <a:lnTo>
                    <a:pt x="362164" y="1024228"/>
                  </a:lnTo>
                  <a:lnTo>
                    <a:pt x="387074" y="986743"/>
                  </a:lnTo>
                  <a:lnTo>
                    <a:pt x="412708" y="949790"/>
                  </a:lnTo>
                  <a:lnTo>
                    <a:pt x="439056" y="913379"/>
                  </a:lnTo>
                  <a:lnTo>
                    <a:pt x="466109" y="877521"/>
                  </a:lnTo>
                  <a:lnTo>
                    <a:pt x="493855" y="842225"/>
                  </a:lnTo>
                  <a:lnTo>
                    <a:pt x="522286" y="807502"/>
                  </a:lnTo>
                  <a:lnTo>
                    <a:pt x="551390" y="773361"/>
                  </a:lnTo>
                  <a:lnTo>
                    <a:pt x="581158" y="739814"/>
                  </a:lnTo>
                  <a:lnTo>
                    <a:pt x="611580" y="706869"/>
                  </a:lnTo>
                  <a:lnTo>
                    <a:pt x="642645" y="674538"/>
                  </a:lnTo>
                  <a:lnTo>
                    <a:pt x="674343" y="642830"/>
                  </a:lnTo>
                  <a:lnTo>
                    <a:pt x="706664" y="611756"/>
                  </a:lnTo>
                  <a:lnTo>
                    <a:pt x="739598" y="581325"/>
                  </a:lnTo>
                  <a:lnTo>
                    <a:pt x="773135" y="551548"/>
                  </a:lnTo>
                  <a:lnTo>
                    <a:pt x="807264" y="522435"/>
                  </a:lnTo>
                  <a:lnTo>
                    <a:pt x="841976" y="493995"/>
                  </a:lnTo>
                  <a:lnTo>
                    <a:pt x="877261" y="466240"/>
                  </a:lnTo>
                  <a:lnTo>
                    <a:pt x="913107" y="439180"/>
                  </a:lnTo>
                  <a:lnTo>
                    <a:pt x="949506" y="412824"/>
                  </a:lnTo>
                  <a:lnTo>
                    <a:pt x="986447" y="387182"/>
                  </a:lnTo>
                  <a:lnTo>
                    <a:pt x="1023919" y="362265"/>
                  </a:lnTo>
                  <a:lnTo>
                    <a:pt x="1061913" y="338083"/>
                  </a:lnTo>
                  <a:lnTo>
                    <a:pt x="1100419" y="314646"/>
                  </a:lnTo>
                  <a:lnTo>
                    <a:pt x="1139426" y="291964"/>
                  </a:lnTo>
                  <a:lnTo>
                    <a:pt x="1178924" y="270047"/>
                  </a:lnTo>
                  <a:lnTo>
                    <a:pt x="1218904" y="248906"/>
                  </a:lnTo>
                  <a:lnTo>
                    <a:pt x="1259354" y="228551"/>
                  </a:lnTo>
                  <a:lnTo>
                    <a:pt x="1300266" y="208991"/>
                  </a:lnTo>
                  <a:lnTo>
                    <a:pt x="1341628" y="190237"/>
                  </a:lnTo>
                  <a:lnTo>
                    <a:pt x="1383430" y="172299"/>
                  </a:lnTo>
                  <a:lnTo>
                    <a:pt x="1425663" y="155187"/>
                  </a:lnTo>
                  <a:lnTo>
                    <a:pt x="1468317" y="138911"/>
                  </a:lnTo>
                  <a:lnTo>
                    <a:pt x="1511380" y="123482"/>
                  </a:lnTo>
                  <a:lnTo>
                    <a:pt x="1554843" y="108909"/>
                  </a:lnTo>
                  <a:lnTo>
                    <a:pt x="1598697" y="95203"/>
                  </a:lnTo>
                  <a:lnTo>
                    <a:pt x="1642930" y="82374"/>
                  </a:lnTo>
                  <a:lnTo>
                    <a:pt x="1687532" y="70432"/>
                  </a:lnTo>
                  <a:lnTo>
                    <a:pt x="1732494" y="59387"/>
                  </a:lnTo>
                  <a:lnTo>
                    <a:pt x="1777806" y="49249"/>
                  </a:lnTo>
                  <a:lnTo>
                    <a:pt x="1823456" y="40028"/>
                  </a:lnTo>
                  <a:lnTo>
                    <a:pt x="1869436" y="31735"/>
                  </a:lnTo>
                  <a:lnTo>
                    <a:pt x="1915734" y="24380"/>
                  </a:lnTo>
                  <a:lnTo>
                    <a:pt x="1962341" y="17973"/>
                  </a:lnTo>
                  <a:lnTo>
                    <a:pt x="2009247" y="12523"/>
                  </a:lnTo>
                  <a:lnTo>
                    <a:pt x="2056441" y="8042"/>
                  </a:lnTo>
                  <a:lnTo>
                    <a:pt x="2103913" y="4538"/>
                  </a:lnTo>
                  <a:lnTo>
                    <a:pt x="2151654" y="2024"/>
                  </a:lnTo>
                  <a:lnTo>
                    <a:pt x="2199653" y="507"/>
                  </a:lnTo>
                  <a:lnTo>
                    <a:pt x="2247900" y="0"/>
                  </a:lnTo>
                  <a:lnTo>
                    <a:pt x="2247900" y="2248662"/>
                  </a:lnTo>
                  <a:lnTo>
                    <a:pt x="2247900" y="4497324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778254" y="1272539"/>
            <a:ext cx="10138410" cy="4497705"/>
            <a:chOff x="1778254" y="1272539"/>
            <a:chExt cx="10138410" cy="44977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object 6"/>
            <p:cNvSpPr/>
            <p:nvPr/>
          </p:nvSpPr>
          <p:spPr>
            <a:xfrm>
              <a:off x="3416808" y="1272539"/>
              <a:ext cx="8473440" cy="4497705"/>
            </a:xfrm>
            <a:custGeom>
              <a:avLst/>
              <a:gdLst/>
              <a:ahLst/>
              <a:cxnLst/>
              <a:rect l="l" t="t" r="r" b="b"/>
              <a:pathLst>
                <a:path w="8473440" h="4497705">
                  <a:moveTo>
                    <a:pt x="8473440" y="0"/>
                  </a:moveTo>
                  <a:lnTo>
                    <a:pt x="0" y="0"/>
                  </a:lnTo>
                  <a:lnTo>
                    <a:pt x="0" y="4497324"/>
                  </a:lnTo>
                  <a:lnTo>
                    <a:pt x="8473440" y="4497324"/>
                  </a:lnTo>
                  <a:lnTo>
                    <a:pt x="84734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4604" y="2228087"/>
              <a:ext cx="1658620" cy="3316604"/>
            </a:xfrm>
            <a:custGeom>
              <a:avLst/>
              <a:gdLst/>
              <a:ahLst/>
              <a:cxnLst/>
              <a:rect l="l" t="t" r="r" b="b"/>
              <a:pathLst>
                <a:path w="1658620" h="3316604">
                  <a:moveTo>
                    <a:pt x="1658111" y="0"/>
                  </a:moveTo>
                  <a:lnTo>
                    <a:pt x="1610075" y="682"/>
                  </a:lnTo>
                  <a:lnTo>
                    <a:pt x="1562377" y="2717"/>
                  </a:lnTo>
                  <a:lnTo>
                    <a:pt x="1515037" y="6085"/>
                  </a:lnTo>
                  <a:lnTo>
                    <a:pt x="1468072" y="10770"/>
                  </a:lnTo>
                  <a:lnTo>
                    <a:pt x="1421501" y="16751"/>
                  </a:lnTo>
                  <a:lnTo>
                    <a:pt x="1375343" y="24011"/>
                  </a:lnTo>
                  <a:lnTo>
                    <a:pt x="1329615" y="32532"/>
                  </a:lnTo>
                  <a:lnTo>
                    <a:pt x="1284337" y="42294"/>
                  </a:lnTo>
                  <a:lnTo>
                    <a:pt x="1239527" y="53280"/>
                  </a:lnTo>
                  <a:lnTo>
                    <a:pt x="1195203" y="65470"/>
                  </a:lnTo>
                  <a:lnTo>
                    <a:pt x="1151384" y="78848"/>
                  </a:lnTo>
                  <a:lnTo>
                    <a:pt x="1108088" y="93393"/>
                  </a:lnTo>
                  <a:lnTo>
                    <a:pt x="1065333" y="109088"/>
                  </a:lnTo>
                  <a:lnTo>
                    <a:pt x="1023139" y="125914"/>
                  </a:lnTo>
                  <a:lnTo>
                    <a:pt x="981522" y="143854"/>
                  </a:lnTo>
                  <a:lnTo>
                    <a:pt x="940503" y="162887"/>
                  </a:lnTo>
                  <a:lnTo>
                    <a:pt x="900099" y="182997"/>
                  </a:lnTo>
                  <a:lnTo>
                    <a:pt x="860328" y="204164"/>
                  </a:lnTo>
                  <a:lnTo>
                    <a:pt x="821210" y="226370"/>
                  </a:lnTo>
                  <a:lnTo>
                    <a:pt x="782762" y="249597"/>
                  </a:lnTo>
                  <a:lnTo>
                    <a:pt x="745003" y="273826"/>
                  </a:lnTo>
                  <a:lnTo>
                    <a:pt x="707951" y="299039"/>
                  </a:lnTo>
                  <a:lnTo>
                    <a:pt x="671626" y="325217"/>
                  </a:lnTo>
                  <a:lnTo>
                    <a:pt x="636044" y="352343"/>
                  </a:lnTo>
                  <a:lnTo>
                    <a:pt x="601225" y="380397"/>
                  </a:lnTo>
                  <a:lnTo>
                    <a:pt x="567188" y="409361"/>
                  </a:lnTo>
                  <a:lnTo>
                    <a:pt x="533949" y="439216"/>
                  </a:lnTo>
                  <a:lnTo>
                    <a:pt x="501529" y="469945"/>
                  </a:lnTo>
                  <a:lnTo>
                    <a:pt x="469945" y="501529"/>
                  </a:lnTo>
                  <a:lnTo>
                    <a:pt x="439216" y="533949"/>
                  </a:lnTo>
                  <a:lnTo>
                    <a:pt x="409361" y="567188"/>
                  </a:lnTo>
                  <a:lnTo>
                    <a:pt x="380397" y="601225"/>
                  </a:lnTo>
                  <a:lnTo>
                    <a:pt x="352343" y="636044"/>
                  </a:lnTo>
                  <a:lnTo>
                    <a:pt x="325217" y="671626"/>
                  </a:lnTo>
                  <a:lnTo>
                    <a:pt x="299039" y="707951"/>
                  </a:lnTo>
                  <a:lnTo>
                    <a:pt x="273826" y="745003"/>
                  </a:lnTo>
                  <a:lnTo>
                    <a:pt x="249597" y="782762"/>
                  </a:lnTo>
                  <a:lnTo>
                    <a:pt x="226370" y="821210"/>
                  </a:lnTo>
                  <a:lnTo>
                    <a:pt x="204164" y="860328"/>
                  </a:lnTo>
                  <a:lnTo>
                    <a:pt x="182997" y="900099"/>
                  </a:lnTo>
                  <a:lnTo>
                    <a:pt x="162887" y="940503"/>
                  </a:lnTo>
                  <a:lnTo>
                    <a:pt x="143854" y="981522"/>
                  </a:lnTo>
                  <a:lnTo>
                    <a:pt x="125914" y="1023139"/>
                  </a:lnTo>
                  <a:lnTo>
                    <a:pt x="109088" y="1065333"/>
                  </a:lnTo>
                  <a:lnTo>
                    <a:pt x="93393" y="1108088"/>
                  </a:lnTo>
                  <a:lnTo>
                    <a:pt x="78848" y="1151384"/>
                  </a:lnTo>
                  <a:lnTo>
                    <a:pt x="65470" y="1195203"/>
                  </a:lnTo>
                  <a:lnTo>
                    <a:pt x="53280" y="1239527"/>
                  </a:lnTo>
                  <a:lnTo>
                    <a:pt x="42294" y="1284337"/>
                  </a:lnTo>
                  <a:lnTo>
                    <a:pt x="32532" y="1329615"/>
                  </a:lnTo>
                  <a:lnTo>
                    <a:pt x="24011" y="1375343"/>
                  </a:lnTo>
                  <a:lnTo>
                    <a:pt x="16751" y="1421501"/>
                  </a:lnTo>
                  <a:lnTo>
                    <a:pt x="10770" y="1468072"/>
                  </a:lnTo>
                  <a:lnTo>
                    <a:pt x="6085" y="1515037"/>
                  </a:lnTo>
                  <a:lnTo>
                    <a:pt x="2717" y="1562377"/>
                  </a:lnTo>
                  <a:lnTo>
                    <a:pt x="682" y="1610075"/>
                  </a:lnTo>
                  <a:lnTo>
                    <a:pt x="0" y="1658112"/>
                  </a:lnTo>
                  <a:lnTo>
                    <a:pt x="682" y="1706148"/>
                  </a:lnTo>
                  <a:lnTo>
                    <a:pt x="2717" y="1753846"/>
                  </a:lnTo>
                  <a:lnTo>
                    <a:pt x="6085" y="1801186"/>
                  </a:lnTo>
                  <a:lnTo>
                    <a:pt x="10770" y="1848151"/>
                  </a:lnTo>
                  <a:lnTo>
                    <a:pt x="16751" y="1894722"/>
                  </a:lnTo>
                  <a:lnTo>
                    <a:pt x="24011" y="1940880"/>
                  </a:lnTo>
                  <a:lnTo>
                    <a:pt x="32532" y="1986608"/>
                  </a:lnTo>
                  <a:lnTo>
                    <a:pt x="42294" y="2031886"/>
                  </a:lnTo>
                  <a:lnTo>
                    <a:pt x="53280" y="2076696"/>
                  </a:lnTo>
                  <a:lnTo>
                    <a:pt x="65470" y="2121020"/>
                  </a:lnTo>
                  <a:lnTo>
                    <a:pt x="78848" y="2164839"/>
                  </a:lnTo>
                  <a:lnTo>
                    <a:pt x="93393" y="2208135"/>
                  </a:lnTo>
                  <a:lnTo>
                    <a:pt x="109088" y="2250890"/>
                  </a:lnTo>
                  <a:lnTo>
                    <a:pt x="125914" y="2293084"/>
                  </a:lnTo>
                  <a:lnTo>
                    <a:pt x="143854" y="2334701"/>
                  </a:lnTo>
                  <a:lnTo>
                    <a:pt x="162887" y="2375720"/>
                  </a:lnTo>
                  <a:lnTo>
                    <a:pt x="182997" y="2416124"/>
                  </a:lnTo>
                  <a:lnTo>
                    <a:pt x="204164" y="2455895"/>
                  </a:lnTo>
                  <a:lnTo>
                    <a:pt x="226370" y="2495013"/>
                  </a:lnTo>
                  <a:lnTo>
                    <a:pt x="249597" y="2533461"/>
                  </a:lnTo>
                  <a:lnTo>
                    <a:pt x="273826" y="2571220"/>
                  </a:lnTo>
                  <a:lnTo>
                    <a:pt x="299039" y="2608272"/>
                  </a:lnTo>
                  <a:lnTo>
                    <a:pt x="325217" y="2644597"/>
                  </a:lnTo>
                  <a:lnTo>
                    <a:pt x="352343" y="2680179"/>
                  </a:lnTo>
                  <a:lnTo>
                    <a:pt x="380397" y="2714998"/>
                  </a:lnTo>
                  <a:lnTo>
                    <a:pt x="409361" y="2749035"/>
                  </a:lnTo>
                  <a:lnTo>
                    <a:pt x="439216" y="2782274"/>
                  </a:lnTo>
                  <a:lnTo>
                    <a:pt x="469945" y="2814694"/>
                  </a:lnTo>
                  <a:lnTo>
                    <a:pt x="501529" y="2846278"/>
                  </a:lnTo>
                  <a:lnTo>
                    <a:pt x="533949" y="2877007"/>
                  </a:lnTo>
                  <a:lnTo>
                    <a:pt x="567188" y="2906862"/>
                  </a:lnTo>
                  <a:lnTo>
                    <a:pt x="601225" y="2935826"/>
                  </a:lnTo>
                  <a:lnTo>
                    <a:pt x="636044" y="2963880"/>
                  </a:lnTo>
                  <a:lnTo>
                    <a:pt x="671626" y="2991006"/>
                  </a:lnTo>
                  <a:lnTo>
                    <a:pt x="707951" y="3017184"/>
                  </a:lnTo>
                  <a:lnTo>
                    <a:pt x="745003" y="3042397"/>
                  </a:lnTo>
                  <a:lnTo>
                    <a:pt x="782762" y="3066626"/>
                  </a:lnTo>
                  <a:lnTo>
                    <a:pt x="821210" y="3089853"/>
                  </a:lnTo>
                  <a:lnTo>
                    <a:pt x="860328" y="3112059"/>
                  </a:lnTo>
                  <a:lnTo>
                    <a:pt x="900099" y="3133226"/>
                  </a:lnTo>
                  <a:lnTo>
                    <a:pt x="940503" y="3153336"/>
                  </a:lnTo>
                  <a:lnTo>
                    <a:pt x="981522" y="3172369"/>
                  </a:lnTo>
                  <a:lnTo>
                    <a:pt x="1023139" y="3190309"/>
                  </a:lnTo>
                  <a:lnTo>
                    <a:pt x="1065333" y="3207135"/>
                  </a:lnTo>
                  <a:lnTo>
                    <a:pt x="1108088" y="3222830"/>
                  </a:lnTo>
                  <a:lnTo>
                    <a:pt x="1151384" y="3237375"/>
                  </a:lnTo>
                  <a:lnTo>
                    <a:pt x="1195203" y="3250753"/>
                  </a:lnTo>
                  <a:lnTo>
                    <a:pt x="1239527" y="3262943"/>
                  </a:lnTo>
                  <a:lnTo>
                    <a:pt x="1284337" y="3273929"/>
                  </a:lnTo>
                  <a:lnTo>
                    <a:pt x="1329615" y="3283691"/>
                  </a:lnTo>
                  <a:lnTo>
                    <a:pt x="1375343" y="3292212"/>
                  </a:lnTo>
                  <a:lnTo>
                    <a:pt x="1421501" y="3299472"/>
                  </a:lnTo>
                  <a:lnTo>
                    <a:pt x="1468072" y="3305453"/>
                  </a:lnTo>
                  <a:lnTo>
                    <a:pt x="1515037" y="3310138"/>
                  </a:lnTo>
                  <a:lnTo>
                    <a:pt x="1562377" y="3313506"/>
                  </a:lnTo>
                  <a:lnTo>
                    <a:pt x="1610075" y="3315541"/>
                  </a:lnTo>
                  <a:lnTo>
                    <a:pt x="1658111" y="3316224"/>
                  </a:lnTo>
                  <a:lnTo>
                    <a:pt x="165811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4604" y="2228087"/>
              <a:ext cx="1658620" cy="3316604"/>
            </a:xfrm>
            <a:custGeom>
              <a:avLst/>
              <a:gdLst/>
              <a:ahLst/>
              <a:cxnLst/>
              <a:rect l="l" t="t" r="r" b="b"/>
              <a:pathLst>
                <a:path w="1658620" h="3316604">
                  <a:moveTo>
                    <a:pt x="1658111" y="3316224"/>
                  </a:moveTo>
                  <a:lnTo>
                    <a:pt x="1610075" y="3315541"/>
                  </a:lnTo>
                  <a:lnTo>
                    <a:pt x="1562377" y="3313506"/>
                  </a:lnTo>
                  <a:lnTo>
                    <a:pt x="1515037" y="3310138"/>
                  </a:lnTo>
                  <a:lnTo>
                    <a:pt x="1468072" y="3305453"/>
                  </a:lnTo>
                  <a:lnTo>
                    <a:pt x="1421501" y="3299472"/>
                  </a:lnTo>
                  <a:lnTo>
                    <a:pt x="1375343" y="3292212"/>
                  </a:lnTo>
                  <a:lnTo>
                    <a:pt x="1329615" y="3283691"/>
                  </a:lnTo>
                  <a:lnTo>
                    <a:pt x="1284337" y="3273929"/>
                  </a:lnTo>
                  <a:lnTo>
                    <a:pt x="1239527" y="3262943"/>
                  </a:lnTo>
                  <a:lnTo>
                    <a:pt x="1195203" y="3250753"/>
                  </a:lnTo>
                  <a:lnTo>
                    <a:pt x="1151384" y="3237375"/>
                  </a:lnTo>
                  <a:lnTo>
                    <a:pt x="1108088" y="3222830"/>
                  </a:lnTo>
                  <a:lnTo>
                    <a:pt x="1065333" y="3207135"/>
                  </a:lnTo>
                  <a:lnTo>
                    <a:pt x="1023139" y="3190309"/>
                  </a:lnTo>
                  <a:lnTo>
                    <a:pt x="981522" y="3172369"/>
                  </a:lnTo>
                  <a:lnTo>
                    <a:pt x="940503" y="3153336"/>
                  </a:lnTo>
                  <a:lnTo>
                    <a:pt x="900099" y="3133226"/>
                  </a:lnTo>
                  <a:lnTo>
                    <a:pt x="860328" y="3112059"/>
                  </a:lnTo>
                  <a:lnTo>
                    <a:pt x="821210" y="3089853"/>
                  </a:lnTo>
                  <a:lnTo>
                    <a:pt x="782762" y="3066626"/>
                  </a:lnTo>
                  <a:lnTo>
                    <a:pt x="745003" y="3042397"/>
                  </a:lnTo>
                  <a:lnTo>
                    <a:pt x="707951" y="3017184"/>
                  </a:lnTo>
                  <a:lnTo>
                    <a:pt x="671626" y="2991006"/>
                  </a:lnTo>
                  <a:lnTo>
                    <a:pt x="636044" y="2963880"/>
                  </a:lnTo>
                  <a:lnTo>
                    <a:pt x="601225" y="2935826"/>
                  </a:lnTo>
                  <a:lnTo>
                    <a:pt x="567188" y="2906862"/>
                  </a:lnTo>
                  <a:lnTo>
                    <a:pt x="533949" y="2877007"/>
                  </a:lnTo>
                  <a:lnTo>
                    <a:pt x="501529" y="2846278"/>
                  </a:lnTo>
                  <a:lnTo>
                    <a:pt x="469945" y="2814694"/>
                  </a:lnTo>
                  <a:lnTo>
                    <a:pt x="439216" y="2782274"/>
                  </a:lnTo>
                  <a:lnTo>
                    <a:pt x="409361" y="2749035"/>
                  </a:lnTo>
                  <a:lnTo>
                    <a:pt x="380397" y="2714998"/>
                  </a:lnTo>
                  <a:lnTo>
                    <a:pt x="352343" y="2680179"/>
                  </a:lnTo>
                  <a:lnTo>
                    <a:pt x="325217" y="2644597"/>
                  </a:lnTo>
                  <a:lnTo>
                    <a:pt x="299039" y="2608272"/>
                  </a:lnTo>
                  <a:lnTo>
                    <a:pt x="273826" y="2571220"/>
                  </a:lnTo>
                  <a:lnTo>
                    <a:pt x="249597" y="2533461"/>
                  </a:lnTo>
                  <a:lnTo>
                    <a:pt x="226370" y="2495013"/>
                  </a:lnTo>
                  <a:lnTo>
                    <a:pt x="204164" y="2455895"/>
                  </a:lnTo>
                  <a:lnTo>
                    <a:pt x="182997" y="2416124"/>
                  </a:lnTo>
                  <a:lnTo>
                    <a:pt x="162887" y="2375720"/>
                  </a:lnTo>
                  <a:lnTo>
                    <a:pt x="143854" y="2334701"/>
                  </a:lnTo>
                  <a:lnTo>
                    <a:pt x="125914" y="2293084"/>
                  </a:lnTo>
                  <a:lnTo>
                    <a:pt x="109088" y="2250890"/>
                  </a:lnTo>
                  <a:lnTo>
                    <a:pt x="93393" y="2208135"/>
                  </a:lnTo>
                  <a:lnTo>
                    <a:pt x="78848" y="2164839"/>
                  </a:lnTo>
                  <a:lnTo>
                    <a:pt x="65470" y="2121020"/>
                  </a:lnTo>
                  <a:lnTo>
                    <a:pt x="53280" y="2076696"/>
                  </a:lnTo>
                  <a:lnTo>
                    <a:pt x="42294" y="2031886"/>
                  </a:lnTo>
                  <a:lnTo>
                    <a:pt x="32532" y="1986608"/>
                  </a:lnTo>
                  <a:lnTo>
                    <a:pt x="24011" y="1940880"/>
                  </a:lnTo>
                  <a:lnTo>
                    <a:pt x="16751" y="1894722"/>
                  </a:lnTo>
                  <a:lnTo>
                    <a:pt x="10770" y="1848151"/>
                  </a:lnTo>
                  <a:lnTo>
                    <a:pt x="6085" y="1801186"/>
                  </a:lnTo>
                  <a:lnTo>
                    <a:pt x="2717" y="1753846"/>
                  </a:lnTo>
                  <a:lnTo>
                    <a:pt x="682" y="1706148"/>
                  </a:lnTo>
                  <a:lnTo>
                    <a:pt x="0" y="1658112"/>
                  </a:lnTo>
                  <a:lnTo>
                    <a:pt x="682" y="1610075"/>
                  </a:lnTo>
                  <a:lnTo>
                    <a:pt x="2717" y="1562377"/>
                  </a:lnTo>
                  <a:lnTo>
                    <a:pt x="6085" y="1515037"/>
                  </a:lnTo>
                  <a:lnTo>
                    <a:pt x="10770" y="1468072"/>
                  </a:lnTo>
                  <a:lnTo>
                    <a:pt x="16751" y="1421501"/>
                  </a:lnTo>
                  <a:lnTo>
                    <a:pt x="24011" y="1375343"/>
                  </a:lnTo>
                  <a:lnTo>
                    <a:pt x="32532" y="1329615"/>
                  </a:lnTo>
                  <a:lnTo>
                    <a:pt x="42294" y="1284337"/>
                  </a:lnTo>
                  <a:lnTo>
                    <a:pt x="53280" y="1239527"/>
                  </a:lnTo>
                  <a:lnTo>
                    <a:pt x="65470" y="1195203"/>
                  </a:lnTo>
                  <a:lnTo>
                    <a:pt x="78848" y="1151384"/>
                  </a:lnTo>
                  <a:lnTo>
                    <a:pt x="93393" y="1108088"/>
                  </a:lnTo>
                  <a:lnTo>
                    <a:pt x="109088" y="1065333"/>
                  </a:lnTo>
                  <a:lnTo>
                    <a:pt x="125914" y="1023139"/>
                  </a:lnTo>
                  <a:lnTo>
                    <a:pt x="143854" y="981522"/>
                  </a:lnTo>
                  <a:lnTo>
                    <a:pt x="162887" y="940503"/>
                  </a:lnTo>
                  <a:lnTo>
                    <a:pt x="182997" y="900099"/>
                  </a:lnTo>
                  <a:lnTo>
                    <a:pt x="204164" y="860328"/>
                  </a:lnTo>
                  <a:lnTo>
                    <a:pt x="226370" y="821210"/>
                  </a:lnTo>
                  <a:lnTo>
                    <a:pt x="249597" y="782762"/>
                  </a:lnTo>
                  <a:lnTo>
                    <a:pt x="273826" y="745003"/>
                  </a:lnTo>
                  <a:lnTo>
                    <a:pt x="299039" y="707951"/>
                  </a:lnTo>
                  <a:lnTo>
                    <a:pt x="325217" y="671626"/>
                  </a:lnTo>
                  <a:lnTo>
                    <a:pt x="352343" y="636044"/>
                  </a:lnTo>
                  <a:lnTo>
                    <a:pt x="380397" y="601225"/>
                  </a:lnTo>
                  <a:lnTo>
                    <a:pt x="409361" y="567188"/>
                  </a:lnTo>
                  <a:lnTo>
                    <a:pt x="439216" y="533949"/>
                  </a:lnTo>
                  <a:lnTo>
                    <a:pt x="469945" y="501529"/>
                  </a:lnTo>
                  <a:lnTo>
                    <a:pt x="501529" y="469945"/>
                  </a:lnTo>
                  <a:lnTo>
                    <a:pt x="533949" y="439216"/>
                  </a:lnTo>
                  <a:lnTo>
                    <a:pt x="567188" y="409361"/>
                  </a:lnTo>
                  <a:lnTo>
                    <a:pt x="601225" y="380397"/>
                  </a:lnTo>
                  <a:lnTo>
                    <a:pt x="636044" y="352343"/>
                  </a:lnTo>
                  <a:lnTo>
                    <a:pt x="671626" y="325217"/>
                  </a:lnTo>
                  <a:lnTo>
                    <a:pt x="707951" y="299039"/>
                  </a:lnTo>
                  <a:lnTo>
                    <a:pt x="745003" y="273826"/>
                  </a:lnTo>
                  <a:lnTo>
                    <a:pt x="782762" y="249597"/>
                  </a:lnTo>
                  <a:lnTo>
                    <a:pt x="821210" y="226370"/>
                  </a:lnTo>
                  <a:lnTo>
                    <a:pt x="860328" y="204164"/>
                  </a:lnTo>
                  <a:lnTo>
                    <a:pt x="900099" y="182997"/>
                  </a:lnTo>
                  <a:lnTo>
                    <a:pt x="940503" y="162887"/>
                  </a:lnTo>
                  <a:lnTo>
                    <a:pt x="981522" y="143854"/>
                  </a:lnTo>
                  <a:lnTo>
                    <a:pt x="1023139" y="125914"/>
                  </a:lnTo>
                  <a:lnTo>
                    <a:pt x="1065333" y="109088"/>
                  </a:lnTo>
                  <a:lnTo>
                    <a:pt x="1108088" y="93393"/>
                  </a:lnTo>
                  <a:lnTo>
                    <a:pt x="1151384" y="78848"/>
                  </a:lnTo>
                  <a:lnTo>
                    <a:pt x="1195203" y="65470"/>
                  </a:lnTo>
                  <a:lnTo>
                    <a:pt x="1239527" y="53280"/>
                  </a:lnTo>
                  <a:lnTo>
                    <a:pt x="1284337" y="42294"/>
                  </a:lnTo>
                  <a:lnTo>
                    <a:pt x="1329615" y="32532"/>
                  </a:lnTo>
                  <a:lnTo>
                    <a:pt x="1375343" y="24011"/>
                  </a:lnTo>
                  <a:lnTo>
                    <a:pt x="1421501" y="16751"/>
                  </a:lnTo>
                  <a:lnTo>
                    <a:pt x="1468072" y="10770"/>
                  </a:lnTo>
                  <a:lnTo>
                    <a:pt x="1515037" y="6085"/>
                  </a:lnTo>
                  <a:lnTo>
                    <a:pt x="1562377" y="2717"/>
                  </a:lnTo>
                  <a:lnTo>
                    <a:pt x="1610075" y="682"/>
                  </a:lnTo>
                  <a:lnTo>
                    <a:pt x="1658111" y="0"/>
                  </a:lnTo>
                  <a:lnTo>
                    <a:pt x="1658111" y="1658112"/>
                  </a:lnTo>
                  <a:lnTo>
                    <a:pt x="1658111" y="3316224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2716" y="2075687"/>
              <a:ext cx="8473440" cy="3694429"/>
            </a:xfrm>
            <a:custGeom>
              <a:avLst/>
              <a:gdLst/>
              <a:ahLst/>
              <a:cxnLst/>
              <a:rect l="l" t="t" r="r" b="b"/>
              <a:pathLst>
                <a:path w="8473440" h="3694429">
                  <a:moveTo>
                    <a:pt x="8473440" y="0"/>
                  </a:moveTo>
                  <a:lnTo>
                    <a:pt x="0" y="0"/>
                  </a:lnTo>
                  <a:lnTo>
                    <a:pt x="0" y="3694176"/>
                  </a:lnTo>
                  <a:lnTo>
                    <a:pt x="8473440" y="3694176"/>
                  </a:lnTo>
                  <a:lnTo>
                    <a:pt x="84734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4204" y="3183635"/>
              <a:ext cx="1068705" cy="2136775"/>
            </a:xfrm>
            <a:custGeom>
              <a:avLst/>
              <a:gdLst/>
              <a:ahLst/>
              <a:cxnLst/>
              <a:rect l="l" t="t" r="r" b="b"/>
              <a:pathLst>
                <a:path w="1068704" h="2136775">
                  <a:moveTo>
                    <a:pt x="1068323" y="0"/>
                  </a:moveTo>
                  <a:lnTo>
                    <a:pt x="1020734" y="1040"/>
                  </a:lnTo>
                  <a:lnTo>
                    <a:pt x="973679" y="4134"/>
                  </a:lnTo>
                  <a:lnTo>
                    <a:pt x="927199" y="9237"/>
                  </a:lnTo>
                  <a:lnTo>
                    <a:pt x="881340" y="16306"/>
                  </a:lnTo>
                  <a:lnTo>
                    <a:pt x="836144" y="25297"/>
                  </a:lnTo>
                  <a:lnTo>
                    <a:pt x="791656" y="36168"/>
                  </a:lnTo>
                  <a:lnTo>
                    <a:pt x="747917" y="48874"/>
                  </a:lnTo>
                  <a:lnTo>
                    <a:pt x="704973" y="63373"/>
                  </a:lnTo>
                  <a:lnTo>
                    <a:pt x="662865" y="79620"/>
                  </a:lnTo>
                  <a:lnTo>
                    <a:pt x="621638" y="97573"/>
                  </a:lnTo>
                  <a:lnTo>
                    <a:pt x="581335" y="117188"/>
                  </a:lnTo>
                  <a:lnTo>
                    <a:pt x="541999" y="138422"/>
                  </a:lnTo>
                  <a:lnTo>
                    <a:pt x="503674" y="161231"/>
                  </a:lnTo>
                  <a:lnTo>
                    <a:pt x="466404" y="185571"/>
                  </a:lnTo>
                  <a:lnTo>
                    <a:pt x="430231" y="211400"/>
                  </a:lnTo>
                  <a:lnTo>
                    <a:pt x="395199" y="238674"/>
                  </a:lnTo>
                  <a:lnTo>
                    <a:pt x="361351" y="267350"/>
                  </a:lnTo>
                  <a:lnTo>
                    <a:pt x="328732" y="297383"/>
                  </a:lnTo>
                  <a:lnTo>
                    <a:pt x="297383" y="328732"/>
                  </a:lnTo>
                  <a:lnTo>
                    <a:pt x="267350" y="361351"/>
                  </a:lnTo>
                  <a:lnTo>
                    <a:pt x="238674" y="395199"/>
                  </a:lnTo>
                  <a:lnTo>
                    <a:pt x="211400" y="430231"/>
                  </a:lnTo>
                  <a:lnTo>
                    <a:pt x="185571" y="466404"/>
                  </a:lnTo>
                  <a:lnTo>
                    <a:pt x="161231" y="503674"/>
                  </a:lnTo>
                  <a:lnTo>
                    <a:pt x="138422" y="541999"/>
                  </a:lnTo>
                  <a:lnTo>
                    <a:pt x="117188" y="581335"/>
                  </a:lnTo>
                  <a:lnTo>
                    <a:pt x="97573" y="621638"/>
                  </a:lnTo>
                  <a:lnTo>
                    <a:pt x="79620" y="662865"/>
                  </a:lnTo>
                  <a:lnTo>
                    <a:pt x="63373" y="704973"/>
                  </a:lnTo>
                  <a:lnTo>
                    <a:pt x="48874" y="747917"/>
                  </a:lnTo>
                  <a:lnTo>
                    <a:pt x="36168" y="791656"/>
                  </a:lnTo>
                  <a:lnTo>
                    <a:pt x="25297" y="836144"/>
                  </a:lnTo>
                  <a:lnTo>
                    <a:pt x="16306" y="881340"/>
                  </a:lnTo>
                  <a:lnTo>
                    <a:pt x="9237" y="927199"/>
                  </a:lnTo>
                  <a:lnTo>
                    <a:pt x="4134" y="973679"/>
                  </a:lnTo>
                  <a:lnTo>
                    <a:pt x="1040" y="1020734"/>
                  </a:lnTo>
                  <a:lnTo>
                    <a:pt x="0" y="1068324"/>
                  </a:lnTo>
                  <a:lnTo>
                    <a:pt x="1040" y="1115913"/>
                  </a:lnTo>
                  <a:lnTo>
                    <a:pt x="4134" y="1162968"/>
                  </a:lnTo>
                  <a:lnTo>
                    <a:pt x="9237" y="1209448"/>
                  </a:lnTo>
                  <a:lnTo>
                    <a:pt x="16306" y="1255307"/>
                  </a:lnTo>
                  <a:lnTo>
                    <a:pt x="25297" y="1300503"/>
                  </a:lnTo>
                  <a:lnTo>
                    <a:pt x="36168" y="1344991"/>
                  </a:lnTo>
                  <a:lnTo>
                    <a:pt x="48874" y="1388730"/>
                  </a:lnTo>
                  <a:lnTo>
                    <a:pt x="63373" y="1431674"/>
                  </a:lnTo>
                  <a:lnTo>
                    <a:pt x="79620" y="1473782"/>
                  </a:lnTo>
                  <a:lnTo>
                    <a:pt x="97573" y="1515009"/>
                  </a:lnTo>
                  <a:lnTo>
                    <a:pt x="117188" y="1555312"/>
                  </a:lnTo>
                  <a:lnTo>
                    <a:pt x="138422" y="1594648"/>
                  </a:lnTo>
                  <a:lnTo>
                    <a:pt x="161231" y="1632973"/>
                  </a:lnTo>
                  <a:lnTo>
                    <a:pt x="185571" y="1670243"/>
                  </a:lnTo>
                  <a:lnTo>
                    <a:pt x="211400" y="1706416"/>
                  </a:lnTo>
                  <a:lnTo>
                    <a:pt x="238674" y="1741448"/>
                  </a:lnTo>
                  <a:lnTo>
                    <a:pt x="267350" y="1775296"/>
                  </a:lnTo>
                  <a:lnTo>
                    <a:pt x="297383" y="1807915"/>
                  </a:lnTo>
                  <a:lnTo>
                    <a:pt x="328732" y="1839264"/>
                  </a:lnTo>
                  <a:lnTo>
                    <a:pt x="361351" y="1869297"/>
                  </a:lnTo>
                  <a:lnTo>
                    <a:pt x="395199" y="1897973"/>
                  </a:lnTo>
                  <a:lnTo>
                    <a:pt x="430231" y="1925247"/>
                  </a:lnTo>
                  <a:lnTo>
                    <a:pt x="466404" y="1951076"/>
                  </a:lnTo>
                  <a:lnTo>
                    <a:pt x="503674" y="1975416"/>
                  </a:lnTo>
                  <a:lnTo>
                    <a:pt x="541999" y="1998225"/>
                  </a:lnTo>
                  <a:lnTo>
                    <a:pt x="581335" y="2019459"/>
                  </a:lnTo>
                  <a:lnTo>
                    <a:pt x="621638" y="2039074"/>
                  </a:lnTo>
                  <a:lnTo>
                    <a:pt x="662865" y="2057027"/>
                  </a:lnTo>
                  <a:lnTo>
                    <a:pt x="704973" y="2073274"/>
                  </a:lnTo>
                  <a:lnTo>
                    <a:pt x="747917" y="2087773"/>
                  </a:lnTo>
                  <a:lnTo>
                    <a:pt x="791656" y="2100479"/>
                  </a:lnTo>
                  <a:lnTo>
                    <a:pt x="836144" y="2111350"/>
                  </a:lnTo>
                  <a:lnTo>
                    <a:pt x="881340" y="2120341"/>
                  </a:lnTo>
                  <a:lnTo>
                    <a:pt x="927199" y="2127410"/>
                  </a:lnTo>
                  <a:lnTo>
                    <a:pt x="973679" y="2132513"/>
                  </a:lnTo>
                  <a:lnTo>
                    <a:pt x="1020734" y="2135607"/>
                  </a:lnTo>
                  <a:lnTo>
                    <a:pt x="1068323" y="2136648"/>
                  </a:lnTo>
                  <a:lnTo>
                    <a:pt x="10683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4204" y="3183635"/>
              <a:ext cx="1068705" cy="2136775"/>
            </a:xfrm>
            <a:custGeom>
              <a:avLst/>
              <a:gdLst/>
              <a:ahLst/>
              <a:cxnLst/>
              <a:rect l="l" t="t" r="r" b="b"/>
              <a:pathLst>
                <a:path w="1068704" h="2136775">
                  <a:moveTo>
                    <a:pt x="1068323" y="2136648"/>
                  </a:moveTo>
                  <a:lnTo>
                    <a:pt x="1020734" y="2135607"/>
                  </a:lnTo>
                  <a:lnTo>
                    <a:pt x="973679" y="2132513"/>
                  </a:lnTo>
                  <a:lnTo>
                    <a:pt x="927199" y="2127410"/>
                  </a:lnTo>
                  <a:lnTo>
                    <a:pt x="881340" y="2120341"/>
                  </a:lnTo>
                  <a:lnTo>
                    <a:pt x="836144" y="2111350"/>
                  </a:lnTo>
                  <a:lnTo>
                    <a:pt x="791656" y="2100479"/>
                  </a:lnTo>
                  <a:lnTo>
                    <a:pt x="747917" y="2087773"/>
                  </a:lnTo>
                  <a:lnTo>
                    <a:pt x="704973" y="2073274"/>
                  </a:lnTo>
                  <a:lnTo>
                    <a:pt x="662865" y="2057027"/>
                  </a:lnTo>
                  <a:lnTo>
                    <a:pt x="621638" y="2039074"/>
                  </a:lnTo>
                  <a:lnTo>
                    <a:pt x="581335" y="2019459"/>
                  </a:lnTo>
                  <a:lnTo>
                    <a:pt x="541999" y="1998225"/>
                  </a:lnTo>
                  <a:lnTo>
                    <a:pt x="503674" y="1975416"/>
                  </a:lnTo>
                  <a:lnTo>
                    <a:pt x="466404" y="1951076"/>
                  </a:lnTo>
                  <a:lnTo>
                    <a:pt x="430231" y="1925247"/>
                  </a:lnTo>
                  <a:lnTo>
                    <a:pt x="395199" y="1897973"/>
                  </a:lnTo>
                  <a:lnTo>
                    <a:pt x="361351" y="1869297"/>
                  </a:lnTo>
                  <a:lnTo>
                    <a:pt x="328732" y="1839264"/>
                  </a:lnTo>
                  <a:lnTo>
                    <a:pt x="297383" y="1807915"/>
                  </a:lnTo>
                  <a:lnTo>
                    <a:pt x="267350" y="1775296"/>
                  </a:lnTo>
                  <a:lnTo>
                    <a:pt x="238674" y="1741448"/>
                  </a:lnTo>
                  <a:lnTo>
                    <a:pt x="211400" y="1706416"/>
                  </a:lnTo>
                  <a:lnTo>
                    <a:pt x="185571" y="1670243"/>
                  </a:lnTo>
                  <a:lnTo>
                    <a:pt x="161231" y="1632973"/>
                  </a:lnTo>
                  <a:lnTo>
                    <a:pt x="138422" y="1594648"/>
                  </a:lnTo>
                  <a:lnTo>
                    <a:pt x="117188" y="1555312"/>
                  </a:lnTo>
                  <a:lnTo>
                    <a:pt x="97573" y="1515009"/>
                  </a:lnTo>
                  <a:lnTo>
                    <a:pt x="79620" y="1473782"/>
                  </a:lnTo>
                  <a:lnTo>
                    <a:pt x="63373" y="1431674"/>
                  </a:lnTo>
                  <a:lnTo>
                    <a:pt x="48874" y="1388730"/>
                  </a:lnTo>
                  <a:lnTo>
                    <a:pt x="36168" y="1344991"/>
                  </a:lnTo>
                  <a:lnTo>
                    <a:pt x="25297" y="1300503"/>
                  </a:lnTo>
                  <a:lnTo>
                    <a:pt x="16306" y="1255307"/>
                  </a:lnTo>
                  <a:lnTo>
                    <a:pt x="9237" y="1209448"/>
                  </a:lnTo>
                  <a:lnTo>
                    <a:pt x="4134" y="1162968"/>
                  </a:lnTo>
                  <a:lnTo>
                    <a:pt x="1040" y="1115913"/>
                  </a:lnTo>
                  <a:lnTo>
                    <a:pt x="0" y="1068324"/>
                  </a:lnTo>
                  <a:lnTo>
                    <a:pt x="1040" y="1020734"/>
                  </a:lnTo>
                  <a:lnTo>
                    <a:pt x="4134" y="973679"/>
                  </a:lnTo>
                  <a:lnTo>
                    <a:pt x="9237" y="927199"/>
                  </a:lnTo>
                  <a:lnTo>
                    <a:pt x="16306" y="881340"/>
                  </a:lnTo>
                  <a:lnTo>
                    <a:pt x="25297" y="836144"/>
                  </a:lnTo>
                  <a:lnTo>
                    <a:pt x="36168" y="791656"/>
                  </a:lnTo>
                  <a:lnTo>
                    <a:pt x="48874" y="747917"/>
                  </a:lnTo>
                  <a:lnTo>
                    <a:pt x="63373" y="704973"/>
                  </a:lnTo>
                  <a:lnTo>
                    <a:pt x="79620" y="662865"/>
                  </a:lnTo>
                  <a:lnTo>
                    <a:pt x="97573" y="621638"/>
                  </a:lnTo>
                  <a:lnTo>
                    <a:pt x="117188" y="581335"/>
                  </a:lnTo>
                  <a:lnTo>
                    <a:pt x="138422" y="541999"/>
                  </a:lnTo>
                  <a:lnTo>
                    <a:pt x="161231" y="503674"/>
                  </a:lnTo>
                  <a:lnTo>
                    <a:pt x="185571" y="466404"/>
                  </a:lnTo>
                  <a:lnTo>
                    <a:pt x="211400" y="430231"/>
                  </a:lnTo>
                  <a:lnTo>
                    <a:pt x="238674" y="395199"/>
                  </a:lnTo>
                  <a:lnTo>
                    <a:pt x="267350" y="361351"/>
                  </a:lnTo>
                  <a:lnTo>
                    <a:pt x="297383" y="328732"/>
                  </a:lnTo>
                  <a:lnTo>
                    <a:pt x="328732" y="297383"/>
                  </a:lnTo>
                  <a:lnTo>
                    <a:pt x="361351" y="267350"/>
                  </a:lnTo>
                  <a:lnTo>
                    <a:pt x="395199" y="238674"/>
                  </a:lnTo>
                  <a:lnTo>
                    <a:pt x="430231" y="211400"/>
                  </a:lnTo>
                  <a:lnTo>
                    <a:pt x="466404" y="185571"/>
                  </a:lnTo>
                  <a:lnTo>
                    <a:pt x="503674" y="161231"/>
                  </a:lnTo>
                  <a:lnTo>
                    <a:pt x="541999" y="138422"/>
                  </a:lnTo>
                  <a:lnTo>
                    <a:pt x="581335" y="117188"/>
                  </a:lnTo>
                  <a:lnTo>
                    <a:pt x="621638" y="97573"/>
                  </a:lnTo>
                  <a:lnTo>
                    <a:pt x="662865" y="79620"/>
                  </a:lnTo>
                  <a:lnTo>
                    <a:pt x="704973" y="63373"/>
                  </a:lnTo>
                  <a:lnTo>
                    <a:pt x="747917" y="48874"/>
                  </a:lnTo>
                  <a:lnTo>
                    <a:pt x="791656" y="36168"/>
                  </a:lnTo>
                  <a:lnTo>
                    <a:pt x="836144" y="25297"/>
                  </a:lnTo>
                  <a:lnTo>
                    <a:pt x="881340" y="16306"/>
                  </a:lnTo>
                  <a:lnTo>
                    <a:pt x="927199" y="9237"/>
                  </a:lnTo>
                  <a:lnTo>
                    <a:pt x="973679" y="4134"/>
                  </a:lnTo>
                  <a:lnTo>
                    <a:pt x="1020734" y="1040"/>
                  </a:lnTo>
                  <a:lnTo>
                    <a:pt x="1068323" y="0"/>
                  </a:lnTo>
                  <a:lnTo>
                    <a:pt x="1068323" y="1068324"/>
                  </a:lnTo>
                  <a:lnTo>
                    <a:pt x="1068323" y="21366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2716" y="3183635"/>
              <a:ext cx="8473440" cy="2136775"/>
            </a:xfrm>
            <a:custGeom>
              <a:avLst/>
              <a:gdLst/>
              <a:ahLst/>
              <a:cxnLst/>
              <a:rect l="l" t="t" r="r" b="b"/>
              <a:pathLst>
                <a:path w="8473440" h="2136775">
                  <a:moveTo>
                    <a:pt x="8473440" y="0"/>
                  </a:moveTo>
                  <a:lnTo>
                    <a:pt x="0" y="0"/>
                  </a:lnTo>
                  <a:lnTo>
                    <a:pt x="0" y="2136648"/>
                  </a:lnTo>
                  <a:lnTo>
                    <a:pt x="8473440" y="2136648"/>
                  </a:lnTo>
                  <a:lnTo>
                    <a:pt x="84734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4180" y="4139183"/>
              <a:ext cx="478155" cy="955675"/>
            </a:xfrm>
            <a:custGeom>
              <a:avLst/>
              <a:gdLst/>
              <a:ahLst/>
              <a:cxnLst/>
              <a:rect l="l" t="t" r="r" b="b"/>
              <a:pathLst>
                <a:path w="478154" h="955675">
                  <a:moveTo>
                    <a:pt x="477773" y="0"/>
                  </a:moveTo>
                  <a:lnTo>
                    <a:pt x="428918" y="2466"/>
                  </a:lnTo>
                  <a:lnTo>
                    <a:pt x="381474" y="9705"/>
                  </a:lnTo>
                  <a:lnTo>
                    <a:pt x="335684" y="21476"/>
                  </a:lnTo>
                  <a:lnTo>
                    <a:pt x="291786" y="37540"/>
                  </a:lnTo>
                  <a:lnTo>
                    <a:pt x="250021" y="57656"/>
                  </a:lnTo>
                  <a:lnTo>
                    <a:pt x="210629" y="81586"/>
                  </a:lnTo>
                  <a:lnTo>
                    <a:pt x="173849" y="109087"/>
                  </a:lnTo>
                  <a:lnTo>
                    <a:pt x="139922" y="139922"/>
                  </a:lnTo>
                  <a:lnTo>
                    <a:pt x="109087" y="173849"/>
                  </a:lnTo>
                  <a:lnTo>
                    <a:pt x="81586" y="210629"/>
                  </a:lnTo>
                  <a:lnTo>
                    <a:pt x="57656" y="250021"/>
                  </a:lnTo>
                  <a:lnTo>
                    <a:pt x="37540" y="291786"/>
                  </a:lnTo>
                  <a:lnTo>
                    <a:pt x="21476" y="335684"/>
                  </a:lnTo>
                  <a:lnTo>
                    <a:pt x="9705" y="381474"/>
                  </a:lnTo>
                  <a:lnTo>
                    <a:pt x="2466" y="428918"/>
                  </a:lnTo>
                  <a:lnTo>
                    <a:pt x="0" y="477774"/>
                  </a:lnTo>
                  <a:lnTo>
                    <a:pt x="2466" y="526629"/>
                  </a:lnTo>
                  <a:lnTo>
                    <a:pt x="9705" y="574073"/>
                  </a:lnTo>
                  <a:lnTo>
                    <a:pt x="21476" y="619863"/>
                  </a:lnTo>
                  <a:lnTo>
                    <a:pt x="37540" y="663761"/>
                  </a:lnTo>
                  <a:lnTo>
                    <a:pt x="57656" y="705526"/>
                  </a:lnTo>
                  <a:lnTo>
                    <a:pt x="81586" y="744918"/>
                  </a:lnTo>
                  <a:lnTo>
                    <a:pt x="109087" y="781698"/>
                  </a:lnTo>
                  <a:lnTo>
                    <a:pt x="139922" y="815625"/>
                  </a:lnTo>
                  <a:lnTo>
                    <a:pt x="173849" y="846460"/>
                  </a:lnTo>
                  <a:lnTo>
                    <a:pt x="210629" y="873961"/>
                  </a:lnTo>
                  <a:lnTo>
                    <a:pt x="250021" y="897891"/>
                  </a:lnTo>
                  <a:lnTo>
                    <a:pt x="291786" y="918007"/>
                  </a:lnTo>
                  <a:lnTo>
                    <a:pt x="335684" y="934071"/>
                  </a:lnTo>
                  <a:lnTo>
                    <a:pt x="381474" y="945842"/>
                  </a:lnTo>
                  <a:lnTo>
                    <a:pt x="428918" y="953081"/>
                  </a:lnTo>
                  <a:lnTo>
                    <a:pt x="477773" y="955548"/>
                  </a:lnTo>
                  <a:lnTo>
                    <a:pt x="47777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4180" y="4139183"/>
              <a:ext cx="478155" cy="955675"/>
            </a:xfrm>
            <a:custGeom>
              <a:avLst/>
              <a:gdLst/>
              <a:ahLst/>
              <a:cxnLst/>
              <a:rect l="l" t="t" r="r" b="b"/>
              <a:pathLst>
                <a:path w="478154" h="955675">
                  <a:moveTo>
                    <a:pt x="477773" y="955548"/>
                  </a:moveTo>
                  <a:lnTo>
                    <a:pt x="428918" y="953081"/>
                  </a:lnTo>
                  <a:lnTo>
                    <a:pt x="381474" y="945842"/>
                  </a:lnTo>
                  <a:lnTo>
                    <a:pt x="335684" y="934071"/>
                  </a:lnTo>
                  <a:lnTo>
                    <a:pt x="291786" y="918007"/>
                  </a:lnTo>
                  <a:lnTo>
                    <a:pt x="250021" y="897891"/>
                  </a:lnTo>
                  <a:lnTo>
                    <a:pt x="210629" y="873961"/>
                  </a:lnTo>
                  <a:lnTo>
                    <a:pt x="173849" y="846460"/>
                  </a:lnTo>
                  <a:lnTo>
                    <a:pt x="139922" y="815625"/>
                  </a:lnTo>
                  <a:lnTo>
                    <a:pt x="109087" y="781698"/>
                  </a:lnTo>
                  <a:lnTo>
                    <a:pt x="81586" y="744918"/>
                  </a:lnTo>
                  <a:lnTo>
                    <a:pt x="57656" y="705526"/>
                  </a:lnTo>
                  <a:lnTo>
                    <a:pt x="37540" y="663761"/>
                  </a:lnTo>
                  <a:lnTo>
                    <a:pt x="21476" y="619863"/>
                  </a:lnTo>
                  <a:lnTo>
                    <a:pt x="9705" y="574073"/>
                  </a:lnTo>
                  <a:lnTo>
                    <a:pt x="2466" y="526629"/>
                  </a:lnTo>
                  <a:lnTo>
                    <a:pt x="0" y="477774"/>
                  </a:lnTo>
                  <a:lnTo>
                    <a:pt x="2466" y="428918"/>
                  </a:lnTo>
                  <a:lnTo>
                    <a:pt x="9705" y="381474"/>
                  </a:lnTo>
                  <a:lnTo>
                    <a:pt x="21476" y="335684"/>
                  </a:lnTo>
                  <a:lnTo>
                    <a:pt x="37540" y="291786"/>
                  </a:lnTo>
                  <a:lnTo>
                    <a:pt x="57656" y="250021"/>
                  </a:lnTo>
                  <a:lnTo>
                    <a:pt x="81586" y="210629"/>
                  </a:lnTo>
                  <a:lnTo>
                    <a:pt x="109087" y="173849"/>
                  </a:lnTo>
                  <a:lnTo>
                    <a:pt x="139922" y="139922"/>
                  </a:lnTo>
                  <a:lnTo>
                    <a:pt x="173849" y="109087"/>
                  </a:lnTo>
                  <a:lnTo>
                    <a:pt x="210629" y="81586"/>
                  </a:lnTo>
                  <a:lnTo>
                    <a:pt x="250021" y="57656"/>
                  </a:lnTo>
                  <a:lnTo>
                    <a:pt x="291786" y="37540"/>
                  </a:lnTo>
                  <a:lnTo>
                    <a:pt x="335684" y="21476"/>
                  </a:lnTo>
                  <a:lnTo>
                    <a:pt x="381474" y="9705"/>
                  </a:lnTo>
                  <a:lnTo>
                    <a:pt x="428918" y="2466"/>
                  </a:lnTo>
                  <a:lnTo>
                    <a:pt x="477773" y="0"/>
                  </a:lnTo>
                  <a:lnTo>
                    <a:pt x="477773" y="477774"/>
                  </a:lnTo>
                  <a:lnTo>
                    <a:pt x="477773" y="955548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65708"/>
              </p:ext>
            </p:extLst>
          </p:nvPr>
        </p:nvGraphicFramePr>
        <p:xfrm>
          <a:off x="3423411" y="1272539"/>
          <a:ext cx="8473440" cy="449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2640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DIVISIÓN</a:t>
                      </a:r>
                      <a:r>
                        <a:rPr sz="2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GESTIÓN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TALENTO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HUMANO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  <a:p>
                      <a:pPr marR="2222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dirty="0" err="1">
                          <a:latin typeface="Calibri"/>
                          <a:cs typeface="Calibri"/>
                        </a:rPr>
                        <a:t>Lograr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direccionamiento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unificado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talento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humano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chemeClr val="accent1">
                        <a:alpha val="9019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DIVISIÓN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CONTRATACIÓN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ADQUISICIONES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  <a:p>
                      <a:pPr marL="23495" algn="ctr">
                        <a:lnSpc>
                          <a:spcPts val="1845"/>
                        </a:lnSpc>
                        <a:spcBef>
                          <a:spcPts val="715"/>
                        </a:spcBef>
                      </a:pPr>
                      <a:r>
                        <a:rPr sz="1600" spc="-20" dirty="0" err="1">
                          <a:latin typeface="Calibri"/>
                          <a:cs typeface="Calibri"/>
                        </a:rPr>
                        <a:t>Tramitar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gestionar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solicitudes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adquisiciones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bienes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servicios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mayor,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menor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mínima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23495" algn="ctr">
                        <a:lnSpc>
                          <a:spcPts val="1845"/>
                        </a:lnSpc>
                      </a:pPr>
                      <a:r>
                        <a:rPr sz="1600" dirty="0" err="1">
                          <a:latin typeface="Calibri"/>
                          <a:cs typeface="Calibri"/>
                        </a:rPr>
                        <a:t>cuantía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contratación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Universidad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Militar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chemeClr val="accent1">
                        <a:alpha val="9019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DIVISIÓN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FINANCIERA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  <a:p>
                      <a:pPr marL="137795" marR="69215" algn="ctr">
                        <a:lnSpc>
                          <a:spcPts val="1750"/>
                        </a:lnSpc>
                        <a:spcBef>
                          <a:spcPts val="92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GASTOS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Coordinar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controlar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manejo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los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políticas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Universidad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Militar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Nueva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Granada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normas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legales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establecidas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DIVISIÓN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LOGÍSTICA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dirty="0" err="1">
                          <a:latin typeface="Calibri"/>
                          <a:cs typeface="Calibri"/>
                        </a:rPr>
                        <a:t>Gestión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Administrativa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Logística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chemeClr val="accent1">
                        <a:lumMod val="20000"/>
                        <a:lumOff val="80000"/>
                        <a:alpha val="9019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520" y="1236226"/>
            <a:ext cx="7417976" cy="1952561"/>
            <a:chOff x="422677" y="1162811"/>
            <a:chExt cx="5420995" cy="1966113"/>
          </a:xfrm>
          <a:solidFill>
            <a:schemeClr val="tx2"/>
          </a:solidFill>
        </p:grpSpPr>
        <p:sp>
          <p:nvSpPr>
            <p:cNvPr id="3" name="object 3"/>
            <p:cNvSpPr/>
            <p:nvPr/>
          </p:nvSpPr>
          <p:spPr>
            <a:xfrm>
              <a:off x="422677" y="2026564"/>
              <a:ext cx="5420995" cy="1102360"/>
            </a:xfrm>
            <a:custGeom>
              <a:avLst/>
              <a:gdLst/>
              <a:ahLst/>
              <a:cxnLst/>
              <a:rect l="l" t="t" r="r" b="b"/>
              <a:pathLst>
                <a:path w="5420995" h="1102360">
                  <a:moveTo>
                    <a:pt x="2667000" y="0"/>
                  </a:moveTo>
                  <a:lnTo>
                    <a:pt x="2667000" y="550163"/>
                  </a:lnTo>
                  <a:lnTo>
                    <a:pt x="2613660" y="550163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5420868" y="976122"/>
                  </a:lnTo>
                  <a:lnTo>
                    <a:pt x="5420868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4832604" y="976122"/>
                  </a:lnTo>
                  <a:lnTo>
                    <a:pt x="4832604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4221480" y="976122"/>
                  </a:lnTo>
                  <a:lnTo>
                    <a:pt x="4221480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3628644" y="976122"/>
                  </a:lnTo>
                  <a:lnTo>
                    <a:pt x="3628644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3017520" y="976122"/>
                  </a:lnTo>
                  <a:lnTo>
                    <a:pt x="3017520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2404872" y="976122"/>
                  </a:lnTo>
                  <a:lnTo>
                    <a:pt x="2404872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1793748" y="976122"/>
                  </a:lnTo>
                  <a:lnTo>
                    <a:pt x="1793748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1182624" y="976122"/>
                  </a:lnTo>
                  <a:lnTo>
                    <a:pt x="1182624" y="1101852"/>
                  </a:lnTo>
                </a:path>
                <a:path w="5420995" h="1102360">
                  <a:moveTo>
                    <a:pt x="2667000" y="0"/>
                  </a:moveTo>
                  <a:lnTo>
                    <a:pt x="2667000" y="976122"/>
                  </a:lnTo>
                  <a:lnTo>
                    <a:pt x="569976" y="976122"/>
                  </a:lnTo>
                  <a:lnTo>
                    <a:pt x="569976" y="1101852"/>
                  </a:lnTo>
                </a:path>
                <a:path w="5420995" h="1102360">
                  <a:moveTo>
                    <a:pt x="2706624" y="0"/>
                  </a:moveTo>
                  <a:lnTo>
                    <a:pt x="2706624" y="976122"/>
                  </a:lnTo>
                  <a:lnTo>
                    <a:pt x="0" y="976122"/>
                  </a:lnTo>
                  <a:lnTo>
                    <a:pt x="0" y="1101852"/>
                  </a:lnTo>
                </a:path>
              </a:pathLst>
            </a:custGeom>
            <a:grpFill/>
            <a:ln w="12700">
              <a:solidFill>
                <a:srgbClr val="1679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481204" y="1162811"/>
              <a:ext cx="1626930" cy="840147"/>
            </a:xfrm>
            <a:custGeom>
              <a:avLst/>
              <a:gdLst/>
              <a:ahLst/>
              <a:cxnLst/>
              <a:rect l="l" t="t" r="r" b="b"/>
              <a:pathLst>
                <a:path w="708660" h="1249680">
                  <a:moveTo>
                    <a:pt x="0" y="1249680"/>
                  </a:moveTo>
                  <a:lnTo>
                    <a:pt x="708660" y="1249680"/>
                  </a:lnTo>
                  <a:lnTo>
                    <a:pt x="708660" y="0"/>
                  </a:lnTo>
                  <a:lnTo>
                    <a:pt x="0" y="0"/>
                  </a:lnTo>
                  <a:lnTo>
                    <a:pt x="0" y="124968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28078" y="1274908"/>
            <a:ext cx="1396200" cy="770852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9050" rIns="0" bIns="0" rtlCol="0">
            <a:spAutoFit/>
          </a:bodyPr>
          <a:lstStyle/>
          <a:p>
            <a:pPr marL="12065" marR="5080" indent="-635" algn="ctr">
              <a:lnSpc>
                <a:spcPct val="102600"/>
              </a:lnSpc>
              <a:spcBef>
                <a:spcPts val="150"/>
              </a:spcBef>
            </a:pPr>
            <a:r>
              <a:rPr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Jefe</a:t>
            </a:r>
            <a:r>
              <a:rPr sz="1600" spc="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División </a:t>
            </a:r>
            <a:r>
              <a:rPr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6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</a:t>
            </a:r>
            <a:r>
              <a:rPr sz="16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16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</a:t>
            </a:r>
            <a:r>
              <a:rPr sz="16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Humano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59374" y="3209930"/>
            <a:ext cx="1215732" cy="599440"/>
            <a:chOff x="152400" y="3514344"/>
            <a:chExt cx="506095" cy="599440"/>
          </a:xfrm>
          <a:solidFill>
            <a:schemeClr val="accent1"/>
          </a:solidFill>
        </p:grpSpPr>
        <p:sp>
          <p:nvSpPr>
            <p:cNvPr id="8" name="object 8"/>
            <p:cNvSpPr/>
            <p:nvPr/>
          </p:nvSpPr>
          <p:spPr>
            <a:xfrm>
              <a:off x="152400" y="3514344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505968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505968" y="598931"/>
                  </a:lnTo>
                  <a:lnTo>
                    <a:pt x="5059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3514344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0" y="598931"/>
                  </a:moveTo>
                  <a:lnTo>
                    <a:pt x="505968" y="598931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46051" y="3374359"/>
            <a:ext cx="1042378" cy="19749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0"/>
              </a:spcBef>
            </a:pP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Nómina</a:t>
            </a:r>
            <a:r>
              <a:rPr lang="en-US" sz="12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-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Pagos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03519" y="3184964"/>
            <a:ext cx="1093257" cy="1030605"/>
            <a:chOff x="1987295" y="3514344"/>
            <a:chExt cx="506095" cy="1030605"/>
          </a:xfrm>
          <a:solidFill>
            <a:schemeClr val="accent1"/>
          </a:solidFill>
        </p:grpSpPr>
        <p:sp>
          <p:nvSpPr>
            <p:cNvPr id="21" name="object 21"/>
            <p:cNvSpPr/>
            <p:nvPr/>
          </p:nvSpPr>
          <p:spPr>
            <a:xfrm>
              <a:off x="1987295" y="3514344"/>
              <a:ext cx="506095" cy="1030605"/>
            </a:xfrm>
            <a:custGeom>
              <a:avLst/>
              <a:gdLst/>
              <a:ahLst/>
              <a:cxnLst/>
              <a:rect l="l" t="t" r="r" b="b"/>
              <a:pathLst>
                <a:path w="506094" h="1030604">
                  <a:moveTo>
                    <a:pt x="505968" y="0"/>
                  </a:moveTo>
                  <a:lnTo>
                    <a:pt x="0" y="0"/>
                  </a:lnTo>
                  <a:lnTo>
                    <a:pt x="0" y="1030223"/>
                  </a:lnTo>
                  <a:lnTo>
                    <a:pt x="505968" y="1030223"/>
                  </a:lnTo>
                  <a:lnTo>
                    <a:pt x="5059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 anchor="t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87295" y="3514344"/>
              <a:ext cx="506095" cy="1030605"/>
            </a:xfrm>
            <a:custGeom>
              <a:avLst/>
              <a:gdLst/>
              <a:ahLst/>
              <a:cxnLst/>
              <a:rect l="l" t="t" r="r" b="b"/>
              <a:pathLst>
                <a:path w="506094" h="1030604">
                  <a:moveTo>
                    <a:pt x="0" y="1030223"/>
                  </a:moveTo>
                  <a:lnTo>
                    <a:pt x="505968" y="1030223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1030223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88913" y="3263412"/>
            <a:ext cx="1000885" cy="76431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Contratación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Laboral y Civil</a:t>
            </a:r>
          </a:p>
          <a:p>
            <a:pPr marL="12700">
              <a:spcBef>
                <a:spcPts val="100"/>
              </a:spcBef>
            </a:pP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Administrativos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Docentes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4560474" y="3184964"/>
            <a:ext cx="932447" cy="850451"/>
            <a:chOff x="2599943" y="3514344"/>
            <a:chExt cx="635175" cy="599440"/>
          </a:xfrm>
          <a:solidFill>
            <a:schemeClr val="accent1"/>
          </a:solidFill>
        </p:grpSpPr>
        <p:sp>
          <p:nvSpPr>
            <p:cNvPr id="29" name="object 29"/>
            <p:cNvSpPr/>
            <p:nvPr/>
          </p:nvSpPr>
          <p:spPr>
            <a:xfrm>
              <a:off x="2599944" y="3514344"/>
              <a:ext cx="504825" cy="599440"/>
            </a:xfrm>
            <a:custGeom>
              <a:avLst/>
              <a:gdLst/>
              <a:ahLst/>
              <a:cxnLst/>
              <a:rect l="l" t="t" r="r" b="b"/>
              <a:pathLst>
                <a:path w="504825" h="599439">
                  <a:moveTo>
                    <a:pt x="504444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504444" y="598931"/>
                  </a:lnTo>
                  <a:lnTo>
                    <a:pt x="5044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9943" y="3514344"/>
              <a:ext cx="635175" cy="599440"/>
            </a:xfrm>
            <a:custGeom>
              <a:avLst/>
              <a:gdLst/>
              <a:ahLst/>
              <a:cxnLst/>
              <a:rect l="l" t="t" r="r" b="b"/>
              <a:pathLst>
                <a:path w="504825" h="599439">
                  <a:moveTo>
                    <a:pt x="0" y="598931"/>
                  </a:moveTo>
                  <a:lnTo>
                    <a:pt x="504444" y="598931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41203" y="3234124"/>
            <a:ext cx="827830" cy="75212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 anchor="t">
            <a:spAutoFit/>
          </a:bodyPr>
          <a:lstStyle/>
          <a:p>
            <a:pPr marR="5080" indent="12065" algn="l">
              <a:spcBef>
                <a:spcPts val="105"/>
              </a:spcBef>
            </a:pPr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</a:t>
            </a: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Integrado</a:t>
            </a:r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5540764" y="3202147"/>
            <a:ext cx="1110132" cy="923449"/>
            <a:chOff x="3211067" y="3514344"/>
            <a:chExt cx="574088" cy="708297"/>
          </a:xfrm>
          <a:solidFill>
            <a:schemeClr val="accent1"/>
          </a:solidFill>
        </p:grpSpPr>
        <p:sp>
          <p:nvSpPr>
            <p:cNvPr id="33" name="object 33"/>
            <p:cNvSpPr/>
            <p:nvPr/>
          </p:nvSpPr>
          <p:spPr>
            <a:xfrm>
              <a:off x="3211067" y="3514344"/>
              <a:ext cx="574088" cy="708297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505968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505968" y="598931"/>
                  </a:lnTo>
                  <a:lnTo>
                    <a:pt x="5059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11067" y="3514344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0" y="598931"/>
                  </a:moveTo>
                  <a:lnTo>
                    <a:pt x="505968" y="598931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610189" y="3226955"/>
            <a:ext cx="1041914" cy="75212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 anchor="t">
            <a:spAutoFit/>
          </a:bodyPr>
          <a:lstStyle/>
          <a:p>
            <a:pPr marL="12700"/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</a:t>
            </a: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Organizacional</a:t>
            </a:r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</a:t>
            </a:r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Desempeño</a:t>
            </a:r>
            <a:endParaRPr lang="en-US" sz="1200" spc="-1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715913" y="3188961"/>
            <a:ext cx="1016922" cy="827686"/>
            <a:chOff x="3822191" y="3514344"/>
            <a:chExt cx="506095" cy="599440"/>
          </a:xfrm>
          <a:solidFill>
            <a:schemeClr val="accent1"/>
          </a:solidFill>
        </p:grpSpPr>
        <p:sp>
          <p:nvSpPr>
            <p:cNvPr id="38" name="object 38"/>
            <p:cNvSpPr/>
            <p:nvPr/>
          </p:nvSpPr>
          <p:spPr>
            <a:xfrm>
              <a:off x="3822191" y="3514344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505967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505967" y="598931"/>
                  </a:lnTo>
                  <a:lnTo>
                    <a:pt x="50596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22191" y="3514344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0" y="598931"/>
                  </a:moveTo>
                  <a:lnTo>
                    <a:pt x="505967" y="598931"/>
                  </a:lnTo>
                  <a:lnTo>
                    <a:pt x="505967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11675" y="3226637"/>
            <a:ext cx="825398" cy="76495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 anchor="t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lang="es-E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Bienestar </a:t>
            </a:r>
            <a:r>
              <a:rPr lang="es-ES" sz="12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Personal </a:t>
            </a:r>
          </a:p>
          <a:p>
            <a:pPr marL="12065" marR="5080" algn="ctr">
              <a:spcBef>
                <a:spcPts val="105"/>
              </a:spcBef>
            </a:pPr>
            <a:r>
              <a:rPr lang="es-E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  y Movilidad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7810213" y="3173384"/>
            <a:ext cx="649174" cy="599440"/>
            <a:chOff x="4415028" y="3514344"/>
            <a:chExt cx="504825" cy="599440"/>
          </a:xfrm>
          <a:solidFill>
            <a:schemeClr val="accent1"/>
          </a:solidFill>
        </p:grpSpPr>
        <p:sp>
          <p:nvSpPr>
            <p:cNvPr id="42" name="object 42"/>
            <p:cNvSpPr/>
            <p:nvPr/>
          </p:nvSpPr>
          <p:spPr>
            <a:xfrm>
              <a:off x="4415028" y="3514344"/>
              <a:ext cx="504825" cy="599440"/>
            </a:xfrm>
            <a:custGeom>
              <a:avLst/>
              <a:gdLst/>
              <a:ahLst/>
              <a:cxnLst/>
              <a:rect l="l" t="t" r="r" b="b"/>
              <a:pathLst>
                <a:path w="504825" h="599439">
                  <a:moveTo>
                    <a:pt x="504444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504444" y="598931"/>
                  </a:lnTo>
                  <a:lnTo>
                    <a:pt x="5044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15028" y="3514344"/>
              <a:ext cx="504825" cy="599440"/>
            </a:xfrm>
            <a:custGeom>
              <a:avLst/>
              <a:gdLst/>
              <a:ahLst/>
              <a:cxnLst/>
              <a:rect l="l" t="t" r="r" b="b"/>
              <a:pathLst>
                <a:path w="504825" h="599439">
                  <a:moveTo>
                    <a:pt x="0" y="598931"/>
                  </a:moveTo>
                  <a:lnTo>
                    <a:pt x="504444" y="598931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872634" y="3219370"/>
            <a:ext cx="545494" cy="38279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</a:pP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Sección</a:t>
            </a:r>
            <a:r>
              <a:rPr lang="en-US" sz="1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Jurídica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519538" y="3176752"/>
            <a:ext cx="829249" cy="395097"/>
            <a:chOff x="5026152" y="3514344"/>
            <a:chExt cx="506095" cy="395097"/>
          </a:xfrm>
          <a:solidFill>
            <a:schemeClr val="accent1"/>
          </a:solidFill>
        </p:grpSpPr>
        <p:sp>
          <p:nvSpPr>
            <p:cNvPr id="46" name="object 46"/>
            <p:cNvSpPr/>
            <p:nvPr/>
          </p:nvSpPr>
          <p:spPr>
            <a:xfrm>
              <a:off x="5026152" y="3514344"/>
              <a:ext cx="506095" cy="395097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505968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505968" y="598931"/>
                  </a:lnTo>
                  <a:lnTo>
                    <a:pt x="5059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26152" y="3514344"/>
              <a:ext cx="506095" cy="395097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0" y="598931"/>
                  </a:moveTo>
                  <a:lnTo>
                    <a:pt x="505968" y="598931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611286" y="3226637"/>
            <a:ext cx="676115" cy="19749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Concursos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500067" y="3203864"/>
            <a:ext cx="1100558" cy="599440"/>
            <a:chOff x="5614415" y="3514344"/>
            <a:chExt cx="506095" cy="599440"/>
          </a:xfrm>
          <a:solidFill>
            <a:schemeClr val="accent1"/>
          </a:solidFill>
        </p:grpSpPr>
        <p:sp>
          <p:nvSpPr>
            <p:cNvPr id="50" name="object 50"/>
            <p:cNvSpPr/>
            <p:nvPr/>
          </p:nvSpPr>
          <p:spPr>
            <a:xfrm>
              <a:off x="5614415" y="3514344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505967" y="0"/>
                  </a:moveTo>
                  <a:lnTo>
                    <a:pt x="0" y="0"/>
                  </a:lnTo>
                  <a:lnTo>
                    <a:pt x="0" y="598931"/>
                  </a:lnTo>
                  <a:lnTo>
                    <a:pt x="505967" y="598931"/>
                  </a:lnTo>
                  <a:lnTo>
                    <a:pt x="50596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14415" y="3514344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5" h="599439">
                  <a:moveTo>
                    <a:pt x="0" y="598931"/>
                  </a:moveTo>
                  <a:lnTo>
                    <a:pt x="505967" y="598931"/>
                  </a:lnTo>
                  <a:lnTo>
                    <a:pt x="505967" y="0"/>
                  </a:lnTo>
                  <a:lnTo>
                    <a:pt x="0" y="0"/>
                  </a:lnTo>
                  <a:lnTo>
                    <a:pt x="0" y="598931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541666" y="3220493"/>
            <a:ext cx="1016922" cy="56618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Historias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1200" spc="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Certificacion</a:t>
            </a:r>
            <a:r>
              <a:rPr sz="1200" spc="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sz="1200" spc="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Laborales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232735" y="2251573"/>
            <a:ext cx="845794" cy="472429"/>
            <a:chOff x="2554223" y="2663951"/>
            <a:chExt cx="506095" cy="599440"/>
          </a:xfrm>
          <a:solidFill>
            <a:schemeClr val="accent1"/>
          </a:solidFill>
        </p:grpSpPr>
        <p:sp>
          <p:nvSpPr>
            <p:cNvPr id="54" name="object 54"/>
            <p:cNvSpPr/>
            <p:nvPr/>
          </p:nvSpPr>
          <p:spPr>
            <a:xfrm>
              <a:off x="2554223" y="2663951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4" h="599439">
                  <a:moveTo>
                    <a:pt x="505968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505968" y="598932"/>
                  </a:lnTo>
                  <a:lnTo>
                    <a:pt x="5059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4223" y="2663951"/>
              <a:ext cx="506095" cy="599440"/>
            </a:xfrm>
            <a:custGeom>
              <a:avLst/>
              <a:gdLst/>
              <a:ahLst/>
              <a:cxnLst/>
              <a:rect l="l" t="t" r="r" b="b"/>
              <a:pathLst>
                <a:path w="506094" h="599439">
                  <a:moveTo>
                    <a:pt x="0" y="598932"/>
                  </a:moveTo>
                  <a:lnTo>
                    <a:pt x="505968" y="598932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598932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47583" y="2351193"/>
            <a:ext cx="641544" cy="19813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7077074" y="687746"/>
            <a:ext cx="4543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DIVISIÓN</a:t>
            </a:r>
            <a:r>
              <a:rPr sz="2000" spc="-60" dirty="0"/>
              <a:t> </a:t>
            </a:r>
            <a:r>
              <a:rPr sz="2000" dirty="0"/>
              <a:t>GESTIÓN</a:t>
            </a:r>
            <a:r>
              <a:rPr sz="2000" spc="-50" dirty="0"/>
              <a:t> </a:t>
            </a:r>
            <a:r>
              <a:rPr sz="2000" dirty="0"/>
              <a:t>DEL</a:t>
            </a:r>
            <a:r>
              <a:rPr sz="2000" spc="-35" dirty="0"/>
              <a:t> </a:t>
            </a:r>
            <a:r>
              <a:rPr sz="2000" spc="-30" dirty="0"/>
              <a:t>TALENTO</a:t>
            </a:r>
            <a:r>
              <a:rPr sz="2000" spc="-80" dirty="0"/>
              <a:t> </a:t>
            </a:r>
            <a:r>
              <a:rPr sz="2000" spc="-10" dirty="0"/>
              <a:t>HUMANO</a:t>
            </a:r>
            <a:endParaRPr sz="2000" dirty="0"/>
          </a:p>
        </p:txBody>
      </p:sp>
      <p:graphicFrame>
        <p:nvGraphicFramePr>
          <p:cNvPr id="75" name="object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98318"/>
              </p:ext>
            </p:extLst>
          </p:nvPr>
        </p:nvGraphicFramePr>
        <p:xfrm>
          <a:off x="7367785" y="4553441"/>
          <a:ext cx="4252714" cy="827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4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4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439">
                  <a:extLst>
                    <a:ext uri="{9D8B030D-6E8A-4147-A177-3AD203B41FA5}">
                      <a16:colId xmlns:a16="http://schemas.microsoft.com/office/drawing/2014/main" val="2123293833"/>
                    </a:ext>
                  </a:extLst>
                </a:gridCol>
                <a:gridCol w="3060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765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570"/>
                        </a:spcBef>
                        <a:buNone/>
                      </a:pPr>
                      <a:r>
                        <a:rPr lang="en-US" sz="1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000" b="1" spc="-2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23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>
                          <a:latin typeface="Arial MT"/>
                          <a:cs typeface="Arial MT"/>
                        </a:rPr>
                        <a:t>518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712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>
                          <a:latin typeface="Arial MT"/>
                          <a:cs typeface="Arial MT"/>
                        </a:rPr>
                        <a:t>714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>
                          <a:latin typeface="Arial MT"/>
                          <a:cs typeface="Arial MT"/>
                        </a:rPr>
                        <a:t>755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755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>
                          <a:latin typeface="Arial MT"/>
                          <a:cs typeface="Arial MT"/>
                        </a:rPr>
                        <a:t>759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buNone/>
                      </a:pPr>
                      <a:r>
                        <a:rPr lang="en-US" sz="1000" spc="-25">
                          <a:latin typeface="Arial MT"/>
                          <a:cs typeface="Arial MT"/>
                        </a:rPr>
                        <a:t>761</a:t>
                      </a: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761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76</a:t>
                      </a:r>
                      <a:r>
                        <a:rPr lang="en-US" sz="1000" spc="-25" dirty="0">
                          <a:latin typeface="Arial MT"/>
                          <a:cs typeface="Arial MT"/>
                        </a:rPr>
                        <a:t>6</a:t>
                      </a:r>
                    </a:p>
                  </a:txBody>
                  <a:tcPr marL="0" marR="0" marT="590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" name="object 76"/>
          <p:cNvSpPr txBox="1"/>
          <p:nvPr/>
        </p:nvSpPr>
        <p:spPr>
          <a:xfrm>
            <a:off x="8465201" y="4125596"/>
            <a:ext cx="2566601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2000" b="1" spc="-20" dirty="0"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Planta Administrativa</a:t>
            </a:r>
            <a:endParaRPr lang="es-ES" sz="2000" b="1" spc="-10" dirty="0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F27A13FF-D10E-6E0A-6085-9A590BA6EE07}"/>
              </a:ext>
            </a:extLst>
          </p:cNvPr>
          <p:cNvSpPr/>
          <p:nvPr/>
        </p:nvSpPr>
        <p:spPr>
          <a:xfrm>
            <a:off x="2444542" y="3209930"/>
            <a:ext cx="887291" cy="599440"/>
          </a:xfrm>
          <a:custGeom>
            <a:avLst/>
            <a:gdLst/>
            <a:ahLst/>
            <a:cxnLst/>
            <a:rect l="l" t="t" r="r" b="b"/>
            <a:pathLst>
              <a:path w="506095" h="599439">
                <a:moveTo>
                  <a:pt x="505968" y="0"/>
                </a:moveTo>
                <a:lnTo>
                  <a:pt x="0" y="0"/>
                </a:lnTo>
                <a:lnTo>
                  <a:pt x="0" y="598931"/>
                </a:lnTo>
                <a:lnTo>
                  <a:pt x="505968" y="598931"/>
                </a:lnTo>
                <a:lnTo>
                  <a:pt x="50596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 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</a:t>
            </a:r>
            <a:endParaRPr lang="es-E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79CF857-FD44-4722-41BA-B262A67D19C3}"/>
              </a:ext>
            </a:extLst>
          </p:cNvPr>
          <p:cNvSpPr/>
          <p:nvPr/>
        </p:nvSpPr>
        <p:spPr>
          <a:xfrm>
            <a:off x="8763374" y="5461446"/>
            <a:ext cx="1970254" cy="527141"/>
          </a:xfrm>
          <a:custGeom>
            <a:avLst/>
            <a:gdLst/>
            <a:ahLst/>
            <a:cxnLst/>
            <a:rect l="l" t="t" r="r" b="b"/>
            <a:pathLst>
              <a:path w="708660" h="1249680">
                <a:moveTo>
                  <a:pt x="0" y="1249680"/>
                </a:moveTo>
                <a:lnTo>
                  <a:pt x="708660" y="1249680"/>
                </a:lnTo>
                <a:lnTo>
                  <a:pt x="708660" y="0"/>
                </a:lnTo>
                <a:lnTo>
                  <a:pt x="0" y="0"/>
                </a:lnTo>
                <a:lnTo>
                  <a:pt x="0" y="124968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DOCENTE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2024 - 459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7011" y="1023874"/>
            <a:ext cx="802640" cy="1140460"/>
            <a:chOff x="3954526" y="1023874"/>
            <a:chExt cx="802640" cy="1140460"/>
          </a:xfrm>
        </p:grpSpPr>
        <p:sp>
          <p:nvSpPr>
            <p:cNvPr id="3" name="object 3"/>
            <p:cNvSpPr/>
            <p:nvPr/>
          </p:nvSpPr>
          <p:spPr>
            <a:xfrm>
              <a:off x="3960876" y="1030224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394715" y="394715"/>
                  </a:lnTo>
                  <a:lnTo>
                    <a:pt x="0" y="0"/>
                  </a:lnTo>
                  <a:lnTo>
                    <a:pt x="0" y="733043"/>
                  </a:lnTo>
                  <a:lnTo>
                    <a:pt x="394715" y="1127760"/>
                  </a:lnTo>
                  <a:lnTo>
                    <a:pt x="789432" y="733043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0876" y="1030224"/>
              <a:ext cx="789940" cy="1127760"/>
            </a:xfrm>
            <a:custGeom>
              <a:avLst/>
              <a:gdLst/>
              <a:ahLst/>
              <a:cxnLst/>
              <a:rect l="l" t="t" r="r" b="b"/>
              <a:pathLst>
                <a:path w="789939" h="1127760">
                  <a:moveTo>
                    <a:pt x="789432" y="0"/>
                  </a:moveTo>
                  <a:lnTo>
                    <a:pt x="789432" y="733043"/>
                  </a:lnTo>
                  <a:lnTo>
                    <a:pt x="394715" y="1127760"/>
                  </a:lnTo>
                  <a:lnTo>
                    <a:pt x="0" y="733043"/>
                  </a:lnTo>
                  <a:lnTo>
                    <a:pt x="0" y="0"/>
                  </a:lnTo>
                  <a:lnTo>
                    <a:pt x="394715" y="394715"/>
                  </a:lnTo>
                  <a:lnTo>
                    <a:pt x="789432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49650" y="1373885"/>
            <a:ext cx="735330" cy="4140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1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CAUSACION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ORD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PAGO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00346" y="1026922"/>
            <a:ext cx="3140075" cy="747395"/>
            <a:chOff x="4737861" y="1026922"/>
            <a:chExt cx="3140075" cy="7473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4211" y="1033272"/>
              <a:ext cx="3127247" cy="7345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44211" y="1033272"/>
              <a:ext cx="3127375" cy="734695"/>
            </a:xfrm>
            <a:custGeom>
              <a:avLst/>
              <a:gdLst/>
              <a:ahLst/>
              <a:cxnLst/>
              <a:rect l="l" t="t" r="r" b="b"/>
              <a:pathLst>
                <a:path w="3127375" h="734694">
                  <a:moveTo>
                    <a:pt x="3127247" y="122427"/>
                  </a:moveTo>
                  <a:lnTo>
                    <a:pt x="3127247" y="612139"/>
                  </a:lnTo>
                  <a:lnTo>
                    <a:pt x="3117619" y="659772"/>
                  </a:lnTo>
                  <a:lnTo>
                    <a:pt x="3091370" y="698690"/>
                  </a:lnTo>
                  <a:lnTo>
                    <a:pt x="3052452" y="724939"/>
                  </a:lnTo>
                  <a:lnTo>
                    <a:pt x="3004819" y="734567"/>
                  </a:lnTo>
                  <a:lnTo>
                    <a:pt x="0" y="734567"/>
                  </a:lnTo>
                  <a:lnTo>
                    <a:pt x="0" y="0"/>
                  </a:lnTo>
                  <a:lnTo>
                    <a:pt x="3004819" y="0"/>
                  </a:lnTo>
                  <a:lnTo>
                    <a:pt x="3052452" y="9628"/>
                  </a:lnTo>
                  <a:lnTo>
                    <a:pt x="3091370" y="35877"/>
                  </a:lnTo>
                  <a:lnTo>
                    <a:pt x="3117619" y="74795"/>
                  </a:lnTo>
                  <a:lnTo>
                    <a:pt x="3127247" y="12242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51019" y="1063244"/>
            <a:ext cx="3022600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indent="-57785">
              <a:lnSpc>
                <a:spcPts val="925"/>
              </a:lnSpc>
              <a:spcBef>
                <a:spcPts val="105"/>
              </a:spcBef>
              <a:buSzPct val="87500"/>
              <a:buChar char="•"/>
              <a:tabLst>
                <a:tab pos="70485" algn="l"/>
              </a:tabLst>
            </a:pPr>
            <a:r>
              <a:rPr sz="800" dirty="0">
                <a:latin typeface="Calibri"/>
                <a:cs typeface="Calibri"/>
              </a:rPr>
              <a:t>NOMINAS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lang="en-US" sz="8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PERSONAL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ADMINISTRATIVO,</a:t>
            </a:r>
            <a:r>
              <a:rPr sz="800" dirty="0">
                <a:latin typeface="Calibri"/>
                <a:cs typeface="Calibri"/>
              </a:rPr>
              <a:t> DOCENTES,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TRABAJADORES</a:t>
            </a:r>
            <a:endParaRPr sz="800" dirty="0">
              <a:latin typeface="Calibri"/>
              <a:cs typeface="Calibri"/>
            </a:endParaRPr>
          </a:p>
          <a:p>
            <a:pPr marL="70485">
              <a:lnSpc>
                <a:spcPts val="925"/>
              </a:lnSpc>
            </a:pPr>
            <a:r>
              <a:rPr sz="800" spc="-10" dirty="0">
                <a:latin typeface="Calibri"/>
                <a:cs typeface="Calibri"/>
              </a:rPr>
              <a:t>OFICIALES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1019" y="1297279"/>
            <a:ext cx="1788160" cy="4171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70485" indent="-57785">
              <a:lnSpc>
                <a:spcPct val="100000"/>
              </a:lnSpc>
              <a:spcBef>
                <a:spcPts val="170"/>
              </a:spcBef>
              <a:buSzPct val="87500"/>
              <a:buChar char="•"/>
              <a:tabLst>
                <a:tab pos="70485" algn="l"/>
              </a:tabLst>
            </a:pPr>
            <a:r>
              <a:rPr sz="800" dirty="0">
                <a:latin typeface="Calibri"/>
                <a:cs typeface="Calibri"/>
              </a:rPr>
              <a:t>ORDENES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</a:t>
            </a:r>
            <a:r>
              <a:rPr lang="en-US" sz="80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STAICON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SERVICIOS</a:t>
            </a:r>
            <a:endParaRPr sz="800" dirty="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70"/>
              </a:spcBef>
              <a:buSzPct val="87500"/>
              <a:buChar char="•"/>
              <a:tabLst>
                <a:tab pos="70485" algn="l"/>
              </a:tabLst>
            </a:pPr>
            <a:r>
              <a:rPr sz="800" dirty="0">
                <a:latin typeface="Calibri"/>
                <a:cs typeface="Calibri"/>
              </a:rPr>
              <a:t>SERVICIOS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</a:t>
            </a:r>
            <a:r>
              <a:rPr lang="en-US" sz="800" dirty="0">
                <a:latin typeface="Calibri"/>
                <a:cs typeface="Calibri"/>
              </a:rPr>
              <a:t>Ú</a:t>
            </a:r>
            <a:r>
              <a:rPr sz="800" dirty="0">
                <a:latin typeface="Calibri"/>
                <a:cs typeface="Calibri"/>
              </a:rPr>
              <a:t>BLICOS,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APORTES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SOCIALES</a:t>
            </a:r>
            <a:endParaRPr sz="800" dirty="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SzPct val="87500"/>
              <a:buChar char="•"/>
              <a:tabLst>
                <a:tab pos="70485" algn="l"/>
              </a:tabLst>
            </a:pPr>
            <a:r>
              <a:rPr sz="800" dirty="0">
                <a:latin typeface="Calibri"/>
                <a:cs typeface="Calibri"/>
              </a:rPr>
              <a:t>CONTRATOS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OBRA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17011" y="2003805"/>
            <a:ext cx="802640" cy="1142365"/>
            <a:chOff x="3954526" y="2003805"/>
            <a:chExt cx="802640" cy="1142365"/>
          </a:xfrm>
        </p:grpSpPr>
        <p:sp>
          <p:nvSpPr>
            <p:cNvPr id="12" name="object 12"/>
            <p:cNvSpPr/>
            <p:nvPr/>
          </p:nvSpPr>
          <p:spPr>
            <a:xfrm>
              <a:off x="3960876" y="2010155"/>
              <a:ext cx="789940" cy="1129665"/>
            </a:xfrm>
            <a:custGeom>
              <a:avLst/>
              <a:gdLst/>
              <a:ahLst/>
              <a:cxnLst/>
              <a:rect l="l" t="t" r="r" b="b"/>
              <a:pathLst>
                <a:path w="789939" h="1129664">
                  <a:moveTo>
                    <a:pt x="789432" y="0"/>
                  </a:moveTo>
                  <a:lnTo>
                    <a:pt x="394715" y="394716"/>
                  </a:lnTo>
                  <a:lnTo>
                    <a:pt x="0" y="0"/>
                  </a:lnTo>
                  <a:lnTo>
                    <a:pt x="0" y="734568"/>
                  </a:lnTo>
                  <a:lnTo>
                    <a:pt x="394715" y="1129284"/>
                  </a:lnTo>
                  <a:lnTo>
                    <a:pt x="789432" y="734568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67E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0876" y="2010155"/>
              <a:ext cx="789940" cy="1129665"/>
            </a:xfrm>
            <a:custGeom>
              <a:avLst/>
              <a:gdLst/>
              <a:ahLst/>
              <a:cxnLst/>
              <a:rect l="l" t="t" r="r" b="b"/>
              <a:pathLst>
                <a:path w="789939" h="1129664">
                  <a:moveTo>
                    <a:pt x="789432" y="0"/>
                  </a:moveTo>
                  <a:lnTo>
                    <a:pt x="789432" y="734568"/>
                  </a:lnTo>
                  <a:lnTo>
                    <a:pt x="394715" y="1129284"/>
                  </a:lnTo>
                  <a:lnTo>
                    <a:pt x="0" y="734568"/>
                  </a:lnTo>
                  <a:lnTo>
                    <a:pt x="0" y="0"/>
                  </a:lnTo>
                  <a:lnTo>
                    <a:pt x="394715" y="394716"/>
                  </a:lnTo>
                  <a:lnTo>
                    <a:pt x="789432" y="0"/>
                  </a:lnTo>
                  <a:close/>
                </a:path>
              </a:pathLst>
            </a:custGeom>
            <a:ln w="12700">
              <a:solidFill>
                <a:srgbClr val="67E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14038" y="2450083"/>
            <a:ext cx="609600" cy="2311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8580" marR="5080" indent="-56515">
              <a:lnSpc>
                <a:spcPts val="780"/>
              </a:lnSpc>
              <a:spcBef>
                <a:spcPts val="170"/>
              </a:spcBef>
            </a:pPr>
            <a:r>
              <a:rPr sz="700" spc="-10">
                <a:solidFill>
                  <a:srgbClr val="FFFFFF"/>
                </a:solidFill>
                <a:latin typeface="Calibri"/>
                <a:cs typeface="Calibri"/>
              </a:rPr>
              <a:t>SEGUIMIENTO</a:t>
            </a:r>
            <a:r>
              <a:rPr sz="7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7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06443" y="2003805"/>
            <a:ext cx="3141980" cy="747395"/>
            <a:chOff x="4743958" y="2003805"/>
            <a:chExt cx="3141980" cy="747395"/>
          </a:xfrm>
        </p:grpSpPr>
        <p:sp>
          <p:nvSpPr>
            <p:cNvPr id="16" name="object 16"/>
            <p:cNvSpPr/>
            <p:nvPr/>
          </p:nvSpPr>
          <p:spPr>
            <a:xfrm>
              <a:off x="4750308" y="2010155"/>
              <a:ext cx="3129280" cy="734695"/>
            </a:xfrm>
            <a:custGeom>
              <a:avLst/>
              <a:gdLst/>
              <a:ahLst/>
              <a:cxnLst/>
              <a:rect l="l" t="t" r="r" b="b"/>
              <a:pathLst>
                <a:path w="3129279" h="734694">
                  <a:moveTo>
                    <a:pt x="3006343" y="0"/>
                  </a:moveTo>
                  <a:lnTo>
                    <a:pt x="0" y="0"/>
                  </a:lnTo>
                  <a:lnTo>
                    <a:pt x="0" y="734568"/>
                  </a:lnTo>
                  <a:lnTo>
                    <a:pt x="3006343" y="734568"/>
                  </a:lnTo>
                  <a:lnTo>
                    <a:pt x="3053976" y="724939"/>
                  </a:lnTo>
                  <a:lnTo>
                    <a:pt x="3092894" y="698690"/>
                  </a:lnTo>
                  <a:lnTo>
                    <a:pt x="3119143" y="659772"/>
                  </a:lnTo>
                  <a:lnTo>
                    <a:pt x="3128771" y="612140"/>
                  </a:lnTo>
                  <a:lnTo>
                    <a:pt x="3128771" y="122428"/>
                  </a:lnTo>
                  <a:lnTo>
                    <a:pt x="3119143" y="74795"/>
                  </a:lnTo>
                  <a:lnTo>
                    <a:pt x="3092894" y="35877"/>
                  </a:lnTo>
                  <a:lnTo>
                    <a:pt x="3053976" y="9628"/>
                  </a:lnTo>
                  <a:lnTo>
                    <a:pt x="30063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50308" y="2010155"/>
              <a:ext cx="3129280" cy="734695"/>
            </a:xfrm>
            <a:custGeom>
              <a:avLst/>
              <a:gdLst/>
              <a:ahLst/>
              <a:cxnLst/>
              <a:rect l="l" t="t" r="r" b="b"/>
              <a:pathLst>
                <a:path w="3129279" h="734694">
                  <a:moveTo>
                    <a:pt x="3128771" y="122428"/>
                  </a:moveTo>
                  <a:lnTo>
                    <a:pt x="3128771" y="612140"/>
                  </a:lnTo>
                  <a:lnTo>
                    <a:pt x="3119143" y="659772"/>
                  </a:lnTo>
                  <a:lnTo>
                    <a:pt x="3092894" y="698690"/>
                  </a:lnTo>
                  <a:lnTo>
                    <a:pt x="3053976" y="724939"/>
                  </a:lnTo>
                  <a:lnTo>
                    <a:pt x="3006343" y="734568"/>
                  </a:lnTo>
                  <a:lnTo>
                    <a:pt x="0" y="734568"/>
                  </a:lnTo>
                  <a:lnTo>
                    <a:pt x="0" y="0"/>
                  </a:lnTo>
                  <a:lnTo>
                    <a:pt x="3006343" y="0"/>
                  </a:lnTo>
                  <a:lnTo>
                    <a:pt x="3053976" y="9628"/>
                  </a:lnTo>
                  <a:lnTo>
                    <a:pt x="3092894" y="35877"/>
                  </a:lnTo>
                  <a:lnTo>
                    <a:pt x="3119143" y="74795"/>
                  </a:lnTo>
                  <a:lnTo>
                    <a:pt x="3128771" y="122428"/>
                  </a:lnTo>
                  <a:close/>
                </a:path>
              </a:pathLst>
            </a:custGeom>
            <a:ln w="12700">
              <a:solidFill>
                <a:srgbClr val="67E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50638" y="2008149"/>
            <a:ext cx="1122045" cy="709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70485" indent="-57785">
              <a:lnSpc>
                <a:spcPct val="100000"/>
              </a:lnSpc>
              <a:spcBef>
                <a:spcPts val="160"/>
              </a:spcBef>
              <a:buChar char="•"/>
              <a:tabLst>
                <a:tab pos="70485" algn="l"/>
              </a:tabLst>
            </a:pPr>
            <a:r>
              <a:rPr sz="700" spc="-10">
                <a:latin typeface="Calibri"/>
                <a:cs typeface="Calibri"/>
              </a:rPr>
              <a:t>AVANCES</a:t>
            </a:r>
            <a:endParaRPr sz="70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Char char="•"/>
              <a:tabLst>
                <a:tab pos="70485" algn="l"/>
              </a:tabLst>
            </a:pPr>
            <a:r>
              <a:rPr sz="700" spc="-10">
                <a:latin typeface="Calibri"/>
                <a:cs typeface="Calibri"/>
              </a:rPr>
              <a:t>ARQUEO</a:t>
            </a:r>
            <a:endParaRPr sz="70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Char char="•"/>
              <a:tabLst>
                <a:tab pos="70485" algn="l"/>
              </a:tabLst>
            </a:pPr>
            <a:r>
              <a:rPr sz="700" spc="-10">
                <a:latin typeface="Calibri"/>
                <a:cs typeface="Calibri"/>
              </a:rPr>
              <a:t>DEVOLUCIONES</a:t>
            </a:r>
            <a:r>
              <a:rPr sz="700" spc="75">
                <a:latin typeface="Calibri"/>
                <a:cs typeface="Calibri"/>
              </a:rPr>
              <a:t> </a:t>
            </a:r>
            <a:r>
              <a:rPr sz="700" spc="-25">
                <a:latin typeface="Calibri"/>
                <a:cs typeface="Calibri"/>
              </a:rPr>
              <a:t>IVA</a:t>
            </a:r>
            <a:endParaRPr sz="70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Char char="•"/>
              <a:tabLst>
                <a:tab pos="70485" algn="l"/>
              </a:tabLst>
            </a:pPr>
            <a:r>
              <a:rPr sz="700">
                <a:latin typeface="Calibri"/>
                <a:cs typeface="Calibri"/>
              </a:rPr>
              <a:t>RECOBROS</a:t>
            </a:r>
            <a:r>
              <a:rPr sz="700" spc="-20">
                <a:latin typeface="Calibri"/>
                <a:cs typeface="Calibri"/>
              </a:rPr>
              <a:t> </a:t>
            </a:r>
            <a:r>
              <a:rPr sz="700" spc="-25">
                <a:latin typeface="Calibri"/>
                <a:cs typeface="Calibri"/>
              </a:rPr>
              <a:t>EPS</a:t>
            </a:r>
            <a:endParaRPr sz="70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45"/>
              </a:spcBef>
              <a:buChar char="•"/>
              <a:tabLst>
                <a:tab pos="70485" algn="l"/>
              </a:tabLst>
            </a:pPr>
            <a:r>
              <a:rPr sz="700">
                <a:latin typeface="Calibri"/>
                <a:cs typeface="Calibri"/>
              </a:rPr>
              <a:t>OPERACCIONES</a:t>
            </a:r>
            <a:r>
              <a:rPr sz="700" spc="-40">
                <a:latin typeface="Calibri"/>
                <a:cs typeface="Calibri"/>
              </a:rPr>
              <a:t> </a:t>
            </a:r>
            <a:r>
              <a:rPr sz="700" spc="-10">
                <a:latin typeface="Calibri"/>
                <a:cs typeface="Calibri"/>
              </a:rPr>
              <a:t>RECIPROCAS</a:t>
            </a:r>
            <a:endParaRPr sz="70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Char char="•"/>
              <a:tabLst>
                <a:tab pos="70485" algn="l"/>
              </a:tabLst>
            </a:pPr>
            <a:r>
              <a:rPr sz="700" spc="-10">
                <a:latin typeface="Calibri"/>
                <a:cs typeface="Calibri"/>
              </a:rPr>
              <a:t>INFORMACION</a:t>
            </a:r>
            <a:r>
              <a:rPr sz="700" spc="60">
                <a:latin typeface="Calibri"/>
                <a:cs typeface="Calibri"/>
              </a:rPr>
              <a:t> </a:t>
            </a:r>
            <a:r>
              <a:rPr sz="700" spc="-10">
                <a:latin typeface="Calibri"/>
                <a:cs typeface="Calibri"/>
              </a:rPr>
              <a:t>EXOGENA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17011" y="2985261"/>
            <a:ext cx="802640" cy="1142365"/>
            <a:chOff x="3954526" y="2985261"/>
            <a:chExt cx="802640" cy="1142365"/>
          </a:xfrm>
        </p:grpSpPr>
        <p:sp>
          <p:nvSpPr>
            <p:cNvPr id="20" name="object 20"/>
            <p:cNvSpPr/>
            <p:nvPr/>
          </p:nvSpPr>
          <p:spPr>
            <a:xfrm>
              <a:off x="3960876" y="2991611"/>
              <a:ext cx="789940" cy="1129665"/>
            </a:xfrm>
            <a:custGeom>
              <a:avLst/>
              <a:gdLst/>
              <a:ahLst/>
              <a:cxnLst/>
              <a:rect l="l" t="t" r="r" b="b"/>
              <a:pathLst>
                <a:path w="789939" h="1129664">
                  <a:moveTo>
                    <a:pt x="789432" y="0"/>
                  </a:moveTo>
                  <a:lnTo>
                    <a:pt x="394715" y="394715"/>
                  </a:lnTo>
                  <a:lnTo>
                    <a:pt x="0" y="0"/>
                  </a:lnTo>
                  <a:lnTo>
                    <a:pt x="0" y="734568"/>
                  </a:lnTo>
                  <a:lnTo>
                    <a:pt x="394715" y="1129283"/>
                  </a:lnTo>
                  <a:lnTo>
                    <a:pt x="789432" y="734568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3EE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60876" y="2991611"/>
              <a:ext cx="789940" cy="1129665"/>
            </a:xfrm>
            <a:custGeom>
              <a:avLst/>
              <a:gdLst/>
              <a:ahLst/>
              <a:cxnLst/>
              <a:rect l="l" t="t" r="r" b="b"/>
              <a:pathLst>
                <a:path w="789939" h="1129664">
                  <a:moveTo>
                    <a:pt x="789432" y="0"/>
                  </a:moveTo>
                  <a:lnTo>
                    <a:pt x="789432" y="734568"/>
                  </a:lnTo>
                  <a:lnTo>
                    <a:pt x="394715" y="1129283"/>
                  </a:lnTo>
                  <a:lnTo>
                    <a:pt x="0" y="734568"/>
                  </a:lnTo>
                  <a:lnTo>
                    <a:pt x="0" y="0"/>
                  </a:lnTo>
                  <a:lnTo>
                    <a:pt x="394715" y="394715"/>
                  </a:lnTo>
                  <a:lnTo>
                    <a:pt x="789432" y="0"/>
                  </a:lnTo>
                  <a:close/>
                </a:path>
              </a:pathLst>
            </a:custGeom>
            <a:ln w="12700">
              <a:solidFill>
                <a:srgbClr val="3EE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65270" y="3430599"/>
            <a:ext cx="706120" cy="231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95"/>
              </a:spcBef>
            </a:pPr>
            <a:r>
              <a:rPr sz="700" spc="-10">
                <a:solidFill>
                  <a:srgbClr val="FFFFFF"/>
                </a:solidFill>
                <a:latin typeface="Calibri"/>
                <a:cs typeface="Calibri"/>
              </a:rPr>
              <a:t>RECONOCIMIENTO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810"/>
              </a:lnSpc>
            </a:pPr>
            <a:r>
              <a:rPr sz="7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406443" y="2985261"/>
            <a:ext cx="3141980" cy="746125"/>
            <a:chOff x="4743958" y="2985261"/>
            <a:chExt cx="3141980" cy="746125"/>
          </a:xfrm>
        </p:grpSpPr>
        <p:sp>
          <p:nvSpPr>
            <p:cNvPr id="24" name="object 24"/>
            <p:cNvSpPr/>
            <p:nvPr/>
          </p:nvSpPr>
          <p:spPr>
            <a:xfrm>
              <a:off x="4750308" y="2991611"/>
              <a:ext cx="3129280" cy="733425"/>
            </a:xfrm>
            <a:custGeom>
              <a:avLst/>
              <a:gdLst/>
              <a:ahLst/>
              <a:cxnLst/>
              <a:rect l="l" t="t" r="r" b="b"/>
              <a:pathLst>
                <a:path w="3129279" h="733425">
                  <a:moveTo>
                    <a:pt x="3006597" y="0"/>
                  </a:moveTo>
                  <a:lnTo>
                    <a:pt x="0" y="0"/>
                  </a:lnTo>
                  <a:lnTo>
                    <a:pt x="0" y="733044"/>
                  </a:lnTo>
                  <a:lnTo>
                    <a:pt x="3006597" y="733044"/>
                  </a:lnTo>
                  <a:lnTo>
                    <a:pt x="3054137" y="723437"/>
                  </a:lnTo>
                  <a:lnTo>
                    <a:pt x="3092973" y="697245"/>
                  </a:lnTo>
                  <a:lnTo>
                    <a:pt x="3119165" y="658409"/>
                  </a:lnTo>
                  <a:lnTo>
                    <a:pt x="3128771" y="610870"/>
                  </a:lnTo>
                  <a:lnTo>
                    <a:pt x="3128771" y="122174"/>
                  </a:lnTo>
                  <a:lnTo>
                    <a:pt x="3119165" y="74634"/>
                  </a:lnTo>
                  <a:lnTo>
                    <a:pt x="3092973" y="35798"/>
                  </a:lnTo>
                  <a:lnTo>
                    <a:pt x="3054137" y="9606"/>
                  </a:lnTo>
                  <a:lnTo>
                    <a:pt x="30065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50308" y="2991611"/>
              <a:ext cx="3129280" cy="733425"/>
            </a:xfrm>
            <a:custGeom>
              <a:avLst/>
              <a:gdLst/>
              <a:ahLst/>
              <a:cxnLst/>
              <a:rect l="l" t="t" r="r" b="b"/>
              <a:pathLst>
                <a:path w="3129279" h="733425">
                  <a:moveTo>
                    <a:pt x="3128771" y="122174"/>
                  </a:moveTo>
                  <a:lnTo>
                    <a:pt x="3128771" y="610870"/>
                  </a:lnTo>
                  <a:lnTo>
                    <a:pt x="3119165" y="658409"/>
                  </a:lnTo>
                  <a:lnTo>
                    <a:pt x="3092973" y="697245"/>
                  </a:lnTo>
                  <a:lnTo>
                    <a:pt x="3054137" y="723437"/>
                  </a:lnTo>
                  <a:lnTo>
                    <a:pt x="3006597" y="733044"/>
                  </a:lnTo>
                  <a:lnTo>
                    <a:pt x="0" y="733044"/>
                  </a:lnTo>
                  <a:lnTo>
                    <a:pt x="0" y="0"/>
                  </a:lnTo>
                  <a:lnTo>
                    <a:pt x="3006597" y="0"/>
                  </a:lnTo>
                  <a:lnTo>
                    <a:pt x="3054137" y="9606"/>
                  </a:lnTo>
                  <a:lnTo>
                    <a:pt x="3092973" y="35798"/>
                  </a:lnTo>
                  <a:lnTo>
                    <a:pt x="3119165" y="74634"/>
                  </a:lnTo>
                  <a:lnTo>
                    <a:pt x="3128771" y="122174"/>
                  </a:lnTo>
                  <a:close/>
                </a:path>
              </a:pathLst>
            </a:custGeom>
            <a:ln w="12700">
              <a:solidFill>
                <a:srgbClr val="3EE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50638" y="3004210"/>
            <a:ext cx="2993390" cy="5803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70485" indent="-57785">
              <a:lnSpc>
                <a:spcPct val="100000"/>
              </a:lnSpc>
              <a:spcBef>
                <a:spcPts val="160"/>
              </a:spcBef>
              <a:buChar char="•"/>
              <a:tabLst>
                <a:tab pos="70485" algn="l"/>
              </a:tabLst>
            </a:pPr>
            <a:r>
              <a:rPr sz="700">
                <a:latin typeface="Calibri"/>
                <a:cs typeface="Calibri"/>
              </a:rPr>
              <a:t>PROVISIONES</a:t>
            </a:r>
            <a:r>
              <a:rPr sz="700" spc="-20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DE</a:t>
            </a:r>
            <a:r>
              <a:rPr sz="700" spc="-2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NOMINA</a:t>
            </a:r>
            <a:r>
              <a:rPr sz="700" spc="-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Y</a:t>
            </a:r>
            <a:r>
              <a:rPr sz="700" spc="-30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PROCESOS</a:t>
            </a:r>
            <a:r>
              <a:rPr sz="700" spc="-5">
                <a:latin typeface="Calibri"/>
                <a:cs typeface="Calibri"/>
              </a:rPr>
              <a:t> </a:t>
            </a:r>
            <a:r>
              <a:rPr sz="700" spc="-10">
                <a:latin typeface="Calibri"/>
                <a:cs typeface="Calibri"/>
              </a:rPr>
              <a:t>JUDICIALES</a:t>
            </a:r>
            <a:endParaRPr sz="70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Char char="•"/>
              <a:tabLst>
                <a:tab pos="70485" algn="l"/>
              </a:tabLst>
            </a:pPr>
            <a:r>
              <a:rPr sz="700">
                <a:latin typeface="Calibri"/>
                <a:cs typeface="Calibri"/>
              </a:rPr>
              <a:t>ENTRADAS</a:t>
            </a:r>
            <a:r>
              <a:rPr sz="700" spc="-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Y</a:t>
            </a:r>
            <a:r>
              <a:rPr sz="700" spc="-20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SALIDAS</a:t>
            </a:r>
            <a:r>
              <a:rPr sz="700" spc="-1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DE</a:t>
            </a:r>
            <a:r>
              <a:rPr sz="700" spc="-15">
                <a:latin typeface="Calibri"/>
                <a:cs typeface="Calibri"/>
              </a:rPr>
              <a:t> </a:t>
            </a:r>
            <a:r>
              <a:rPr sz="700" spc="-10">
                <a:latin typeface="Calibri"/>
                <a:cs typeface="Calibri"/>
              </a:rPr>
              <a:t>ALMACEN</a:t>
            </a:r>
            <a:endParaRPr sz="70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Char char="•"/>
              <a:tabLst>
                <a:tab pos="70485" algn="l"/>
              </a:tabLst>
            </a:pPr>
            <a:r>
              <a:rPr sz="700">
                <a:latin typeface="Calibri"/>
                <a:cs typeface="Calibri"/>
              </a:rPr>
              <a:t>REEMBOLSOS DE</a:t>
            </a:r>
            <a:r>
              <a:rPr sz="700" spc="-2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CAJA</a:t>
            </a:r>
            <a:r>
              <a:rPr sz="700" spc="-20">
                <a:latin typeface="Calibri"/>
                <a:cs typeface="Calibri"/>
              </a:rPr>
              <a:t> MENOR</a:t>
            </a:r>
            <a:endParaRPr sz="700">
              <a:latin typeface="Calibri"/>
              <a:cs typeface="Calibri"/>
            </a:endParaRPr>
          </a:p>
          <a:p>
            <a:pPr marL="70485" marR="5080" indent="-58419">
              <a:lnSpc>
                <a:spcPts val="770"/>
              </a:lnSpc>
              <a:spcBef>
                <a:spcPts val="145"/>
              </a:spcBef>
              <a:buChar char="•"/>
              <a:tabLst>
                <a:tab pos="70485" algn="l"/>
              </a:tabLst>
            </a:pPr>
            <a:r>
              <a:rPr sz="700">
                <a:latin typeface="Calibri"/>
                <a:cs typeface="Calibri"/>
              </a:rPr>
              <a:t>REGISTRO</a:t>
            </a:r>
            <a:r>
              <a:rPr sz="700" spc="-3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DE</a:t>
            </a:r>
            <a:r>
              <a:rPr sz="700" spc="-20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HECHOS</a:t>
            </a:r>
            <a:r>
              <a:rPr sz="700" spc="-5">
                <a:latin typeface="Calibri"/>
                <a:cs typeface="Calibri"/>
              </a:rPr>
              <a:t> </a:t>
            </a:r>
            <a:r>
              <a:rPr sz="700" spc="-10">
                <a:latin typeface="Calibri"/>
                <a:cs typeface="Calibri"/>
              </a:rPr>
              <a:t>ECONOMICOS</a:t>
            </a:r>
            <a:r>
              <a:rPr sz="700" spc="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INGRESOS</a:t>
            </a:r>
            <a:r>
              <a:rPr sz="700" spc="-2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VENTAS</a:t>
            </a:r>
            <a:r>
              <a:rPr sz="700" spc="-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RELACIONADOS CON</a:t>
            </a:r>
            <a:r>
              <a:rPr sz="700" spc="-25">
                <a:latin typeface="Calibri"/>
                <a:cs typeface="Calibri"/>
              </a:rPr>
              <a:t> LA</a:t>
            </a:r>
            <a:r>
              <a:rPr sz="700" spc="500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ACTIVIDAD</a:t>
            </a:r>
            <a:r>
              <a:rPr sz="700" spc="-2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DE</a:t>
            </a:r>
            <a:r>
              <a:rPr sz="700" spc="-5">
                <a:latin typeface="Calibri"/>
                <a:cs typeface="Calibri"/>
              </a:rPr>
              <a:t> </a:t>
            </a:r>
            <a:r>
              <a:rPr sz="700">
                <a:latin typeface="Calibri"/>
                <a:cs typeface="Calibri"/>
              </a:rPr>
              <a:t>LA</a:t>
            </a:r>
            <a:r>
              <a:rPr sz="700" spc="5">
                <a:latin typeface="Calibri"/>
                <a:cs typeface="Calibri"/>
              </a:rPr>
              <a:t> </a:t>
            </a:r>
            <a:r>
              <a:rPr sz="700" spc="-20">
                <a:latin typeface="Calibri"/>
                <a:cs typeface="Calibri"/>
              </a:rPr>
              <a:t>UMNG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17011" y="3965194"/>
            <a:ext cx="802640" cy="1142365"/>
            <a:chOff x="3954526" y="3965194"/>
            <a:chExt cx="802640" cy="1142365"/>
          </a:xfrm>
        </p:grpSpPr>
        <p:sp>
          <p:nvSpPr>
            <p:cNvPr id="28" name="object 28"/>
            <p:cNvSpPr/>
            <p:nvPr/>
          </p:nvSpPr>
          <p:spPr>
            <a:xfrm>
              <a:off x="3960876" y="3971544"/>
              <a:ext cx="789940" cy="1129665"/>
            </a:xfrm>
            <a:custGeom>
              <a:avLst/>
              <a:gdLst/>
              <a:ahLst/>
              <a:cxnLst/>
              <a:rect l="l" t="t" r="r" b="b"/>
              <a:pathLst>
                <a:path w="789939" h="1129664">
                  <a:moveTo>
                    <a:pt x="789432" y="0"/>
                  </a:moveTo>
                  <a:lnTo>
                    <a:pt x="394715" y="394715"/>
                  </a:lnTo>
                  <a:lnTo>
                    <a:pt x="0" y="0"/>
                  </a:lnTo>
                  <a:lnTo>
                    <a:pt x="0" y="734567"/>
                  </a:lnTo>
                  <a:lnTo>
                    <a:pt x="394715" y="1129283"/>
                  </a:lnTo>
                  <a:lnTo>
                    <a:pt x="789432" y="734567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0876" y="3971544"/>
              <a:ext cx="789940" cy="1129665"/>
            </a:xfrm>
            <a:custGeom>
              <a:avLst/>
              <a:gdLst/>
              <a:ahLst/>
              <a:cxnLst/>
              <a:rect l="l" t="t" r="r" b="b"/>
              <a:pathLst>
                <a:path w="789939" h="1129664">
                  <a:moveTo>
                    <a:pt x="789432" y="0"/>
                  </a:moveTo>
                  <a:lnTo>
                    <a:pt x="789432" y="734567"/>
                  </a:lnTo>
                  <a:lnTo>
                    <a:pt x="394715" y="1129283"/>
                  </a:lnTo>
                  <a:lnTo>
                    <a:pt x="0" y="734567"/>
                  </a:lnTo>
                  <a:lnTo>
                    <a:pt x="0" y="0"/>
                  </a:lnTo>
                  <a:lnTo>
                    <a:pt x="394715" y="394715"/>
                  </a:lnTo>
                  <a:lnTo>
                    <a:pt x="789432" y="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33267" y="4460570"/>
            <a:ext cx="7696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>
                <a:solidFill>
                  <a:srgbClr val="FFFFFF"/>
                </a:solidFill>
                <a:latin typeface="Calibri"/>
                <a:cs typeface="Calibri"/>
              </a:rPr>
              <a:t>OTRAS</a:t>
            </a:r>
            <a:r>
              <a:rPr sz="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10">
                <a:solidFill>
                  <a:srgbClr val="FFFFFF"/>
                </a:solidFill>
                <a:latin typeface="Calibri"/>
                <a:cs typeface="Calibri"/>
              </a:rPr>
              <a:t>ACTIVIDADES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06443" y="3965194"/>
            <a:ext cx="3141980" cy="747395"/>
            <a:chOff x="4743958" y="3965194"/>
            <a:chExt cx="3141980" cy="747395"/>
          </a:xfrm>
        </p:grpSpPr>
        <p:sp>
          <p:nvSpPr>
            <p:cNvPr id="32" name="object 32"/>
            <p:cNvSpPr/>
            <p:nvPr/>
          </p:nvSpPr>
          <p:spPr>
            <a:xfrm>
              <a:off x="4750308" y="3971544"/>
              <a:ext cx="3129280" cy="734695"/>
            </a:xfrm>
            <a:custGeom>
              <a:avLst/>
              <a:gdLst/>
              <a:ahLst/>
              <a:cxnLst/>
              <a:rect l="l" t="t" r="r" b="b"/>
              <a:pathLst>
                <a:path w="3129279" h="734695">
                  <a:moveTo>
                    <a:pt x="3006343" y="0"/>
                  </a:moveTo>
                  <a:lnTo>
                    <a:pt x="0" y="0"/>
                  </a:lnTo>
                  <a:lnTo>
                    <a:pt x="0" y="734567"/>
                  </a:lnTo>
                  <a:lnTo>
                    <a:pt x="3006343" y="734567"/>
                  </a:lnTo>
                  <a:lnTo>
                    <a:pt x="3053976" y="724939"/>
                  </a:lnTo>
                  <a:lnTo>
                    <a:pt x="3092894" y="698690"/>
                  </a:lnTo>
                  <a:lnTo>
                    <a:pt x="3119143" y="659772"/>
                  </a:lnTo>
                  <a:lnTo>
                    <a:pt x="3128771" y="612139"/>
                  </a:lnTo>
                  <a:lnTo>
                    <a:pt x="3128771" y="122427"/>
                  </a:lnTo>
                  <a:lnTo>
                    <a:pt x="3119143" y="74795"/>
                  </a:lnTo>
                  <a:lnTo>
                    <a:pt x="3092894" y="35877"/>
                  </a:lnTo>
                  <a:lnTo>
                    <a:pt x="3053976" y="9628"/>
                  </a:lnTo>
                  <a:lnTo>
                    <a:pt x="30063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50308" y="3971544"/>
              <a:ext cx="3129280" cy="734695"/>
            </a:xfrm>
            <a:custGeom>
              <a:avLst/>
              <a:gdLst/>
              <a:ahLst/>
              <a:cxnLst/>
              <a:rect l="l" t="t" r="r" b="b"/>
              <a:pathLst>
                <a:path w="3129279" h="734695">
                  <a:moveTo>
                    <a:pt x="3128771" y="122427"/>
                  </a:moveTo>
                  <a:lnTo>
                    <a:pt x="3128771" y="612139"/>
                  </a:lnTo>
                  <a:lnTo>
                    <a:pt x="3119143" y="659772"/>
                  </a:lnTo>
                  <a:lnTo>
                    <a:pt x="3092894" y="698690"/>
                  </a:lnTo>
                  <a:lnTo>
                    <a:pt x="3053976" y="724939"/>
                  </a:lnTo>
                  <a:lnTo>
                    <a:pt x="3006343" y="734567"/>
                  </a:lnTo>
                  <a:lnTo>
                    <a:pt x="0" y="734567"/>
                  </a:lnTo>
                  <a:lnTo>
                    <a:pt x="0" y="0"/>
                  </a:lnTo>
                  <a:lnTo>
                    <a:pt x="3006343" y="0"/>
                  </a:lnTo>
                  <a:lnTo>
                    <a:pt x="3053976" y="9628"/>
                  </a:lnTo>
                  <a:lnTo>
                    <a:pt x="3092894" y="35877"/>
                  </a:lnTo>
                  <a:lnTo>
                    <a:pt x="3119143" y="74795"/>
                  </a:lnTo>
                  <a:lnTo>
                    <a:pt x="3128771" y="122427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450638" y="3952747"/>
            <a:ext cx="3022981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indent="-57785">
              <a:lnSpc>
                <a:spcPts val="810"/>
              </a:lnSpc>
              <a:spcBef>
                <a:spcPts val="95"/>
              </a:spcBef>
              <a:buChar char="•"/>
              <a:tabLst>
                <a:tab pos="70485" algn="l"/>
              </a:tabLst>
            </a:pPr>
            <a:r>
              <a:rPr sz="700" dirty="0">
                <a:latin typeface="Calibri"/>
                <a:cs typeface="Calibri"/>
              </a:rPr>
              <a:t>PREPARAR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LOS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REPORTES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REQUERIDOS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POR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LOS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DIFERENTES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ORGANOS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DE</a:t>
            </a:r>
            <a:endParaRPr sz="700" dirty="0">
              <a:latin typeface="Calibri"/>
              <a:cs typeface="Calibri"/>
            </a:endParaRPr>
          </a:p>
          <a:p>
            <a:pPr marL="70485">
              <a:lnSpc>
                <a:spcPts val="810"/>
              </a:lnSpc>
            </a:pPr>
            <a:r>
              <a:rPr sz="700" spc="-10" dirty="0">
                <a:latin typeface="Calibri"/>
                <a:cs typeface="Calibri"/>
              </a:rPr>
              <a:t>CONTROL</a:t>
            </a:r>
            <a:endParaRPr sz="700" dirty="0">
              <a:latin typeface="Calibri"/>
              <a:cs typeface="Calibri"/>
            </a:endParaRPr>
          </a:p>
          <a:p>
            <a:pPr marL="70485" marR="5080" indent="-58419">
              <a:lnSpc>
                <a:spcPts val="770"/>
              </a:lnSpc>
              <a:spcBef>
                <a:spcPts val="135"/>
              </a:spcBef>
              <a:buChar char="•"/>
              <a:tabLst>
                <a:tab pos="70485" algn="l"/>
              </a:tabLst>
            </a:pPr>
            <a:r>
              <a:rPr sz="700" dirty="0">
                <a:latin typeface="Calibri"/>
                <a:cs typeface="Calibri"/>
              </a:rPr>
              <a:t>ELABORAR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Y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PARAMETRIZAR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CONCEPTOS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CONTABLES EROGACIONES </a:t>
            </a:r>
            <a:r>
              <a:rPr sz="700" spc="-10" dirty="0">
                <a:latin typeface="Calibri"/>
                <a:cs typeface="Calibri"/>
              </a:rPr>
              <a:t>ASOCIADAS</a:t>
            </a:r>
            <a:r>
              <a:rPr sz="700" spc="50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 </a:t>
            </a:r>
            <a:r>
              <a:rPr sz="700" spc="-10" dirty="0">
                <a:latin typeface="Calibri"/>
                <a:cs typeface="Calibri"/>
              </a:rPr>
              <a:t>REGALIAS</a:t>
            </a:r>
            <a:endParaRPr sz="700" dirty="0">
              <a:latin typeface="Calibri"/>
              <a:cs typeface="Calibri"/>
            </a:endParaRPr>
          </a:p>
          <a:p>
            <a:pPr marL="70485" marR="269240" indent="-58419">
              <a:lnSpc>
                <a:spcPts val="770"/>
              </a:lnSpc>
              <a:spcBef>
                <a:spcPts val="125"/>
              </a:spcBef>
              <a:buChar char="•"/>
              <a:tabLst>
                <a:tab pos="70485" algn="l"/>
              </a:tabLst>
            </a:pPr>
            <a:r>
              <a:rPr sz="700" dirty="0">
                <a:latin typeface="Calibri"/>
                <a:cs typeface="Calibri"/>
              </a:rPr>
              <a:t>REGISTRO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Y CONTROL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DE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LOS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RENDIMIIENTOS,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DESCUENTOS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POR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VOTOS,</a:t>
            </a:r>
            <a:r>
              <a:rPr sz="700" spc="5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INSTITUCIONALIDAD</a:t>
            </a:r>
            <a:endParaRPr sz="700" dirty="0">
              <a:latin typeface="Calibri"/>
              <a:cs typeface="Calibri"/>
            </a:endParaRPr>
          </a:p>
          <a:p>
            <a:pPr marL="70485" indent="-57785">
              <a:lnSpc>
                <a:spcPct val="100000"/>
              </a:lnSpc>
              <a:spcBef>
                <a:spcPts val="60"/>
              </a:spcBef>
              <a:buChar char="•"/>
              <a:tabLst>
                <a:tab pos="70485" algn="l"/>
              </a:tabLst>
            </a:pPr>
            <a:r>
              <a:rPr sz="700" spc="-10" dirty="0">
                <a:latin typeface="Calibri"/>
                <a:cs typeface="Calibri"/>
              </a:rPr>
              <a:t>OBLIGACIONES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ASOCIADAS</a:t>
            </a:r>
            <a:r>
              <a:rPr sz="700" dirty="0">
                <a:latin typeface="Calibri"/>
                <a:cs typeface="Calibri"/>
              </a:rPr>
              <a:t> A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REGALIAS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SIIF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NACI</a:t>
            </a:r>
            <a:r>
              <a:rPr lang="en-US" sz="700" spc="-10" dirty="0">
                <a:latin typeface="Calibri"/>
                <a:cs typeface="Calibri"/>
              </a:rPr>
              <a:t>Ó</a:t>
            </a:r>
            <a:r>
              <a:rPr sz="700" spc="-10" dirty="0">
                <a:latin typeface="Calibri"/>
                <a:cs typeface="Calibri"/>
              </a:rPr>
              <a:t>N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1409" y="1687548"/>
            <a:ext cx="324705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latin typeface="Calibri"/>
                <a:cs typeface="Calibri"/>
              </a:rPr>
              <a:t>POLÍTICA</a:t>
            </a:r>
            <a:r>
              <a:rPr sz="20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1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chemeClr val="tx1"/>
                </a:solidFill>
                <a:latin typeface="Calibri"/>
                <a:cs typeface="Calibri"/>
              </a:rPr>
              <a:t>GRATUIDAD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8444028" y="425942"/>
            <a:ext cx="24955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DIVISIÓN</a:t>
            </a:r>
            <a:r>
              <a:rPr sz="2000" spc="-10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FINANCIERA</a:t>
            </a:r>
          </a:p>
        </p:txBody>
      </p:sp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D86D29A-E719-5B3A-5D26-6A5E4E3D6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392758"/>
              </p:ext>
            </p:extLst>
          </p:nvPr>
        </p:nvGraphicFramePr>
        <p:xfrm>
          <a:off x="261936" y="2260814"/>
          <a:ext cx="4120717" cy="2571343"/>
        </p:xfrm>
        <a:graphic>
          <a:graphicData uri="http://schemas.openxmlformats.org/drawingml/2006/table">
            <a:tbl>
              <a:tblPr firstRow="1" bandRow="1"/>
              <a:tblGrid>
                <a:gridCol w="556117">
                  <a:extLst>
                    <a:ext uri="{9D8B030D-6E8A-4147-A177-3AD203B41FA5}">
                      <a16:colId xmlns:a16="http://schemas.microsoft.com/office/drawing/2014/main" val="2474732016"/>
                    </a:ext>
                  </a:extLst>
                </a:gridCol>
                <a:gridCol w="594100">
                  <a:extLst>
                    <a:ext uri="{9D8B030D-6E8A-4147-A177-3AD203B41FA5}">
                      <a16:colId xmlns:a16="http://schemas.microsoft.com/office/drawing/2014/main" val="335298271"/>
                    </a:ext>
                  </a:extLst>
                </a:gridCol>
                <a:gridCol w="594100">
                  <a:extLst>
                    <a:ext uri="{9D8B030D-6E8A-4147-A177-3AD203B41FA5}">
                      <a16:colId xmlns:a16="http://schemas.microsoft.com/office/drawing/2014/main" val="3981001158"/>
                    </a:ext>
                  </a:extLst>
                </a:gridCol>
                <a:gridCol w="594100">
                  <a:extLst>
                    <a:ext uri="{9D8B030D-6E8A-4147-A177-3AD203B41FA5}">
                      <a16:colId xmlns:a16="http://schemas.microsoft.com/office/drawing/2014/main" val="3289298391"/>
                    </a:ext>
                  </a:extLst>
                </a:gridCol>
                <a:gridCol w="594100">
                  <a:extLst>
                    <a:ext uri="{9D8B030D-6E8A-4147-A177-3AD203B41FA5}">
                      <a16:colId xmlns:a16="http://schemas.microsoft.com/office/drawing/2014/main" val="485158727"/>
                    </a:ext>
                  </a:extLst>
                </a:gridCol>
                <a:gridCol w="594100">
                  <a:extLst>
                    <a:ext uri="{9D8B030D-6E8A-4147-A177-3AD203B41FA5}">
                      <a16:colId xmlns:a16="http://schemas.microsoft.com/office/drawing/2014/main" val="1909541566"/>
                    </a:ext>
                  </a:extLst>
                </a:gridCol>
                <a:gridCol w="594100">
                  <a:extLst>
                    <a:ext uri="{9D8B030D-6E8A-4147-A177-3AD203B41FA5}">
                      <a16:colId xmlns:a16="http://schemas.microsoft.com/office/drawing/2014/main" val="1179871686"/>
                    </a:ext>
                  </a:extLst>
                </a:gridCol>
              </a:tblGrid>
              <a:tr h="223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ESTRATO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9775"/>
                  </a:ext>
                </a:extLst>
              </a:tr>
              <a:tr h="789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Número total de estudiantes de pregrado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Apoyos hasta el 100% en el valor de la matrícula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Número total de estudiantes de pregrado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Apoyos hasta el 100% en el valor de la matrícula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Número total de estudiantes de pregrado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Apoyos hasta el 100% en el valor de la matrícula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36224"/>
                  </a:ext>
                </a:extLst>
              </a:tr>
              <a:tr h="1878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97547"/>
                  </a:ext>
                </a:extLst>
              </a:tr>
              <a:tr h="1816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28836"/>
                  </a:ext>
                </a:extLst>
              </a:tr>
              <a:tr h="2239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96378"/>
                  </a:ext>
                </a:extLst>
              </a:tr>
              <a:tr h="2095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3653"/>
                  </a:ext>
                </a:extLst>
              </a:tr>
              <a:tr h="1816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41793"/>
                  </a:ext>
                </a:extLst>
              </a:tr>
              <a:tr h="1816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80321"/>
                  </a:ext>
                </a:extLst>
              </a:tr>
              <a:tr h="1672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644587"/>
                  </a:ext>
                </a:extLst>
              </a:tr>
              <a:tr h="16722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459"/>
                  </a:ext>
                </a:extLst>
              </a:tr>
            </a:tbl>
          </a:graphicData>
        </a:graphic>
      </p:graphicFrame>
      <p:graphicFrame>
        <p:nvGraphicFramePr>
          <p:cNvPr id="42" name="Tabla 41">
            <a:extLst>
              <a:ext uri="{FF2B5EF4-FFF2-40B4-BE49-F238E27FC236}">
                <a16:creationId xmlns:a16="http://schemas.microsoft.com/office/drawing/2014/main" id="{0A63AAF9-8515-C268-303A-AC4178CB2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89859"/>
              </p:ext>
            </p:extLst>
          </p:nvPr>
        </p:nvGraphicFramePr>
        <p:xfrm>
          <a:off x="8739448" y="2057824"/>
          <a:ext cx="3190616" cy="2285574"/>
        </p:xfrm>
        <a:graphic>
          <a:graphicData uri="http://schemas.openxmlformats.org/drawingml/2006/table">
            <a:tbl>
              <a:tblPr firstRow="1" bandRow="1"/>
              <a:tblGrid>
                <a:gridCol w="1381303">
                  <a:extLst>
                    <a:ext uri="{9D8B030D-6E8A-4147-A177-3AD203B41FA5}">
                      <a16:colId xmlns:a16="http://schemas.microsoft.com/office/drawing/2014/main" val="1491944026"/>
                    </a:ext>
                  </a:extLst>
                </a:gridCol>
                <a:gridCol w="1173545">
                  <a:extLst>
                    <a:ext uri="{9D8B030D-6E8A-4147-A177-3AD203B41FA5}">
                      <a16:colId xmlns:a16="http://schemas.microsoft.com/office/drawing/2014/main" val="1607313136"/>
                    </a:ext>
                  </a:extLst>
                </a:gridCol>
                <a:gridCol w="635768">
                  <a:extLst>
                    <a:ext uri="{9D8B030D-6E8A-4147-A177-3AD203B41FA5}">
                      <a16:colId xmlns:a16="http://schemas.microsoft.com/office/drawing/2014/main" val="1399699341"/>
                    </a:ext>
                  </a:extLst>
                </a:gridCol>
              </a:tblGrid>
              <a:tr h="2997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7492E8"/>
                          </a:highlight>
                          <a:latin typeface="Calibri" panose="020F0502020204030204" pitchFamily="34" charset="0"/>
                        </a:rPr>
                        <a:t>DESCUENTO VIGENCIA 2023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492E8"/>
                          </a:highlight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7492E8"/>
                          </a:highlight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03250"/>
                  </a:ext>
                </a:extLst>
              </a:tr>
              <a:tr h="5389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CONVENIOS MUNICIPIOS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$ 1.912.340.148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1.921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40064"/>
                  </a:ext>
                </a:extLst>
              </a:tr>
              <a:tr h="2676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DESCUENTO BIENESTAR, MONITORIAS Y PROTOCOLO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9C8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$ 136.589.300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56229"/>
                  </a:ext>
                </a:extLst>
              </a:tr>
              <a:tr h="1560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-UMNG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52086"/>
                  </a:ext>
                </a:extLst>
              </a:tr>
              <a:tr h="267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INCENTIVOS ESTUDIANTES- UMNG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$ 1.023.146.536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09281"/>
                  </a:ext>
                </a:extLst>
              </a:tr>
              <a:tr h="3963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PROYECCION SOCIAL- EXTENSION Y PROYECCION SOCIAL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$ 2.146.946.150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73797"/>
                  </a:ext>
                </a:extLst>
              </a:tr>
              <a:tr h="1560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INSTITUCIONALIDAD 30%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$ 16.067.558.715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C8F3"/>
                          </a:highlight>
                          <a:latin typeface="Calibri" panose="020F0502020204030204" pitchFamily="34" charset="0"/>
                        </a:rPr>
                        <a:t>8332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62148"/>
                  </a:ext>
                </a:extLst>
              </a:tr>
              <a:tr h="2032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492E8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492E8"/>
                          </a:highlight>
                          <a:latin typeface="Calibri" panose="020F0502020204030204" pitchFamily="34" charset="0"/>
                        </a:rPr>
                        <a:t>$ 21.286.580.849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7492E8"/>
                          </a:highlight>
                          <a:latin typeface="Calibri" panose="020F0502020204030204" pitchFamily="34" charset="0"/>
                        </a:rPr>
                        <a:t>12.016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16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0774" y="1003676"/>
            <a:ext cx="5755057" cy="1656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068705" algn="l"/>
                <a:tab pos="1508760" algn="l"/>
                <a:tab pos="3117215" algn="l"/>
                <a:tab pos="3529965" algn="l"/>
                <a:tab pos="3959860" algn="l"/>
                <a:tab pos="5077460" algn="l"/>
              </a:tabLst>
            </a:pPr>
            <a:r>
              <a:rPr lang="es-CO" sz="1400" spc="-20" dirty="0">
                <a:latin typeface="Arial" panose="020B0604020202020204" pitchFamily="34" charset="0"/>
                <a:cs typeface="Arial" panose="020B0604020202020204" pitchFamily="34" charset="0"/>
              </a:rPr>
              <a:t>Tramitar</a:t>
            </a:r>
            <a:r>
              <a:rPr lang="es-CO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O"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gestionar</a:t>
            </a:r>
            <a:r>
              <a:rPr lang="es-CO"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s-CO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CO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adquisiciones</a:t>
            </a:r>
            <a:r>
              <a:rPr lang="es-CO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CO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bienes</a:t>
            </a:r>
            <a:r>
              <a:rPr lang="es-CO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spc="-5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s-CO" sz="1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CO" sz="1400" spc="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mayor,</a:t>
            </a:r>
            <a:r>
              <a:rPr lang="es-CO" sz="1400" spc="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s-CO" sz="1400"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O" sz="1400"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mínima</a:t>
            </a:r>
            <a:r>
              <a:rPr lang="es-CO" sz="1400" spc="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cuantía</a:t>
            </a:r>
            <a:r>
              <a:rPr lang="es-CO" sz="1400" spc="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CO" sz="1400"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CO" sz="1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s-CO" sz="1400"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satisfacer 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requerimientos 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diferentes unidades académico </a:t>
            </a:r>
            <a:r>
              <a:rPr lang="es-CO" sz="1400" spc="-5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administrativas, 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acuerdo 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sz="1400" spc="-20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contratación</a:t>
            </a:r>
            <a:r>
              <a:rPr lang="es-CO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CO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es-CO"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spc="-10" dirty="0">
                <a:latin typeface="Arial" panose="020B0604020202020204" pitchFamily="34" charset="0"/>
                <a:cs typeface="Arial" panose="020B0604020202020204" pitchFamily="34" charset="0"/>
              </a:rPr>
              <a:t>Militar.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>
              <a:lnSpc>
                <a:spcPct val="100000"/>
              </a:lnSpc>
              <a:tabLst>
                <a:tab pos="1229995" algn="l"/>
                <a:tab pos="1565275" algn="l"/>
                <a:tab pos="3251200" algn="l"/>
                <a:tab pos="3705225" algn="l"/>
                <a:tab pos="4683760" algn="l"/>
                <a:tab pos="5064760" algn="l"/>
                <a:tab pos="5687060" algn="l"/>
              </a:tabLst>
            </a:pPr>
            <a:endParaRPr lang="es-MX" sz="1800" dirty="0">
              <a:latin typeface="Calibri"/>
              <a:cs typeface="Calibri"/>
            </a:endParaRPr>
          </a:p>
          <a:p>
            <a:pPr marL="12700" marR="5080" algn="l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384" y="2102395"/>
            <a:ext cx="1600200" cy="719455"/>
          </a:xfrm>
          <a:custGeom>
            <a:avLst/>
            <a:gdLst/>
            <a:ahLst/>
            <a:cxnLst/>
            <a:rect l="l" t="t" r="r" b="b"/>
            <a:pathLst>
              <a:path w="1600200" h="719455">
                <a:moveTo>
                  <a:pt x="1600200" y="0"/>
                </a:moveTo>
                <a:lnTo>
                  <a:pt x="0" y="0"/>
                </a:lnTo>
                <a:lnTo>
                  <a:pt x="0" y="719327"/>
                </a:lnTo>
                <a:lnTo>
                  <a:pt x="1600200" y="719327"/>
                </a:lnTo>
                <a:lnTo>
                  <a:pt x="16002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32389" y="2156269"/>
            <a:ext cx="1478190" cy="611706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0" marR="5080" indent="57785" algn="ctr">
              <a:lnSpc>
                <a:spcPts val="1540"/>
              </a:lnSpc>
              <a:spcBef>
                <a:spcPts val="270"/>
              </a:spcBef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JEFE DE LA DIVISIÓN DE CONTRATACIÓN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9319" y="1871859"/>
            <a:ext cx="1906905" cy="434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332105" marR="12065" algn="l">
              <a:lnSpc>
                <a:spcPts val="1380"/>
              </a:lnSpc>
              <a:spcBef>
                <a:spcPts val="1310"/>
              </a:spcBef>
            </a:pPr>
            <a:r>
              <a:rPr lang="es-C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SECCIÓN GESTIÓN CONTRACTUAL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3361" y="2523564"/>
            <a:ext cx="1906905" cy="6937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R="12065" algn="ctr">
              <a:lnSpc>
                <a:spcPts val="1380"/>
              </a:lnSpc>
              <a:spcBef>
                <a:spcPts val="1310"/>
              </a:spcBef>
            </a:pPr>
            <a:r>
              <a:rPr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SECCIÓN DE </a:t>
            </a:r>
            <a:r>
              <a:rPr lang="es-MX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SEGUIMIENTO</a:t>
            </a:r>
          </a:p>
          <a:p>
            <a:pPr marR="12065" algn="ctr">
              <a:lnSpc>
                <a:spcPts val="1380"/>
              </a:lnSpc>
              <a:spcBef>
                <a:spcPts val="1310"/>
              </a:spcBef>
            </a:pPr>
            <a:endParaRPr lang="es-MX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783900" y="439856"/>
            <a:ext cx="7665149" cy="444351"/>
          </a:xfrm>
          <a:prstGeom prst="rect">
            <a:avLst/>
          </a:prstGeom>
        </p:spPr>
        <p:txBody>
          <a:bodyPr vert="horz" wrap="square" lIns="0" tIns="135254" rIns="0" bIns="0" rtlCol="0">
            <a:spAutoFit/>
          </a:bodyPr>
          <a:lstStyle/>
          <a:p>
            <a:pPr marL="389762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DIVISIÓN</a:t>
            </a:r>
            <a:r>
              <a:rPr sz="20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CONTRATACIÓN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73836" y="4793088"/>
            <a:ext cx="77216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88900" marR="5080" indent="-76200">
              <a:lnSpc>
                <a:spcPts val="1100"/>
              </a:lnSpc>
              <a:spcBef>
                <a:spcPts val="21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PRESUPUESTO APROBADO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3394" y="3467946"/>
            <a:ext cx="2531617" cy="2898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6958828C-E919-30CC-B7B1-B9EA579037AD}"/>
              </a:ext>
            </a:extLst>
          </p:cNvPr>
          <p:cNvSpPr txBox="1"/>
          <p:nvPr/>
        </p:nvSpPr>
        <p:spPr>
          <a:xfrm>
            <a:off x="6200776" y="2356943"/>
            <a:ext cx="57550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200" spc="-10" dirty="0">
                <a:latin typeface="Arial" panose="020B0604020202020204" pitchFamily="34" charset="0"/>
                <a:cs typeface="Arial" panose="020B0604020202020204" pitchFamily="34" charset="0"/>
              </a:rPr>
              <a:t>Se reglamenta por el Acuerdo 04 de 2021 (Reglamento de Contratación de Bienes y Servicios de la UMNG) y su modificación el Acuerdo 09 de 2021, estableciendo </a:t>
            </a:r>
            <a:r>
              <a:rPr lang="es-MX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seis modalidades de contratación</a:t>
            </a:r>
            <a:r>
              <a:rPr lang="es-MX" sz="1200" spc="-10" dirty="0">
                <a:latin typeface="Arial" panose="020B0604020202020204" pitchFamily="34" charset="0"/>
                <a:cs typeface="Arial" panose="020B0604020202020204" pitchFamily="34" charset="0"/>
              </a:rPr>
              <a:t>, así: 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Tabla 55">
            <a:extLst>
              <a:ext uri="{FF2B5EF4-FFF2-40B4-BE49-F238E27FC236}">
                <a16:creationId xmlns:a16="http://schemas.microsoft.com/office/drawing/2014/main" id="{58407811-7045-C9C8-9FC9-71C522C77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9640"/>
              </p:ext>
            </p:extLst>
          </p:nvPr>
        </p:nvGraphicFramePr>
        <p:xfrm>
          <a:off x="6200776" y="3073003"/>
          <a:ext cx="5755058" cy="3236951"/>
        </p:xfrm>
        <a:graphic>
          <a:graphicData uri="http://schemas.openxmlformats.org/drawingml/2006/table">
            <a:tbl>
              <a:tblPr/>
              <a:tblGrid>
                <a:gridCol w="1208438">
                  <a:extLst>
                    <a:ext uri="{9D8B030D-6E8A-4147-A177-3AD203B41FA5}">
                      <a16:colId xmlns:a16="http://schemas.microsoft.com/office/drawing/2014/main" val="2397948112"/>
                    </a:ext>
                  </a:extLst>
                </a:gridCol>
                <a:gridCol w="2756436">
                  <a:extLst>
                    <a:ext uri="{9D8B030D-6E8A-4147-A177-3AD203B41FA5}">
                      <a16:colId xmlns:a16="http://schemas.microsoft.com/office/drawing/2014/main" val="702192643"/>
                    </a:ext>
                  </a:extLst>
                </a:gridCol>
                <a:gridCol w="868875">
                  <a:extLst>
                    <a:ext uri="{9D8B030D-6E8A-4147-A177-3AD203B41FA5}">
                      <a16:colId xmlns:a16="http://schemas.microsoft.com/office/drawing/2014/main" val="2825850241"/>
                    </a:ext>
                  </a:extLst>
                </a:gridCol>
                <a:gridCol w="921309">
                  <a:extLst>
                    <a:ext uri="{9D8B030D-6E8A-4147-A177-3AD203B41FA5}">
                      <a16:colId xmlns:a16="http://schemas.microsoft.com/office/drawing/2014/main" val="4285281912"/>
                    </a:ext>
                  </a:extLst>
                </a:gridCol>
              </a:tblGrid>
              <a:tr h="12438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DIVISIÓN DE CONTRATACIÓN Y ADQUISICIONES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26678"/>
                  </a:ext>
                </a:extLst>
              </a:tr>
              <a:tr h="188989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MX" sz="7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S.M.M.L.V. AÑO 2024 (DECRETO 2292 DE 2023) 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$ 1.300.000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89300"/>
                  </a:ext>
                </a:extLst>
              </a:tr>
              <a:tr h="241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MODALIDAD DE SELECCIÓN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DEFINICIÓN ACUERDO 04 DE 2021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DESDE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HASTA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25446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TIENDA VIRTUAL DEL ESTADO COLOMBIANO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39 del Reglamento de Contratación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INDEPENDIENTE DE LA CUANTÍA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517761"/>
                  </a:ext>
                </a:extLst>
              </a:tr>
              <a:tr h="359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DE MÍNIMA CUANTÍA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32 del Reglamento de Contratación. Menor o igual a cien (100) salarios mínimos legales mensuales vigentes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  -  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$ 1.300.000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47598"/>
                  </a:ext>
                </a:extLst>
              </a:tr>
              <a:tr h="5942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DE MENOR CUANTÍA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32 del Reglamento de Contratación. Superior a cien (100) salarios mínimos legales mensuales vigentes e inferior o igual a doscientos (200) salarios mínimos mensuales legales vigentes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$ 130.000.001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$ 260.000.000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67247"/>
                  </a:ext>
                </a:extLst>
              </a:tr>
              <a:tr h="5942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DE MAYOR CUANTÍA</a:t>
                      </a:r>
                      <a:b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INVITACIÓN PRIVADA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32 y 36 del Reglamento de Contratación.  Superior a doscientos (200) salarios mínimos legales mensuales vigentes e inferior a  mil (1000) salarios mínimos legales mensuales vigentes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$ 260.000.001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$ 1.299.999.999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75775"/>
                  </a:ext>
                </a:extLst>
              </a:tr>
              <a:tr h="5290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DE MAYOR CUANTÍA</a:t>
                      </a:r>
                      <a:b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INVITACIÓN PUBLICA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37 del Reglamento de Contratación. Igual o superior a los mil (1000) salarios mínimos legales mensuales vigentes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$ 1.300.000.000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SIN LIMITE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37916"/>
                  </a:ext>
                </a:extLst>
              </a:tr>
              <a:tr h="2362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DIRECTA 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34 del Reglamento de Contratación</a:t>
                      </a:r>
                    </a:p>
                  </a:txBody>
                  <a:tcPr marL="8068" marR="8068" marT="806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INDEPENDIENTE DE LA CUANTÍA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75559"/>
                  </a:ext>
                </a:extLst>
              </a:tr>
            </a:tbl>
          </a:graphicData>
        </a:graphic>
      </p:graphicFrame>
      <p:graphicFrame>
        <p:nvGraphicFramePr>
          <p:cNvPr id="58" name="Diagrama 57">
            <a:extLst>
              <a:ext uri="{FF2B5EF4-FFF2-40B4-BE49-F238E27FC236}">
                <a16:creationId xmlns:a16="http://schemas.microsoft.com/office/drawing/2014/main" id="{189C4AE0-2871-F3B1-5768-9C78FFF9D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309421"/>
              </p:ext>
            </p:extLst>
          </p:nvPr>
        </p:nvGraphicFramePr>
        <p:xfrm>
          <a:off x="660907" y="3257342"/>
          <a:ext cx="5134810" cy="32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object 36">
            <a:extLst>
              <a:ext uri="{FF2B5EF4-FFF2-40B4-BE49-F238E27FC236}">
                <a16:creationId xmlns:a16="http://schemas.microsoft.com/office/drawing/2014/main" id="{3E5CDB29-1DD2-39BB-414A-5D06121083C3}"/>
              </a:ext>
            </a:extLst>
          </p:cNvPr>
          <p:cNvSpPr txBox="1"/>
          <p:nvPr/>
        </p:nvSpPr>
        <p:spPr>
          <a:xfrm>
            <a:off x="371384" y="1183092"/>
            <a:ext cx="25316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653FDF7-B471-7577-D50C-78F8B08E73FA}"/>
              </a:ext>
            </a:extLst>
          </p:cNvPr>
          <p:cNvCxnSpPr>
            <a:endCxn id="10" idx="1"/>
          </p:cNvCxnSpPr>
          <p:nvPr/>
        </p:nvCxnSpPr>
        <p:spPr>
          <a:xfrm flipV="1">
            <a:off x="1971584" y="2089226"/>
            <a:ext cx="207735" cy="372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FAC1550-A3CA-C835-CD07-0DC596AB3DD7}"/>
              </a:ext>
            </a:extLst>
          </p:cNvPr>
          <p:cNvCxnSpPr>
            <a:endCxn id="11" idx="1"/>
          </p:cNvCxnSpPr>
          <p:nvPr/>
        </p:nvCxnSpPr>
        <p:spPr>
          <a:xfrm>
            <a:off x="1968605" y="2460567"/>
            <a:ext cx="204756" cy="409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1F66CB-ED01-8C58-BDD2-69D3F8D3179B}"/>
              </a:ext>
            </a:extLst>
          </p:cNvPr>
          <p:cNvSpPr/>
          <p:nvPr/>
        </p:nvSpPr>
        <p:spPr>
          <a:xfrm>
            <a:off x="4021611" y="2236470"/>
            <a:ext cx="4801235" cy="1192530"/>
          </a:xfrm>
          <a:custGeom>
            <a:avLst/>
            <a:gdLst/>
            <a:ahLst/>
            <a:cxnLst/>
            <a:rect l="l" t="t" r="r" b="b"/>
            <a:pathLst>
              <a:path w="4801235" h="1192529">
                <a:moveTo>
                  <a:pt x="2355342" y="0"/>
                </a:moveTo>
                <a:lnTo>
                  <a:pt x="2355342" y="282701"/>
                </a:lnTo>
                <a:lnTo>
                  <a:pt x="2237232" y="282701"/>
                </a:lnTo>
              </a:path>
              <a:path w="4801235" h="1192529">
                <a:moveTo>
                  <a:pt x="2354580" y="0"/>
                </a:moveTo>
                <a:lnTo>
                  <a:pt x="2354580" y="1054227"/>
                </a:lnTo>
                <a:lnTo>
                  <a:pt x="4800727" y="1054227"/>
                </a:lnTo>
                <a:lnTo>
                  <a:pt x="4800727" y="1190116"/>
                </a:lnTo>
              </a:path>
              <a:path w="4801235" h="1192529">
                <a:moveTo>
                  <a:pt x="2354580" y="0"/>
                </a:moveTo>
                <a:lnTo>
                  <a:pt x="2354580" y="1056639"/>
                </a:lnTo>
                <a:lnTo>
                  <a:pt x="3076829" y="1056639"/>
                </a:lnTo>
                <a:lnTo>
                  <a:pt x="3076829" y="1192402"/>
                </a:lnTo>
              </a:path>
              <a:path w="4801235" h="1192529">
                <a:moveTo>
                  <a:pt x="2354707" y="0"/>
                </a:moveTo>
                <a:lnTo>
                  <a:pt x="2354707" y="1054227"/>
                </a:lnTo>
                <a:lnTo>
                  <a:pt x="1473708" y="1054227"/>
                </a:lnTo>
                <a:lnTo>
                  <a:pt x="1473708" y="1190116"/>
                </a:lnTo>
              </a:path>
              <a:path w="4801235" h="1192529">
                <a:moveTo>
                  <a:pt x="2355723" y="0"/>
                </a:moveTo>
                <a:lnTo>
                  <a:pt x="2355723" y="1051814"/>
                </a:lnTo>
                <a:lnTo>
                  <a:pt x="0" y="1051814"/>
                </a:lnTo>
                <a:lnTo>
                  <a:pt x="0" y="1187703"/>
                </a:lnTo>
              </a:path>
            </a:pathLst>
          </a:custGeom>
          <a:solidFill>
            <a:schemeClr val="tx2"/>
          </a:solidFill>
          <a:ln w="12700">
            <a:solidFill>
              <a:srgbClr val="345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5931AC1-BC99-DCB3-84F5-3DAF6BA9F4E2}"/>
              </a:ext>
            </a:extLst>
          </p:cNvPr>
          <p:cNvSpPr txBox="1"/>
          <p:nvPr/>
        </p:nvSpPr>
        <p:spPr>
          <a:xfrm>
            <a:off x="5372267" y="1391095"/>
            <a:ext cx="1994211" cy="795474"/>
          </a:xfrm>
          <a:prstGeom prst="rect">
            <a:avLst/>
          </a:prstGeom>
          <a:solidFill>
            <a:schemeClr val="tx2"/>
          </a:solidFill>
          <a:ln w="12700">
            <a:solidFill>
              <a:srgbClr val="FFFFFF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63500" marR="54610" indent="12065" algn="ctr">
              <a:lnSpc>
                <a:spcPts val="1750"/>
              </a:lnSpc>
              <a:spcBef>
                <a:spcPts val="725"/>
              </a:spcBef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JEFE DE LA DIVISIÓN LOGISTICA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E6BC140-DEB9-E8D7-EDF1-3B558B62EDF8}"/>
              </a:ext>
            </a:extLst>
          </p:cNvPr>
          <p:cNvSpPr txBox="1"/>
          <p:nvPr/>
        </p:nvSpPr>
        <p:spPr>
          <a:xfrm>
            <a:off x="1985963" y="3425953"/>
            <a:ext cx="2682078" cy="60991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255" marR="10160" indent="-635" algn="ctr">
              <a:lnSpc>
                <a:spcPct val="91600"/>
              </a:lnSpc>
              <a:spcBef>
                <a:spcPts val="755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SECCIÓN DE INFRAESTRUCTURA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E47C16C-74B0-B392-6976-FD01A859E21C}"/>
              </a:ext>
            </a:extLst>
          </p:cNvPr>
          <p:cNvSpPr txBox="1"/>
          <p:nvPr/>
        </p:nvSpPr>
        <p:spPr>
          <a:xfrm>
            <a:off x="4849144" y="3425953"/>
            <a:ext cx="2823244" cy="75161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8255" marR="10160" indent="-635" algn="ctr">
              <a:lnSpc>
                <a:spcPct val="91600"/>
              </a:lnSpc>
              <a:spcBef>
                <a:spcPts val="755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SECCIÓN DE BIENES Y SERVICIOS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604DCBA-2C3A-FF59-A9A9-C2076CA2AE5E}"/>
              </a:ext>
            </a:extLst>
          </p:cNvPr>
          <p:cNvSpPr txBox="1"/>
          <p:nvPr/>
        </p:nvSpPr>
        <p:spPr>
          <a:xfrm>
            <a:off x="7936363" y="3369438"/>
            <a:ext cx="2664962" cy="66313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8255" marR="10160" indent="-635" algn="ctr">
              <a:lnSpc>
                <a:spcPct val="91600"/>
              </a:lnSpc>
              <a:spcBef>
                <a:spcPts val="755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SECCIÓN DE TRANSPORTES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DC64FBE-F0E5-8DC4-DD20-20758DC84198}"/>
              </a:ext>
            </a:extLst>
          </p:cNvPr>
          <p:cNvSpPr txBox="1"/>
          <p:nvPr/>
        </p:nvSpPr>
        <p:spPr>
          <a:xfrm>
            <a:off x="5082316" y="2350770"/>
            <a:ext cx="1176655" cy="33528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73355" marR="168910" indent="246379">
              <a:lnSpc>
                <a:spcPts val="1000"/>
              </a:lnSpc>
              <a:spcBef>
                <a:spcPts val="280"/>
              </a:spcBef>
            </a:pPr>
            <a:r>
              <a:rPr sz="900" spc="-10">
                <a:solidFill>
                  <a:srgbClr val="FFFFFF"/>
                </a:solidFill>
                <a:latin typeface="Calibri"/>
                <a:cs typeface="Calibri"/>
              </a:rPr>
              <a:t>APOYO</a:t>
            </a:r>
            <a:r>
              <a:rPr sz="9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>
                <a:solidFill>
                  <a:srgbClr val="FFFFFF"/>
                </a:solidFill>
                <a:latin typeface="Calibri"/>
                <a:cs typeface="Calibri"/>
              </a:rPr>
              <a:t>ADMINISTRATIVO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3066720-0D7F-4D1E-E6FA-7B84E40E6FEB}"/>
              </a:ext>
            </a:extLst>
          </p:cNvPr>
          <p:cNvSpPr txBox="1"/>
          <p:nvPr/>
        </p:nvSpPr>
        <p:spPr>
          <a:xfrm>
            <a:off x="6369373" y="4292240"/>
            <a:ext cx="1303015" cy="7764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0" tIns="95885" rIns="0" bIns="0" rtlCol="0">
            <a:spAutoFit/>
          </a:bodyPr>
          <a:lstStyle>
            <a:defPPr>
              <a:defRPr kern="0"/>
            </a:defPPr>
            <a:lvl1pPr marL="8255" marR="10160" indent="-635" algn="ctr">
              <a:lnSpc>
                <a:spcPct val="91600"/>
              </a:lnSpc>
              <a:spcBef>
                <a:spcPts val="755"/>
              </a:spcBef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PROPIEDAD, PLANTA Y EQUIPO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ACC48E7-213B-1B3B-FDB1-865DEA624E08}"/>
              </a:ext>
            </a:extLst>
          </p:cNvPr>
          <p:cNvSpPr txBox="1"/>
          <p:nvPr/>
        </p:nvSpPr>
        <p:spPr>
          <a:xfrm>
            <a:off x="4909841" y="4292240"/>
            <a:ext cx="1308072" cy="652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8255" marR="10160" indent="-635" algn="ctr">
              <a:lnSpc>
                <a:spcPct val="91600"/>
              </a:lnSpc>
              <a:spcBef>
                <a:spcPts val="755"/>
              </a:spcBef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ALMACEN </a:t>
            </a:r>
          </a:p>
          <a:p>
            <a:pPr marL="8255" marR="10160" indent="-635" algn="ctr">
              <a:lnSpc>
                <a:spcPct val="91600"/>
              </a:lnSpc>
              <a:spcBef>
                <a:spcPts val="755"/>
              </a:spcBef>
            </a:pP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0762459-2205-703B-FECC-0F2484BD6AE8}"/>
              </a:ext>
            </a:extLst>
          </p:cNvPr>
          <p:cNvSpPr txBox="1"/>
          <p:nvPr/>
        </p:nvSpPr>
        <p:spPr>
          <a:xfrm>
            <a:off x="3327002" y="4261709"/>
            <a:ext cx="1308072" cy="5498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0" tIns="95885" rIns="0" bIns="0" rtlCol="0">
            <a:spAutoFit/>
          </a:bodyPr>
          <a:lstStyle>
            <a:defPPr>
              <a:defRPr kern="0"/>
            </a:defPPr>
            <a:lvl1pPr marL="8255" marR="10160" indent="-635" algn="ctr">
              <a:lnSpc>
                <a:spcPct val="91600"/>
              </a:lnSpc>
              <a:spcBef>
                <a:spcPts val="755"/>
              </a:spcBef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PROYECTOS ESPECIALES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54A6D42-99DC-8D55-B2C3-CE951737DE19}"/>
              </a:ext>
            </a:extLst>
          </p:cNvPr>
          <p:cNvSpPr txBox="1"/>
          <p:nvPr/>
        </p:nvSpPr>
        <p:spPr>
          <a:xfrm>
            <a:off x="1541871" y="4261709"/>
            <a:ext cx="1633671" cy="5498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FFFFFF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8255" marR="10160" indent="-635" algn="ctr">
              <a:lnSpc>
                <a:spcPct val="91600"/>
              </a:lnSpc>
              <a:spcBef>
                <a:spcPts val="755"/>
              </a:spcBef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MANTENIMIENTO DE INSTALACIONES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7A03E1E-E136-E75D-0434-194A58053673}"/>
              </a:ext>
            </a:extLst>
          </p:cNvPr>
          <p:cNvCxnSpPr>
            <a:stCxn id="4" idx="2"/>
          </p:cNvCxnSpPr>
          <p:nvPr/>
        </p:nvCxnSpPr>
        <p:spPr>
          <a:xfrm flipH="1">
            <a:off x="2600325" y="4035864"/>
            <a:ext cx="726677" cy="256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83EF069-5178-88D4-95A0-C0544CDC52B0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3327002" y="4035864"/>
            <a:ext cx="654036" cy="22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8A9AFB5-7C09-FE05-4A1C-C09B4A053516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563877" y="4177569"/>
            <a:ext cx="696889" cy="114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0780E0A-CC9F-C467-C267-993A5A4474D3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6260766" y="4177569"/>
            <a:ext cx="760115" cy="114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39">
            <a:extLst>
              <a:ext uri="{FF2B5EF4-FFF2-40B4-BE49-F238E27FC236}">
                <a16:creationId xmlns:a16="http://schemas.microsoft.com/office/drawing/2014/main" id="{51695FAC-E4DF-E0AD-08A4-AEF483CB9DC3}"/>
              </a:ext>
            </a:extLst>
          </p:cNvPr>
          <p:cNvSpPr txBox="1">
            <a:spLocks/>
          </p:cNvSpPr>
          <p:nvPr/>
        </p:nvSpPr>
        <p:spPr>
          <a:xfrm>
            <a:off x="8444028" y="754555"/>
            <a:ext cx="24955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DIVISIÓN</a:t>
            </a:r>
            <a:r>
              <a:rPr lang="es-CO" sz="2000" b="1" spc="-10" dirty="0">
                <a:solidFill>
                  <a:srgbClr val="000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LOGÍSTICA</a:t>
            </a:r>
          </a:p>
        </p:txBody>
      </p:sp>
    </p:spTree>
    <p:extLst>
      <p:ext uri="{BB962C8B-B14F-4D97-AF65-F5344CB8AC3E}">
        <p14:creationId xmlns:p14="http://schemas.microsoft.com/office/powerpoint/2010/main" val="231392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1359</Words>
  <Application>Microsoft Macintosh PowerPoint</Application>
  <PresentationFormat>Panorámica</PresentationFormat>
  <Paragraphs>377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MT</vt:lpstr>
      <vt:lpstr>Arial Narrow</vt:lpstr>
      <vt:lpstr>Calibri</vt:lpstr>
      <vt:lpstr>Times New Roman</vt:lpstr>
      <vt:lpstr>Office Theme</vt:lpstr>
      <vt:lpstr>VICERRECTORÍA ADMINISTRATIVA</vt:lpstr>
      <vt:lpstr>Presentación de PowerPoint</vt:lpstr>
      <vt:lpstr>Presentación de PowerPoint</vt:lpstr>
      <vt:lpstr>PLAN DE DESARROLLO INSTITUCIONAL</vt:lpstr>
      <vt:lpstr>Presentación de PowerPoint</vt:lpstr>
      <vt:lpstr>DIVISIÓN GESTIÓN DEL TALENTO HUMANO</vt:lpstr>
      <vt:lpstr>DIVISIÓN FINANCIERA</vt:lpstr>
      <vt:lpstr>DIVISIÓN DE CONTRATACIÓN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Alejandra Galeano Rodriguez</cp:lastModifiedBy>
  <cp:revision>15</cp:revision>
  <dcterms:created xsi:type="dcterms:W3CDTF">2024-01-24T12:41:09Z</dcterms:created>
  <dcterms:modified xsi:type="dcterms:W3CDTF">2024-07-15T22:05:36Z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2024-01-24T00:00:00Z</vt:filetime>
  </property>
  <property fmtid="{D5CDD505-2E9C-101B-9397-08002B2CF9AE}" pid="5" name="Producer">
    <vt:lpwstr>Microsoft® PowerPoint® para Microsoft 365</vt:lpwstr>
  </property>
</Properties>
</file>