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69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67" r:id="rId13"/>
    <p:sldId id="268" r:id="rId14"/>
    <p:sldId id="272" r:id="rId15"/>
    <p:sldId id="258" r:id="rId16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707" autoAdjust="0"/>
    <p:restoredTop sz="93447" autoAdjust="0"/>
  </p:normalViewPr>
  <p:slideViewPr>
    <p:cSldViewPr snapToGrid="0">
      <p:cViewPr varScale="1">
        <p:scale>
          <a:sx n="60" d="100"/>
          <a:sy n="60" d="100"/>
        </p:scale>
        <p:origin x="42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97717C-8821-9C4D-8D8F-19BE18CB349F}" type="datetimeFigureOut">
              <a:rPr lang="es-CO" smtClean="0"/>
              <a:t>15/07/2024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6626D7-F67B-C546-BA4E-E080FBB4812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40680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6626D7-F67B-C546-BA4E-E080FBB48122}" type="slidenum">
              <a:rPr lang="es-CO" smtClean="0"/>
              <a:t>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47761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3D0FE2-B457-A066-8F41-651A7CC874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63218E5-7770-FED5-77B1-B136EB438C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BD38F38-5418-8AB4-4634-C83484E69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B5B69-21D3-F44F-A4F5-5B635EAB44DA}" type="datetimeFigureOut">
              <a:rPr lang="es-CO" smtClean="0"/>
              <a:t>15/07/2024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364AA17-B49C-1F2A-68C2-BCE6631D0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E004676-A087-5C87-852D-673EEE7FD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A63F6-110D-E44B-A5EE-8C57CE461AE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14907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21BAE1-84C9-A5C3-4C19-1363ED2D1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2A42147-A407-2A52-7DAA-15F88FD54C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EB24788-45D0-7F27-C4EA-5CBFC8451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B5B69-21D3-F44F-A4F5-5B635EAB44DA}" type="datetimeFigureOut">
              <a:rPr lang="es-CO" smtClean="0"/>
              <a:t>15/07/2024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AD5A482-8329-DF8B-76BB-1D325EC3C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AD64712-E9E8-8201-833F-6966FCF02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A63F6-110D-E44B-A5EE-8C57CE461AE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59732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DD42891-2A66-B9B1-8BEE-FED5A8EDB5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CD2E23F-4E88-BE3E-B7DD-34356A5CC4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FB687FD-05CD-C297-39CE-9E6997F89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B5B69-21D3-F44F-A4F5-5B635EAB44DA}" type="datetimeFigureOut">
              <a:rPr lang="es-CO" smtClean="0"/>
              <a:t>15/07/2024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5FA67FD-5ACF-299D-92A9-6C9C71261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2158DBF-0B53-034C-6772-942EBBE08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A63F6-110D-E44B-A5EE-8C57CE461AE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29732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B0EE7E-16A2-89DD-C3E1-DBC8BB9E3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CF911E5-08AE-56B2-C6A4-7B346DACC4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F5F6777-E97B-0AB1-65E3-1C4178C5A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B5B69-21D3-F44F-A4F5-5B635EAB44DA}" type="datetimeFigureOut">
              <a:rPr lang="es-CO" smtClean="0"/>
              <a:t>15/07/2024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121522-5BCA-A250-79D7-2C266BB06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E7E4B06-EF23-B2AA-F9D0-0D0914507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A63F6-110D-E44B-A5EE-8C57CE461AE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72634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CFA003-E691-3FB4-22FD-2D26DC4C7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08A0AF6-E843-79A2-9F1B-C185D65415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CBB28DC-8989-875C-9235-3F2259977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B5B69-21D3-F44F-A4F5-5B635EAB44DA}" type="datetimeFigureOut">
              <a:rPr lang="es-CO" smtClean="0"/>
              <a:t>15/07/2024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C7F834C-52CF-CB5C-48C3-39FD6D36B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70C5C-B366-4175-1071-EB4BA6306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A63F6-110D-E44B-A5EE-8C57CE461AE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93675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E6C200-9AF3-3191-AC58-7BAF277BA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EF85614-AB05-3050-AC63-95DD6092E3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27F60A8-E53C-7B5D-2072-199AD3A4FC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E683828-E2F2-E97A-3530-F061969E9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B5B69-21D3-F44F-A4F5-5B635EAB44DA}" type="datetimeFigureOut">
              <a:rPr lang="es-CO" smtClean="0"/>
              <a:t>15/07/2024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0633A1B-A3DA-D798-8EB1-B02E517F8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C7A822B-2660-5A91-40CB-AF9169FC3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A63F6-110D-E44B-A5EE-8C57CE461AE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1846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3A2E88-4E54-1F5C-640D-3BECBD89D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5CD52DB-52E7-DE5E-F668-78C0D7FF69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BEB7574-6D66-C17E-B97F-374A78CA30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5A4F76D-CC4F-9766-8172-88E746F178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968EC9D-5B49-26CB-65A1-6147837014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1CE850F-5FE9-2967-8545-CDF284FC5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B5B69-21D3-F44F-A4F5-5B635EAB44DA}" type="datetimeFigureOut">
              <a:rPr lang="es-CO" smtClean="0"/>
              <a:t>15/07/2024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B7ACA90-8E81-ECB8-B397-91C19C01F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C277526-A4B6-4DAA-F739-7E9A6E103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A63F6-110D-E44B-A5EE-8C57CE461AE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05517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755D05-D02E-329A-4266-B0538A627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EF5370B-AFE8-55B1-E7D8-CDB7C3E10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B5B69-21D3-F44F-A4F5-5B635EAB44DA}" type="datetimeFigureOut">
              <a:rPr lang="es-CO" smtClean="0"/>
              <a:t>15/07/2024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94FB608-9A4D-DFC1-B15A-677B1E540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845FA74-5507-18C4-1BBC-FC7229835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A63F6-110D-E44B-A5EE-8C57CE461AE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54360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C0596D6-7664-35AA-81B3-5BA5DC57F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B5B69-21D3-F44F-A4F5-5B635EAB44DA}" type="datetimeFigureOut">
              <a:rPr lang="es-CO" smtClean="0"/>
              <a:t>15/07/2024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F2CF8AE-AB31-6B37-2E60-EDB015F90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8F8118F-C55E-C7A8-1ACA-C9D0D4A47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A63F6-110D-E44B-A5EE-8C57CE461AE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57914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5E9AE8-CFE7-7D0A-CC71-EA26F2884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175A795-511F-C8C0-9B26-F254AC181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6B217AD-F7BE-94FF-70F7-F40AB8837E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22EE662-7765-AAF8-3B67-4489F07B8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B5B69-21D3-F44F-A4F5-5B635EAB44DA}" type="datetimeFigureOut">
              <a:rPr lang="es-CO" smtClean="0"/>
              <a:t>15/07/2024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C2FF6B2-BC9E-6DAD-6911-F5A55BF63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6B8F64F-AD32-B854-6EFE-B2366C570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A63F6-110D-E44B-A5EE-8C57CE461AE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30214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A2F4BB-7733-A069-26AC-EA76E8F50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F0B4704-E5CD-F6DB-5303-25577B8176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A886568-5232-3368-1807-1EF118F28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1A2E62C-A617-FA11-1782-BF978DAC2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B5B69-21D3-F44F-A4F5-5B635EAB44DA}" type="datetimeFigureOut">
              <a:rPr lang="es-CO" smtClean="0"/>
              <a:t>15/07/2024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7C2335F-977D-E8DC-CB3F-17161625A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1E20F7C-8430-DA0B-2491-C1FF84AF9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A63F6-110D-E44B-A5EE-8C57CE461AE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91216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3B8D8EC-AA80-D363-7188-763290201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76D197D-9FCA-9D69-A72F-D8A25AC1D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D79DC54-28F5-7F7D-647C-B0BCA5B497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BB5B69-21D3-F44F-A4F5-5B635EAB44DA}" type="datetimeFigureOut">
              <a:rPr lang="es-CO" smtClean="0"/>
              <a:t>15/07/2024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FDCDF3A-E3FB-298C-FEE4-27C7AE5CAF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0BA162-DC0E-63E4-423B-90711B09A9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BA63F6-110D-E44B-A5EE-8C57CE461AE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84297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fif"/><Relationship Id="rId5" Type="http://schemas.openxmlformats.org/officeDocument/2006/relationships/image" Target="../media/image18.jfif"/><Relationship Id="rId4" Type="http://schemas.openxmlformats.org/officeDocument/2006/relationships/image" Target="../media/image17.jf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tmp"/><Relationship Id="rId5" Type="http://schemas.openxmlformats.org/officeDocument/2006/relationships/image" Target="../media/image22.tmp"/><Relationship Id="rId4" Type="http://schemas.openxmlformats.org/officeDocument/2006/relationships/image" Target="../media/image21.tm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tmp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tm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hyperlink" Target="https://docs.google.com/spreadsheets/d/16CvzfIz77L1M-EyBSb9m1ukKQ824VxXtZU0UiELTEEw/copy" TargetMode="External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9FACEE-5547-5DDC-AE7B-06213BF088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26444" y="827947"/>
            <a:ext cx="6454346" cy="630195"/>
          </a:xfrm>
        </p:spPr>
        <p:txBody>
          <a:bodyPr>
            <a:normAutofit fontScale="90000"/>
          </a:bodyPr>
          <a:lstStyle/>
          <a:p>
            <a:r>
              <a:rPr lang="es-CO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Área de Seguridad de Instalaciones </a:t>
            </a:r>
          </a:p>
        </p:txBody>
      </p:sp>
    </p:spTree>
    <p:extLst>
      <p:ext uri="{BB962C8B-B14F-4D97-AF65-F5344CB8AC3E}">
        <p14:creationId xmlns:p14="http://schemas.microsoft.com/office/powerpoint/2010/main" val="12463660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91A7B4C-8FFB-4CB3-B313-BA7916741D02}"/>
              </a:ext>
            </a:extLst>
          </p:cNvPr>
          <p:cNvSpPr txBox="1"/>
          <p:nvPr/>
        </p:nvSpPr>
        <p:spPr>
          <a:xfrm>
            <a:off x="1956196" y="2053820"/>
            <a:ext cx="45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6" name="CuadroTexto 95">
            <a:extLst>
              <a:ext uri="{FF2B5EF4-FFF2-40B4-BE49-F238E27FC236}">
                <a16:creationId xmlns:a16="http://schemas.microsoft.com/office/drawing/2014/main" id="{C0758A55-0157-464F-ACF7-8FA6283FA4AF}"/>
              </a:ext>
            </a:extLst>
          </p:cNvPr>
          <p:cNvSpPr txBox="1"/>
          <p:nvPr/>
        </p:nvSpPr>
        <p:spPr>
          <a:xfrm>
            <a:off x="3215996" y="3365783"/>
            <a:ext cx="45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7" name="CuadroTexto 96">
            <a:extLst>
              <a:ext uri="{FF2B5EF4-FFF2-40B4-BE49-F238E27FC236}">
                <a16:creationId xmlns:a16="http://schemas.microsoft.com/office/drawing/2014/main" id="{E32AA364-D50A-49A8-9C09-EE3B665A8447}"/>
              </a:ext>
            </a:extLst>
          </p:cNvPr>
          <p:cNvSpPr txBox="1"/>
          <p:nvPr/>
        </p:nvSpPr>
        <p:spPr>
          <a:xfrm>
            <a:off x="3141978" y="2083026"/>
            <a:ext cx="45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8" name="CuadroTexto 97">
            <a:extLst>
              <a:ext uri="{FF2B5EF4-FFF2-40B4-BE49-F238E27FC236}">
                <a16:creationId xmlns:a16="http://schemas.microsoft.com/office/drawing/2014/main" id="{60DCCDF0-5C1E-4811-A70B-4C83372C098D}"/>
              </a:ext>
            </a:extLst>
          </p:cNvPr>
          <p:cNvSpPr txBox="1"/>
          <p:nvPr/>
        </p:nvSpPr>
        <p:spPr>
          <a:xfrm>
            <a:off x="1631710" y="3216438"/>
            <a:ext cx="45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15291814-874F-4F43-BA33-2A43C6544DD4}"/>
              </a:ext>
            </a:extLst>
          </p:cNvPr>
          <p:cNvSpPr txBox="1">
            <a:spLocks/>
          </p:cNvSpPr>
          <p:nvPr/>
        </p:nvSpPr>
        <p:spPr>
          <a:xfrm>
            <a:off x="5928932" y="81903"/>
            <a:ext cx="5728536" cy="1264792"/>
          </a:xfrm>
          <a:prstGeom prst="rect">
            <a:avLst/>
          </a:prstGeom>
        </p:spPr>
        <p:txBody>
          <a:bodyPr vert="horz" lIns="88774" tIns="44388" rIns="88774" bIns="44388" rtlCol="0" anchor="ctr">
            <a:normAutofit/>
          </a:bodyPr>
          <a:lstStyle>
            <a:lvl1pPr algn="r" defTabSz="1025957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2800" b="0" i="0" kern="1200" spc="0" baseline="0">
                <a:solidFill>
                  <a:srgbClr val="000447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/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Dependencia Control de Accesos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160063" y="1346695"/>
            <a:ext cx="4180576" cy="4909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Sistema de seguridad físico que permite la identificación y control del personal que ingresa a las instalaciones de la Universidad.</a:t>
            </a:r>
          </a:p>
          <a:p>
            <a:endParaRPr lang="es-ES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Existen dos controles de acceso </a:t>
            </a:r>
          </a:p>
          <a:p>
            <a:endParaRPr lang="es-ES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Control de acceso vehicular y peatonal</a:t>
            </a:r>
          </a:p>
          <a:p>
            <a:endParaRPr lang="es-E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Total ingresos aproximados mensuales</a:t>
            </a:r>
          </a:p>
          <a:p>
            <a:endParaRPr lang="es-E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Calle 100  	120.000</a:t>
            </a:r>
          </a:p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Campus		156.000</a:t>
            </a:r>
          </a:p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Medicina	14.400</a:t>
            </a:r>
          </a:p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Posgrados	 6.000</a:t>
            </a:r>
          </a:p>
          <a:p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Total ingresos 	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296.400</a:t>
            </a:r>
          </a:p>
          <a:p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756" y="1530055"/>
            <a:ext cx="4026650" cy="21281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4"/>
          <a:stretch/>
        </p:blipFill>
        <p:spPr>
          <a:xfrm>
            <a:off x="7955022" y="4244638"/>
            <a:ext cx="3878189" cy="22177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09"/>
          <a:stretch/>
        </p:blipFill>
        <p:spPr>
          <a:xfrm>
            <a:off x="4502756" y="3801213"/>
            <a:ext cx="2852353" cy="23291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0" b="30673"/>
          <a:stretch/>
        </p:blipFill>
        <p:spPr>
          <a:xfrm>
            <a:off x="8799663" y="1446329"/>
            <a:ext cx="3033548" cy="2505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739709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91A7B4C-8FFB-4CB3-B313-BA7916741D02}"/>
              </a:ext>
            </a:extLst>
          </p:cNvPr>
          <p:cNvSpPr txBox="1"/>
          <p:nvPr/>
        </p:nvSpPr>
        <p:spPr>
          <a:xfrm>
            <a:off x="1956196" y="2053820"/>
            <a:ext cx="45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6" name="CuadroTexto 95">
            <a:extLst>
              <a:ext uri="{FF2B5EF4-FFF2-40B4-BE49-F238E27FC236}">
                <a16:creationId xmlns:a16="http://schemas.microsoft.com/office/drawing/2014/main" id="{C0758A55-0157-464F-ACF7-8FA6283FA4AF}"/>
              </a:ext>
            </a:extLst>
          </p:cNvPr>
          <p:cNvSpPr txBox="1"/>
          <p:nvPr/>
        </p:nvSpPr>
        <p:spPr>
          <a:xfrm>
            <a:off x="3215996" y="3365783"/>
            <a:ext cx="45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7" name="CuadroTexto 96">
            <a:extLst>
              <a:ext uri="{FF2B5EF4-FFF2-40B4-BE49-F238E27FC236}">
                <a16:creationId xmlns:a16="http://schemas.microsoft.com/office/drawing/2014/main" id="{E32AA364-D50A-49A8-9C09-EE3B665A8447}"/>
              </a:ext>
            </a:extLst>
          </p:cNvPr>
          <p:cNvSpPr txBox="1"/>
          <p:nvPr/>
        </p:nvSpPr>
        <p:spPr>
          <a:xfrm>
            <a:off x="3141978" y="2083026"/>
            <a:ext cx="45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8" name="CuadroTexto 97">
            <a:extLst>
              <a:ext uri="{FF2B5EF4-FFF2-40B4-BE49-F238E27FC236}">
                <a16:creationId xmlns:a16="http://schemas.microsoft.com/office/drawing/2014/main" id="{60DCCDF0-5C1E-4811-A70B-4C83372C098D}"/>
              </a:ext>
            </a:extLst>
          </p:cNvPr>
          <p:cNvSpPr txBox="1"/>
          <p:nvPr/>
        </p:nvSpPr>
        <p:spPr>
          <a:xfrm>
            <a:off x="1631710" y="3216438"/>
            <a:ext cx="45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BFDFE1AB-7B3B-424A-ED11-BEF809F1E8E8}"/>
              </a:ext>
            </a:extLst>
          </p:cNvPr>
          <p:cNvSpPr txBox="1"/>
          <p:nvPr/>
        </p:nvSpPr>
        <p:spPr>
          <a:xfrm>
            <a:off x="3844983" y="1600610"/>
            <a:ext cx="5084267" cy="412420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endParaRPr lang="es-E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S" sz="18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 la dependencia encargada de establecer y actualizar los </a:t>
            </a:r>
            <a:r>
              <a:rPr 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protocolos de seguridad </a:t>
            </a:r>
            <a:r>
              <a:rPr lang="es-ES" sz="18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garantizar el accesos a las diferentes sedes, minimizando cualquier situación que vulnere la </a:t>
            </a:r>
            <a:r>
              <a:rPr 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protección de las personas </a:t>
            </a:r>
            <a:r>
              <a:rPr lang="es-ES" sz="18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instalaciones de la Universidad.</a:t>
            </a:r>
          </a:p>
          <a:p>
            <a:pPr algn="just"/>
            <a:endParaRPr lang="es-E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E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S" sz="1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Encargada del registro, asignación y distribución de las tarjetas de parqueo en las sedes de la Universidad, así como del </a:t>
            </a:r>
            <a:r>
              <a:rPr 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control y supervisión </a:t>
            </a:r>
            <a:r>
              <a:rPr lang="es-ES" sz="1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el uso de los mismos. </a:t>
            </a:r>
            <a:endParaRPr lang="es-CO" sz="18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CO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Imagen 1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563" y="4237246"/>
            <a:ext cx="3001580" cy="19642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Imagen 1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79" y="1390914"/>
            <a:ext cx="3208305" cy="22125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Imagen 1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63" y="3974906"/>
            <a:ext cx="3208305" cy="19642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Imagen 20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0"/>
          <a:stretch/>
        </p:blipFill>
        <p:spPr>
          <a:xfrm>
            <a:off x="9028563" y="1449310"/>
            <a:ext cx="3001580" cy="23519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620583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161" y="2345222"/>
            <a:ext cx="2319447" cy="128196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ángulo 12"/>
          <p:cNvSpPr/>
          <p:nvPr/>
        </p:nvSpPr>
        <p:spPr>
          <a:xfrm>
            <a:off x="3850404" y="1388470"/>
            <a:ext cx="31433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tabLst>
                <a:tab pos="449580" algn="l"/>
              </a:tabLst>
            </a:pPr>
            <a:r>
              <a:rPr lang="es-ES" sz="20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Torniquete Peatonal</a:t>
            </a:r>
            <a:endParaRPr lang="es-CO" sz="20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3983684" y="1832042"/>
            <a:ext cx="33562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Dispositivo de regulación en los accesos peatonales, implementado para tener el control de todo el personal que transita en un espacio público o privado, asegurando el paso de personas que cuentan con un libre tránsito y restringiendo el paso de personas no autorizadas</a:t>
            </a:r>
            <a:endParaRPr lang="es-CO" sz="1600" dirty="0"/>
          </a:p>
        </p:txBody>
      </p:sp>
      <p:pic>
        <p:nvPicPr>
          <p:cNvPr id="16" name="Imagen 1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9355" y="4445438"/>
            <a:ext cx="1664651" cy="127405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Rectángulo 21"/>
          <p:cNvSpPr/>
          <p:nvPr/>
        </p:nvSpPr>
        <p:spPr>
          <a:xfrm>
            <a:off x="5959273" y="3983773"/>
            <a:ext cx="27574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Talanquera</a:t>
            </a:r>
            <a:r>
              <a:rPr lang="es-ES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0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Vehicular</a:t>
            </a:r>
            <a:endParaRPr lang="es-CO" sz="2000" b="1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5909577" y="4445438"/>
            <a:ext cx="3205424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Dispositivo de regulación en los accesos vehiculares, que permite la restricción de ingreso temporal, mientras se valida la identificación y autorización de acceso o salida de los automotores y sus ocupantes</a:t>
            </a:r>
            <a:r>
              <a:rPr lang="es-ES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s-CO" dirty="0"/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2E1F5600-6477-610D-141F-DAB46A37C0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299" y="1338085"/>
            <a:ext cx="1803634" cy="987913"/>
          </a:xfrm>
          <a:prstGeom prst="rect">
            <a:avLst/>
          </a:prstGeom>
        </p:spPr>
      </p:pic>
      <p:pic>
        <p:nvPicPr>
          <p:cNvPr id="26" name="Imagen 25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873" y="1480158"/>
            <a:ext cx="4030133" cy="19488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Imagen 26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34" y="3662224"/>
            <a:ext cx="3645300" cy="23235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308761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ítulo 2">
            <a:extLst>
              <a:ext uri="{FF2B5EF4-FFF2-40B4-BE49-F238E27FC236}">
                <a16:creationId xmlns:a16="http://schemas.microsoft.com/office/drawing/2014/main" id="{97D09C11-146A-5274-212E-5A741F1C0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7125" y="546037"/>
            <a:ext cx="8787828" cy="765707"/>
          </a:xfrm>
        </p:spPr>
        <p:txBody>
          <a:bodyPr>
            <a:normAutofit/>
          </a:bodyPr>
          <a:lstStyle/>
          <a:p>
            <a:pPr algn="ctr"/>
            <a:r>
              <a:rPr lang="es-ES" sz="2400" b="1" dirty="0">
                <a:solidFill>
                  <a:srgbClr val="000447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rPr>
              <a:t>CAPACIDAD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b="1" dirty="0">
                <a:solidFill>
                  <a:srgbClr val="000447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rPr>
              <a:t>DE PARQUEADEROS</a:t>
            </a:r>
            <a:endParaRPr lang="es-CO" sz="2400" b="1" dirty="0">
              <a:solidFill>
                <a:srgbClr val="000447"/>
              </a:solidFill>
              <a:latin typeface="Helvetica" pitchFamily="2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FA3BCA9F-958D-56B3-6407-5977B3AAFB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54" y="1765342"/>
            <a:ext cx="2648212" cy="21722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7" name="Rectángulo 26">
            <a:extLst>
              <a:ext uri="{FF2B5EF4-FFF2-40B4-BE49-F238E27FC236}">
                <a16:creationId xmlns:a16="http://schemas.microsoft.com/office/drawing/2014/main" id="{4025A40B-E7B8-D854-F8B2-3E98D2BC20C8}"/>
              </a:ext>
            </a:extLst>
          </p:cNvPr>
          <p:cNvSpPr/>
          <p:nvPr/>
        </p:nvSpPr>
        <p:spPr>
          <a:xfrm>
            <a:off x="934188" y="1399620"/>
            <a:ext cx="1809665" cy="186711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559" dirty="0"/>
              <a:t>P. SEDE CAMPUS</a:t>
            </a:r>
            <a:endParaRPr lang="es-CO" sz="1559" dirty="0"/>
          </a:p>
        </p:txBody>
      </p:sp>
      <p:pic>
        <p:nvPicPr>
          <p:cNvPr id="43" name="Imagen 42">
            <a:extLst>
              <a:ext uri="{FF2B5EF4-FFF2-40B4-BE49-F238E27FC236}">
                <a16:creationId xmlns:a16="http://schemas.microsoft.com/office/drawing/2014/main" id="{C438BC32-53D5-D2B7-2F20-47648EB5B1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6394" y="1721025"/>
            <a:ext cx="2665836" cy="22472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44" name="Tabla 43">
            <a:extLst>
              <a:ext uri="{FF2B5EF4-FFF2-40B4-BE49-F238E27FC236}">
                <a16:creationId xmlns:a16="http://schemas.microsoft.com/office/drawing/2014/main" id="{2CFD2754-2D0A-1ADE-4159-A1002A9467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1241720"/>
              </p:ext>
            </p:extLst>
          </p:nvPr>
        </p:nvGraphicFramePr>
        <p:xfrm>
          <a:off x="8997668" y="3998817"/>
          <a:ext cx="2638862" cy="3945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7728">
                  <a:extLst>
                    <a:ext uri="{9D8B030D-6E8A-4147-A177-3AD203B41FA5}">
                      <a16:colId xmlns:a16="http://schemas.microsoft.com/office/drawing/2014/main" val="1521207589"/>
                    </a:ext>
                  </a:extLst>
                </a:gridCol>
                <a:gridCol w="1321134">
                  <a:extLst>
                    <a:ext uri="{9D8B030D-6E8A-4147-A177-3AD203B41FA5}">
                      <a16:colId xmlns:a16="http://schemas.microsoft.com/office/drawing/2014/main" val="3446428371"/>
                    </a:ext>
                  </a:extLst>
                </a:gridCol>
              </a:tblGrid>
              <a:tr h="3945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s-ES" sz="900" b="1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F235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VEHICULOS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s-ES" sz="900" b="1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F235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MOTOCICLETAS</a:t>
                      </a:r>
                      <a:endParaRPr kumimoji="0" lang="es-CO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rgbClr val="0F235A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9178" marR="79178" marT="39589" marB="39589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s-ES" sz="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F235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28 ESPACIOS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s-ES" sz="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F235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39 ESPACIOS</a:t>
                      </a:r>
                      <a:endParaRPr kumimoji="0" lang="es-CO" sz="9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F235A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9178" marR="79178" marT="39589" marB="39589"/>
                </a:tc>
                <a:extLst>
                  <a:ext uri="{0D108BD9-81ED-4DB2-BD59-A6C34878D82A}">
                    <a16:rowId xmlns:a16="http://schemas.microsoft.com/office/drawing/2014/main" val="1379929928"/>
                  </a:ext>
                </a:extLst>
              </a:tr>
            </a:tbl>
          </a:graphicData>
        </a:graphic>
      </p:graphicFrame>
      <p:sp>
        <p:nvSpPr>
          <p:cNvPr id="45" name="Rectángulo 44">
            <a:extLst>
              <a:ext uri="{FF2B5EF4-FFF2-40B4-BE49-F238E27FC236}">
                <a16:creationId xmlns:a16="http://schemas.microsoft.com/office/drawing/2014/main" id="{1426C45D-F9B1-C375-B2DB-79AEC4971215}"/>
              </a:ext>
            </a:extLst>
          </p:cNvPr>
          <p:cNvSpPr/>
          <p:nvPr/>
        </p:nvSpPr>
        <p:spPr>
          <a:xfrm>
            <a:off x="9424479" y="1329673"/>
            <a:ext cx="1809665" cy="186711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559" dirty="0"/>
              <a:t>P. SEDE MEDICINA</a:t>
            </a:r>
            <a:endParaRPr lang="es-CO" sz="1559" dirty="0"/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4F98AC0D-C0A4-5974-45BD-21C340C49794}"/>
              </a:ext>
            </a:extLst>
          </p:cNvPr>
          <p:cNvSpPr/>
          <p:nvPr/>
        </p:nvSpPr>
        <p:spPr>
          <a:xfrm>
            <a:off x="6516601" y="1371523"/>
            <a:ext cx="1987319" cy="214808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559" dirty="0"/>
              <a:t>P. SEDE POSGRADOS</a:t>
            </a:r>
            <a:endParaRPr lang="es-CO" sz="1559" dirty="0"/>
          </a:p>
        </p:txBody>
      </p:sp>
      <p:pic>
        <p:nvPicPr>
          <p:cNvPr id="47" name="Imagen 46">
            <a:extLst>
              <a:ext uri="{FF2B5EF4-FFF2-40B4-BE49-F238E27FC236}">
                <a16:creationId xmlns:a16="http://schemas.microsoft.com/office/drawing/2014/main" id="{8CF31D59-45D3-1C46-9D4F-103E2B6497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2003" y="1752860"/>
            <a:ext cx="2670083" cy="22472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48" name="Tabla 47">
            <a:extLst>
              <a:ext uri="{FF2B5EF4-FFF2-40B4-BE49-F238E27FC236}">
                <a16:creationId xmlns:a16="http://schemas.microsoft.com/office/drawing/2014/main" id="{BFF06E6F-54AF-C273-64C0-DA4791016D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1843556"/>
              </p:ext>
            </p:extLst>
          </p:nvPr>
        </p:nvGraphicFramePr>
        <p:xfrm>
          <a:off x="6102003" y="3986848"/>
          <a:ext cx="2638862" cy="3945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7728">
                  <a:extLst>
                    <a:ext uri="{9D8B030D-6E8A-4147-A177-3AD203B41FA5}">
                      <a16:colId xmlns:a16="http://schemas.microsoft.com/office/drawing/2014/main" val="1521207589"/>
                    </a:ext>
                  </a:extLst>
                </a:gridCol>
                <a:gridCol w="1321134">
                  <a:extLst>
                    <a:ext uri="{9D8B030D-6E8A-4147-A177-3AD203B41FA5}">
                      <a16:colId xmlns:a16="http://schemas.microsoft.com/office/drawing/2014/main" val="3446428371"/>
                    </a:ext>
                  </a:extLst>
                </a:gridCol>
              </a:tblGrid>
              <a:tr h="3945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s-ES" sz="900" b="1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F235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VEHICULOS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s-ES" sz="900" b="1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F235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MOTOCICLETAS</a:t>
                      </a:r>
                      <a:endParaRPr kumimoji="0" lang="es-CO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rgbClr val="0F235A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9178" marR="79178" marT="39589" marB="39589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s-ES" sz="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F235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28 ESPACIOS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s-ES" sz="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F235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39 ESPACIOS</a:t>
                      </a:r>
                      <a:endParaRPr kumimoji="0" lang="es-CO" sz="9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F235A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9178" marR="79178" marT="39589" marB="39589"/>
                </a:tc>
                <a:extLst>
                  <a:ext uri="{0D108BD9-81ED-4DB2-BD59-A6C34878D82A}">
                    <a16:rowId xmlns:a16="http://schemas.microsoft.com/office/drawing/2014/main" val="1379929928"/>
                  </a:ext>
                </a:extLst>
              </a:tr>
            </a:tbl>
          </a:graphicData>
        </a:graphic>
      </p:graphicFrame>
      <p:pic>
        <p:nvPicPr>
          <p:cNvPr id="49" name="Imagen 48">
            <a:extLst>
              <a:ext uri="{FF2B5EF4-FFF2-40B4-BE49-F238E27FC236}">
                <a16:creationId xmlns:a16="http://schemas.microsoft.com/office/drawing/2014/main" id="{43230EB3-5929-4D9C-60AF-8991066275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9853" y="1667452"/>
            <a:ext cx="2665836" cy="2282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50" name="Tabla 49">
            <a:extLst>
              <a:ext uri="{FF2B5EF4-FFF2-40B4-BE49-F238E27FC236}">
                <a16:creationId xmlns:a16="http://schemas.microsoft.com/office/drawing/2014/main" id="{05F98BB5-F64D-808E-FF7B-008F05DCF7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4798603"/>
              </p:ext>
            </p:extLst>
          </p:nvPr>
        </p:nvGraphicFramePr>
        <p:xfrm>
          <a:off x="3229305" y="4001874"/>
          <a:ext cx="2638862" cy="3945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7728">
                  <a:extLst>
                    <a:ext uri="{9D8B030D-6E8A-4147-A177-3AD203B41FA5}">
                      <a16:colId xmlns:a16="http://schemas.microsoft.com/office/drawing/2014/main" val="1521207589"/>
                    </a:ext>
                  </a:extLst>
                </a:gridCol>
                <a:gridCol w="1321134">
                  <a:extLst>
                    <a:ext uri="{9D8B030D-6E8A-4147-A177-3AD203B41FA5}">
                      <a16:colId xmlns:a16="http://schemas.microsoft.com/office/drawing/2014/main" val="3446428371"/>
                    </a:ext>
                  </a:extLst>
                </a:gridCol>
              </a:tblGrid>
              <a:tr h="3945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s-ES" sz="900" b="1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F235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VEHICULOS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s-ES" sz="900" b="1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F235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MOTOCICLETAS</a:t>
                      </a:r>
                      <a:endParaRPr kumimoji="0" lang="es-CO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rgbClr val="0F235A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9178" marR="79178" marT="39589" marB="39589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s-ES" sz="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F235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136 ESPACIOS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s-ES" sz="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F235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80 ESPACIOS</a:t>
                      </a:r>
                      <a:endParaRPr kumimoji="0" lang="es-CO" sz="9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F235A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9178" marR="79178" marT="39589" marB="39589"/>
                </a:tc>
                <a:extLst>
                  <a:ext uri="{0D108BD9-81ED-4DB2-BD59-A6C34878D82A}">
                    <a16:rowId xmlns:a16="http://schemas.microsoft.com/office/drawing/2014/main" val="1379929928"/>
                  </a:ext>
                </a:extLst>
              </a:tr>
            </a:tbl>
          </a:graphicData>
        </a:graphic>
      </p:graphicFrame>
      <p:graphicFrame>
        <p:nvGraphicFramePr>
          <p:cNvPr id="51" name="Tabla 50">
            <a:extLst>
              <a:ext uri="{FF2B5EF4-FFF2-40B4-BE49-F238E27FC236}">
                <a16:creationId xmlns:a16="http://schemas.microsoft.com/office/drawing/2014/main" id="{1B28DBC5-97B9-B15A-F6C2-DFEF2E3C63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6604392"/>
              </p:ext>
            </p:extLst>
          </p:nvPr>
        </p:nvGraphicFramePr>
        <p:xfrm>
          <a:off x="430954" y="3968998"/>
          <a:ext cx="2638862" cy="3945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7728">
                  <a:extLst>
                    <a:ext uri="{9D8B030D-6E8A-4147-A177-3AD203B41FA5}">
                      <a16:colId xmlns:a16="http://schemas.microsoft.com/office/drawing/2014/main" val="1521207589"/>
                    </a:ext>
                  </a:extLst>
                </a:gridCol>
                <a:gridCol w="1321134">
                  <a:extLst>
                    <a:ext uri="{9D8B030D-6E8A-4147-A177-3AD203B41FA5}">
                      <a16:colId xmlns:a16="http://schemas.microsoft.com/office/drawing/2014/main" val="3446428371"/>
                    </a:ext>
                  </a:extLst>
                </a:gridCol>
              </a:tblGrid>
              <a:tr h="3945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s-ES" sz="900" b="1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F235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VEHICULOS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s-ES" sz="900" b="1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F235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MOTOCICLETAS</a:t>
                      </a:r>
                      <a:endParaRPr kumimoji="0" lang="es-CO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rgbClr val="0F235A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9178" marR="79178" marT="39589" marB="39589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s-ES" sz="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F235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520 ESPACIOS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s-ES" sz="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F235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200 ESPACIOS</a:t>
                      </a:r>
                      <a:endParaRPr kumimoji="0" lang="es-CO" sz="9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F235A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9178" marR="79178" marT="39589" marB="39589"/>
                </a:tc>
                <a:extLst>
                  <a:ext uri="{0D108BD9-81ED-4DB2-BD59-A6C34878D82A}">
                    <a16:rowId xmlns:a16="http://schemas.microsoft.com/office/drawing/2014/main" val="1379929928"/>
                  </a:ext>
                </a:extLst>
              </a:tr>
            </a:tbl>
          </a:graphicData>
        </a:graphic>
      </p:graphicFrame>
      <p:sp>
        <p:nvSpPr>
          <p:cNvPr id="52" name="Rectángulo 51">
            <a:extLst>
              <a:ext uri="{FF2B5EF4-FFF2-40B4-BE49-F238E27FC236}">
                <a16:creationId xmlns:a16="http://schemas.microsoft.com/office/drawing/2014/main" id="{71BA2988-DF2F-BCF5-3FF9-DC35883EF7E8}"/>
              </a:ext>
            </a:extLst>
          </p:cNvPr>
          <p:cNvSpPr/>
          <p:nvPr/>
        </p:nvSpPr>
        <p:spPr>
          <a:xfrm>
            <a:off x="3627939" y="1410484"/>
            <a:ext cx="1809665" cy="186711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559" dirty="0"/>
              <a:t>P. SEDE BOGOTÁ</a:t>
            </a:r>
            <a:endParaRPr lang="es-CO" sz="1559" dirty="0"/>
          </a:p>
        </p:txBody>
      </p:sp>
      <p:graphicFrame>
        <p:nvGraphicFramePr>
          <p:cNvPr id="53" name="Tabla 52">
            <a:extLst>
              <a:ext uri="{FF2B5EF4-FFF2-40B4-BE49-F238E27FC236}">
                <a16:creationId xmlns:a16="http://schemas.microsoft.com/office/drawing/2014/main" id="{D2EAB297-DE1F-7F72-57FA-DD9F77AE82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8660166"/>
              </p:ext>
            </p:extLst>
          </p:nvPr>
        </p:nvGraphicFramePr>
        <p:xfrm>
          <a:off x="8378190" y="4750813"/>
          <a:ext cx="3258339" cy="18645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6779">
                  <a:extLst>
                    <a:ext uri="{9D8B030D-6E8A-4147-A177-3AD203B41FA5}">
                      <a16:colId xmlns:a16="http://schemas.microsoft.com/office/drawing/2014/main" val="2938120330"/>
                    </a:ext>
                  </a:extLst>
                </a:gridCol>
                <a:gridCol w="1427650">
                  <a:extLst>
                    <a:ext uri="{9D8B030D-6E8A-4147-A177-3AD203B41FA5}">
                      <a16:colId xmlns:a16="http://schemas.microsoft.com/office/drawing/2014/main" val="2418655831"/>
                    </a:ext>
                  </a:extLst>
                </a:gridCol>
                <a:gridCol w="1413910">
                  <a:extLst>
                    <a:ext uri="{9D8B030D-6E8A-4147-A177-3AD203B41FA5}">
                      <a16:colId xmlns:a16="http://schemas.microsoft.com/office/drawing/2014/main" val="3281328441"/>
                    </a:ext>
                  </a:extLst>
                </a:gridCol>
              </a:tblGrid>
              <a:tr h="3173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>
                          <a:effectLst/>
                          <a:highlight>
                            <a:srgbClr val="2F5DDC"/>
                          </a:highlight>
                        </a:rPr>
                        <a:t>Nº</a:t>
                      </a:r>
                      <a:endParaRPr lang="es-CO" sz="1000">
                        <a:solidFill>
                          <a:srgbClr val="FF0000"/>
                        </a:solidFill>
                        <a:effectLst/>
                        <a:highlight>
                          <a:srgbClr val="2F5DDC"/>
                        </a:highlight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79178" marR="79178" marT="39589" marB="39589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dirty="0">
                          <a:effectLst/>
                          <a:highlight>
                            <a:srgbClr val="2F5DDC"/>
                          </a:highlight>
                        </a:rPr>
                        <a:t>PARQUEADEROS</a:t>
                      </a:r>
                      <a:endParaRPr lang="es-CO" sz="1000" dirty="0">
                        <a:solidFill>
                          <a:srgbClr val="FF0000"/>
                        </a:solidFill>
                        <a:effectLst/>
                        <a:highlight>
                          <a:srgbClr val="2F5DDC"/>
                        </a:highlight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79178" marR="79178" marT="39589" marB="39589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>
                          <a:effectLst/>
                          <a:highlight>
                            <a:srgbClr val="2F5DDC"/>
                          </a:highlight>
                        </a:rPr>
                        <a:t>CAPACIDAD</a:t>
                      </a:r>
                      <a:endParaRPr lang="es-CO" sz="1000">
                        <a:solidFill>
                          <a:srgbClr val="FF0000"/>
                        </a:solidFill>
                        <a:effectLst/>
                        <a:highlight>
                          <a:srgbClr val="2F5DDC"/>
                        </a:highlight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79178" marR="79178" marT="39589" marB="39589"/>
                </a:tc>
                <a:extLst>
                  <a:ext uri="{0D108BD9-81ED-4DB2-BD59-A6C34878D82A}">
                    <a16:rowId xmlns:a16="http://schemas.microsoft.com/office/drawing/2014/main" val="2594365409"/>
                  </a:ext>
                </a:extLst>
              </a:tr>
              <a:tr h="3019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>
                          <a:effectLst/>
                          <a:highlight>
                            <a:srgbClr val="CCDED6"/>
                          </a:highlight>
                        </a:rPr>
                        <a:t>01</a:t>
                      </a:r>
                      <a:endParaRPr lang="es-CO" sz="1000">
                        <a:solidFill>
                          <a:srgbClr val="FF0000"/>
                        </a:solidFill>
                        <a:effectLst/>
                        <a:highlight>
                          <a:srgbClr val="CCDED6"/>
                        </a:highlight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79178" marR="79178" marT="39589" marB="39589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>
                          <a:effectLst/>
                          <a:highlight>
                            <a:srgbClr val="CCDED6"/>
                          </a:highlight>
                        </a:rPr>
                        <a:t>CAMPUS</a:t>
                      </a:r>
                      <a:endParaRPr lang="es-CO" sz="1000">
                        <a:solidFill>
                          <a:srgbClr val="FF0000"/>
                        </a:solidFill>
                        <a:effectLst/>
                        <a:highlight>
                          <a:srgbClr val="CCDED6"/>
                        </a:highlight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79178" marR="79178" marT="39589" marB="39589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>
                          <a:effectLst/>
                          <a:highlight>
                            <a:srgbClr val="CCDED6"/>
                          </a:highlight>
                        </a:rPr>
                        <a:t>720 ESPACIOS</a:t>
                      </a:r>
                      <a:endParaRPr lang="es-CO" sz="1000">
                        <a:solidFill>
                          <a:srgbClr val="FF0000"/>
                        </a:solidFill>
                        <a:effectLst/>
                        <a:highlight>
                          <a:srgbClr val="CCDED6"/>
                        </a:highlight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79178" marR="79178" marT="39589" marB="39589"/>
                </a:tc>
                <a:extLst>
                  <a:ext uri="{0D108BD9-81ED-4DB2-BD59-A6C34878D82A}">
                    <a16:rowId xmlns:a16="http://schemas.microsoft.com/office/drawing/2014/main" val="1526133606"/>
                  </a:ext>
                </a:extLst>
              </a:tr>
              <a:tr h="3019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>
                          <a:effectLst/>
                          <a:highlight>
                            <a:srgbClr val="E7EFEC"/>
                          </a:highlight>
                        </a:rPr>
                        <a:t>02</a:t>
                      </a:r>
                      <a:endParaRPr lang="es-CO" sz="1000">
                        <a:solidFill>
                          <a:srgbClr val="FF0000"/>
                        </a:solidFill>
                        <a:effectLst/>
                        <a:highlight>
                          <a:srgbClr val="E7EFEC"/>
                        </a:highlight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79178" marR="79178" marT="39589" marB="39589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>
                          <a:effectLst/>
                          <a:highlight>
                            <a:srgbClr val="E7EFEC"/>
                          </a:highlight>
                        </a:rPr>
                        <a:t>CALLE 100</a:t>
                      </a:r>
                      <a:endParaRPr lang="es-CO" sz="1000">
                        <a:solidFill>
                          <a:srgbClr val="FF0000"/>
                        </a:solidFill>
                        <a:effectLst/>
                        <a:highlight>
                          <a:srgbClr val="E7EFEC"/>
                        </a:highlight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79178" marR="79178" marT="39589" marB="39589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>
                          <a:effectLst/>
                          <a:highlight>
                            <a:srgbClr val="E7EFEC"/>
                          </a:highlight>
                        </a:rPr>
                        <a:t>216 ESPACIOS</a:t>
                      </a:r>
                      <a:endParaRPr lang="es-CO" sz="1000">
                        <a:solidFill>
                          <a:srgbClr val="FF0000"/>
                        </a:solidFill>
                        <a:effectLst/>
                        <a:highlight>
                          <a:srgbClr val="E7EFEC"/>
                        </a:highlight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79178" marR="79178" marT="39589" marB="39589"/>
                </a:tc>
                <a:extLst>
                  <a:ext uri="{0D108BD9-81ED-4DB2-BD59-A6C34878D82A}">
                    <a16:rowId xmlns:a16="http://schemas.microsoft.com/office/drawing/2014/main" val="1044481268"/>
                  </a:ext>
                </a:extLst>
              </a:tr>
              <a:tr h="3394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>
                          <a:effectLst/>
                          <a:highlight>
                            <a:srgbClr val="CCDED6"/>
                          </a:highlight>
                        </a:rPr>
                        <a:t>03</a:t>
                      </a:r>
                      <a:endParaRPr lang="es-CO" sz="1000">
                        <a:solidFill>
                          <a:srgbClr val="FF0000"/>
                        </a:solidFill>
                        <a:effectLst/>
                        <a:highlight>
                          <a:srgbClr val="CCDED6"/>
                        </a:highlight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79178" marR="79178" marT="39589" marB="39589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>
                          <a:effectLst/>
                          <a:highlight>
                            <a:srgbClr val="CCDED6"/>
                          </a:highlight>
                        </a:rPr>
                        <a:t>CALLE 94</a:t>
                      </a:r>
                      <a:endParaRPr lang="es-CO" sz="1000">
                        <a:solidFill>
                          <a:srgbClr val="FF0000"/>
                        </a:solidFill>
                        <a:effectLst/>
                        <a:highlight>
                          <a:srgbClr val="CCDED6"/>
                        </a:highlight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79178" marR="79178" marT="39589" marB="39589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>
                          <a:effectLst/>
                          <a:highlight>
                            <a:srgbClr val="CCDED6"/>
                          </a:highlight>
                        </a:rPr>
                        <a:t>67 ESPACIOS</a:t>
                      </a:r>
                      <a:endParaRPr lang="es-CO" sz="1000">
                        <a:solidFill>
                          <a:srgbClr val="FF0000"/>
                        </a:solidFill>
                        <a:effectLst/>
                        <a:highlight>
                          <a:srgbClr val="CCDED6"/>
                        </a:highlight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79178" marR="79178" marT="39589" marB="39589"/>
                </a:tc>
                <a:extLst>
                  <a:ext uri="{0D108BD9-81ED-4DB2-BD59-A6C34878D82A}">
                    <a16:rowId xmlns:a16="http://schemas.microsoft.com/office/drawing/2014/main" val="2631174322"/>
                  </a:ext>
                </a:extLst>
              </a:tr>
              <a:tr h="3019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>
                          <a:effectLst/>
                          <a:highlight>
                            <a:srgbClr val="E7EFEC"/>
                          </a:highlight>
                        </a:rPr>
                        <a:t>04</a:t>
                      </a:r>
                      <a:endParaRPr lang="es-CO" sz="1000">
                        <a:solidFill>
                          <a:srgbClr val="FF0000"/>
                        </a:solidFill>
                        <a:effectLst/>
                        <a:highlight>
                          <a:srgbClr val="E7EFEC"/>
                        </a:highlight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79178" marR="79178" marT="39589" marB="39589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>
                          <a:effectLst/>
                          <a:highlight>
                            <a:srgbClr val="E7EFEC"/>
                          </a:highlight>
                        </a:rPr>
                        <a:t>MEDICINA</a:t>
                      </a:r>
                      <a:endParaRPr lang="es-CO" sz="1000">
                        <a:solidFill>
                          <a:srgbClr val="FF0000"/>
                        </a:solidFill>
                        <a:effectLst/>
                        <a:highlight>
                          <a:srgbClr val="E7EFEC"/>
                        </a:highlight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79178" marR="79178" marT="39589" marB="39589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>
                          <a:effectLst/>
                          <a:highlight>
                            <a:srgbClr val="E7EFEC"/>
                          </a:highlight>
                        </a:rPr>
                        <a:t>67 ESPACIOS</a:t>
                      </a:r>
                      <a:endParaRPr lang="es-CO" sz="1000">
                        <a:solidFill>
                          <a:srgbClr val="FF0000"/>
                        </a:solidFill>
                        <a:effectLst/>
                        <a:highlight>
                          <a:srgbClr val="E7EFEC"/>
                        </a:highlight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79178" marR="79178" marT="39589" marB="39589"/>
                </a:tc>
                <a:extLst>
                  <a:ext uri="{0D108BD9-81ED-4DB2-BD59-A6C34878D82A}">
                    <a16:rowId xmlns:a16="http://schemas.microsoft.com/office/drawing/2014/main" val="2913979552"/>
                  </a:ext>
                </a:extLst>
              </a:tr>
              <a:tr h="301936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>
                          <a:effectLst/>
                          <a:highlight>
                            <a:srgbClr val="2F5DDC"/>
                          </a:highlight>
                        </a:rPr>
                        <a:t>TOTAL</a:t>
                      </a:r>
                      <a:endParaRPr lang="es-CO" sz="1000">
                        <a:solidFill>
                          <a:srgbClr val="FF0000"/>
                        </a:solidFill>
                        <a:effectLst/>
                        <a:highlight>
                          <a:srgbClr val="2F5DDC"/>
                        </a:highlight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79178" marR="79178" marT="39589" marB="39589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dirty="0">
                          <a:effectLst/>
                          <a:highlight>
                            <a:srgbClr val="2F5DDC"/>
                          </a:highlight>
                        </a:rPr>
                        <a:t>1070 ESPACIOS</a:t>
                      </a:r>
                      <a:endParaRPr lang="es-CO" sz="1000" dirty="0">
                        <a:solidFill>
                          <a:srgbClr val="FF0000"/>
                        </a:solidFill>
                        <a:effectLst/>
                        <a:highlight>
                          <a:srgbClr val="2F5DDC"/>
                        </a:highlight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79178" marR="79178" marT="39589" marB="39589"/>
                </a:tc>
                <a:extLst>
                  <a:ext uri="{0D108BD9-81ED-4DB2-BD59-A6C34878D82A}">
                    <a16:rowId xmlns:a16="http://schemas.microsoft.com/office/drawing/2014/main" val="2612114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67019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ítulo 2">
            <a:extLst>
              <a:ext uri="{FF2B5EF4-FFF2-40B4-BE49-F238E27FC236}">
                <a16:creationId xmlns:a16="http://schemas.microsoft.com/office/drawing/2014/main" id="{97D09C11-146A-5274-212E-5A741F1C0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4296" y="296545"/>
            <a:ext cx="8787828" cy="765707"/>
          </a:xfrm>
        </p:spPr>
        <p:txBody>
          <a:bodyPr>
            <a:normAutofit/>
          </a:bodyPr>
          <a:lstStyle/>
          <a:p>
            <a:pPr algn="ctr"/>
            <a:r>
              <a:rPr lang="es-ES" sz="2400" b="1" dirty="0">
                <a:solidFill>
                  <a:srgbClr val="000447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rPr>
              <a:t>Proyectos</a:t>
            </a:r>
            <a:endParaRPr lang="es-CO" sz="2400" b="1" dirty="0">
              <a:solidFill>
                <a:srgbClr val="000447"/>
              </a:solidFill>
              <a:latin typeface="Helvetica" pitchFamily="2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2" name="Tabla 2">
            <a:extLst>
              <a:ext uri="{FF2B5EF4-FFF2-40B4-BE49-F238E27FC236}">
                <a16:creationId xmlns:a16="http://schemas.microsoft.com/office/drawing/2014/main" id="{990EFD03-A2FB-43E1-A743-649DCB4CBB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5728448"/>
              </p:ext>
            </p:extLst>
          </p:nvPr>
        </p:nvGraphicFramePr>
        <p:xfrm>
          <a:off x="377190" y="1125117"/>
          <a:ext cx="11281410" cy="4744337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6079382">
                  <a:extLst>
                    <a:ext uri="{9D8B030D-6E8A-4147-A177-3AD203B41FA5}">
                      <a16:colId xmlns:a16="http://schemas.microsoft.com/office/drawing/2014/main" val="897771847"/>
                    </a:ext>
                  </a:extLst>
                </a:gridCol>
                <a:gridCol w="5202028">
                  <a:extLst>
                    <a:ext uri="{9D8B030D-6E8A-4147-A177-3AD203B41FA5}">
                      <a16:colId xmlns:a16="http://schemas.microsoft.com/office/drawing/2014/main" val="3112320854"/>
                    </a:ext>
                  </a:extLst>
                </a:gridCol>
              </a:tblGrid>
              <a:tr h="474494">
                <a:tc>
                  <a:txBody>
                    <a:bodyPr/>
                    <a:lstStyle/>
                    <a:p>
                      <a:pPr algn="ctr"/>
                      <a:r>
                        <a:rPr lang="es-C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Guardian UMNG APP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Lector biométrico de la palma de la mano</a:t>
                      </a:r>
                      <a:endParaRPr lang="es-CO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72222216"/>
                  </a:ext>
                </a:extLst>
              </a:tr>
              <a:tr h="3355443">
                <a:tc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152029"/>
                  </a:ext>
                </a:extLst>
              </a:tr>
              <a:tr h="22273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b="1" dirty="0"/>
                        <a:t>Avance</a:t>
                      </a:r>
                      <a:r>
                        <a:rPr lang="es-CO" dirty="0"/>
                        <a:t>: 30% (Proceso de estructuración)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Link: </a:t>
                      </a:r>
                      <a:r>
                        <a:rPr lang="es-CO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https://drive.google.com/file/d/1n7zwgyJzcPZAh4XCx1sSReP8aT4GizBY/view</a:t>
                      </a:r>
                    </a:p>
                    <a:p>
                      <a:endParaRPr lang="es-CO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O" b="1" dirty="0"/>
                        <a:t>Avance</a:t>
                      </a:r>
                      <a:r>
                        <a:rPr lang="es-CO" dirty="0"/>
                        <a:t>: 20% (Proceso de estructuración)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6845177"/>
                  </a:ext>
                </a:extLst>
              </a:tr>
            </a:tbl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FE482F60-7199-47CA-8A21-5CCC71E703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3498" y="1693960"/>
            <a:ext cx="2955496" cy="295549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A34D603-8ADC-4A9D-A1CE-62DC52F94C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497" y="1951251"/>
            <a:ext cx="4696150" cy="269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3101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30508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8D1205-5C3B-69A5-C6B8-55ADCB800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3435" y="512913"/>
            <a:ext cx="7636475" cy="648128"/>
          </a:xfrm>
        </p:spPr>
        <p:txBody>
          <a:bodyPr>
            <a:normAutofit/>
          </a:bodyPr>
          <a:lstStyle/>
          <a:p>
            <a:pPr algn="r"/>
            <a:br>
              <a:rPr lang="es-CO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¿Qué hacemos?</a:t>
            </a:r>
          </a:p>
        </p:txBody>
      </p:sp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95940F32-59BF-EBB4-A660-08B513502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0238" y="5597217"/>
            <a:ext cx="9788611" cy="6481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O" sz="1400" dirty="0">
                <a:latin typeface="Arial" panose="020B0604020202020204" pitchFamily="34" charset="0"/>
                <a:cs typeface="Arial" panose="020B0604020202020204" pitchFamily="34" charset="0"/>
              </a:rPr>
              <a:t>Esta área genera un entorno seguro a la comunidad neogranadina facilitando el cumplimiento de la misión de la UMNG en todas sus instalaciones y a su vez, la administración de riesgos relacionados a seguridad física.</a:t>
            </a:r>
          </a:p>
        </p:txBody>
      </p:sp>
      <p:pic>
        <p:nvPicPr>
          <p:cNvPr id="5" name="Google Shape;138;p18" title="Chart">
            <a:hlinkClick r:id="rId3"/>
            <a:extLst>
              <a:ext uri="{FF2B5EF4-FFF2-40B4-BE49-F238E27FC236}">
                <a16:creationId xmlns:a16="http://schemas.microsoft.com/office/drawing/2014/main" id="{0EA158E9-34DA-4306-9A65-A36E67924D88}"/>
              </a:ext>
            </a:extLst>
          </p:cNvPr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1017273" y="1390995"/>
            <a:ext cx="3451281" cy="3441980"/>
          </a:xfrm>
          <a:prstGeom prst="rect">
            <a:avLst/>
          </a:prstGeom>
        </p:spPr>
      </p:pic>
      <p:grpSp>
        <p:nvGrpSpPr>
          <p:cNvPr id="6" name="Google Shape;139;p18">
            <a:extLst>
              <a:ext uri="{FF2B5EF4-FFF2-40B4-BE49-F238E27FC236}">
                <a16:creationId xmlns:a16="http://schemas.microsoft.com/office/drawing/2014/main" id="{10A39649-16D4-4A3C-9349-4A1B27815ABD}"/>
              </a:ext>
            </a:extLst>
          </p:cNvPr>
          <p:cNvGrpSpPr/>
          <p:nvPr/>
        </p:nvGrpSpPr>
        <p:grpSpPr>
          <a:xfrm>
            <a:off x="4606644" y="1551538"/>
            <a:ext cx="5261255" cy="771600"/>
            <a:chOff x="4046575" y="1151488"/>
            <a:chExt cx="4642500" cy="771600"/>
          </a:xfrm>
        </p:grpSpPr>
        <p:sp>
          <p:nvSpPr>
            <p:cNvPr id="7" name="Google Shape;140;p18">
              <a:extLst>
                <a:ext uri="{FF2B5EF4-FFF2-40B4-BE49-F238E27FC236}">
                  <a16:creationId xmlns:a16="http://schemas.microsoft.com/office/drawing/2014/main" id="{E354CB26-7016-4A4C-9642-7185F7E7BBFC}"/>
                </a:ext>
              </a:extLst>
            </p:cNvPr>
            <p:cNvSpPr/>
            <p:nvPr/>
          </p:nvSpPr>
          <p:spPr>
            <a:xfrm>
              <a:off x="4046575" y="1228588"/>
              <a:ext cx="4642500" cy="6174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endParaRPr>
            </a:p>
          </p:txBody>
        </p:sp>
        <p:sp>
          <p:nvSpPr>
            <p:cNvPr id="8" name="Google Shape;141;p18">
              <a:extLst>
                <a:ext uri="{FF2B5EF4-FFF2-40B4-BE49-F238E27FC236}">
                  <a16:creationId xmlns:a16="http://schemas.microsoft.com/office/drawing/2014/main" id="{C89AA093-DF5A-423B-94EB-54F7BE2B024E}"/>
                </a:ext>
              </a:extLst>
            </p:cNvPr>
            <p:cNvSpPr/>
            <p:nvPr/>
          </p:nvSpPr>
          <p:spPr>
            <a:xfrm>
              <a:off x="4618225" y="1151488"/>
              <a:ext cx="771600" cy="771600"/>
            </a:xfrm>
            <a:prstGeom prst="roundRect">
              <a:avLst>
                <a:gd name="adj" fmla="val 1666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4800" b="1" dirty="0">
                  <a:solidFill>
                    <a:schemeClr val="lt1"/>
                  </a:solidFill>
                  <a:latin typeface="Arial" panose="020B0604020202020204" pitchFamily="34" charset="0"/>
                  <a:ea typeface="Fira Sans Extra Condensed"/>
                  <a:cs typeface="Arial" panose="020B0604020202020204" pitchFamily="34" charset="0"/>
                  <a:sym typeface="Fira Sans Extra Condensed"/>
                </a:rPr>
                <a:t>1</a:t>
              </a:r>
              <a:endParaRPr sz="4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Google Shape;142;p18">
              <a:extLst>
                <a:ext uri="{FF2B5EF4-FFF2-40B4-BE49-F238E27FC236}">
                  <a16:creationId xmlns:a16="http://schemas.microsoft.com/office/drawing/2014/main" id="{89BBCD1C-5F46-4023-9384-62014EBB3A3A}"/>
                </a:ext>
              </a:extLst>
            </p:cNvPr>
            <p:cNvSpPr/>
            <p:nvPr/>
          </p:nvSpPr>
          <p:spPr>
            <a:xfrm>
              <a:off x="6696186" y="1228576"/>
              <a:ext cx="1988089" cy="6174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050" dirty="0">
                  <a:solidFill>
                    <a:schemeClr val="dk1"/>
                  </a:solidFill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Garantizar seguridad fisica de las instalaciones de la UMNG en coordinación con la empresa de seguridad </a:t>
              </a:r>
              <a:endParaRPr sz="1050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endParaRPr>
            </a:p>
          </p:txBody>
        </p:sp>
        <p:sp>
          <p:nvSpPr>
            <p:cNvPr id="11" name="Google Shape;143;p18">
              <a:extLst>
                <a:ext uri="{FF2B5EF4-FFF2-40B4-BE49-F238E27FC236}">
                  <a16:creationId xmlns:a16="http://schemas.microsoft.com/office/drawing/2014/main" id="{F2101A17-8159-4164-BC86-59124BAC94DC}"/>
                </a:ext>
              </a:extLst>
            </p:cNvPr>
            <p:cNvSpPr/>
            <p:nvPr/>
          </p:nvSpPr>
          <p:spPr>
            <a:xfrm>
              <a:off x="5580069" y="1372921"/>
              <a:ext cx="1088700" cy="386400"/>
            </a:xfrm>
            <a:prstGeom prst="roundRect">
              <a:avLst>
                <a:gd name="adj" fmla="val 1666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200" b="1" dirty="0">
                  <a:solidFill>
                    <a:schemeClr val="lt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Fira Sans Extra Condensed"/>
                </a:rPr>
                <a:t>Segurida</a:t>
              </a:r>
              <a:r>
                <a:rPr lang="en" sz="1400" b="1" dirty="0">
                  <a:solidFill>
                    <a:schemeClr val="lt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Fira Sans Extra Condensed"/>
                </a:rPr>
                <a:t> </a:t>
              </a:r>
              <a:r>
                <a:rPr lang="en" sz="1200" b="1" dirty="0">
                  <a:solidFill>
                    <a:schemeClr val="lt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Fira Sans Extra Condensed"/>
                </a:rPr>
                <a:t>física</a:t>
              </a:r>
              <a:r>
                <a:rPr lang="en" sz="1400" b="1" dirty="0">
                  <a:solidFill>
                    <a:schemeClr val="lt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Fira Sans Extra Condensed"/>
                </a:rPr>
                <a:t> 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oogle Shape;144;p18">
            <a:extLst>
              <a:ext uri="{FF2B5EF4-FFF2-40B4-BE49-F238E27FC236}">
                <a16:creationId xmlns:a16="http://schemas.microsoft.com/office/drawing/2014/main" id="{B8525948-5B6B-47DD-A31C-492F4D28814B}"/>
              </a:ext>
            </a:extLst>
          </p:cNvPr>
          <p:cNvGrpSpPr/>
          <p:nvPr/>
        </p:nvGrpSpPr>
        <p:grpSpPr>
          <a:xfrm>
            <a:off x="4606645" y="2444838"/>
            <a:ext cx="5261254" cy="771600"/>
            <a:chOff x="4046575" y="1943188"/>
            <a:chExt cx="4642500" cy="771600"/>
          </a:xfrm>
        </p:grpSpPr>
        <p:sp>
          <p:nvSpPr>
            <p:cNvPr id="13" name="Google Shape;145;p18">
              <a:extLst>
                <a:ext uri="{FF2B5EF4-FFF2-40B4-BE49-F238E27FC236}">
                  <a16:creationId xmlns:a16="http://schemas.microsoft.com/office/drawing/2014/main" id="{87633B16-C24A-445D-82E2-5A3066B0005A}"/>
                </a:ext>
              </a:extLst>
            </p:cNvPr>
            <p:cNvSpPr/>
            <p:nvPr/>
          </p:nvSpPr>
          <p:spPr>
            <a:xfrm>
              <a:off x="4046575" y="2020288"/>
              <a:ext cx="4642500" cy="6174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endParaRPr>
            </a:p>
          </p:txBody>
        </p:sp>
        <p:sp>
          <p:nvSpPr>
            <p:cNvPr id="14" name="Google Shape;146;p18">
              <a:extLst>
                <a:ext uri="{FF2B5EF4-FFF2-40B4-BE49-F238E27FC236}">
                  <a16:creationId xmlns:a16="http://schemas.microsoft.com/office/drawing/2014/main" id="{33DA4A35-E326-4C5C-8D91-41960FFFC9D0}"/>
                </a:ext>
              </a:extLst>
            </p:cNvPr>
            <p:cNvSpPr/>
            <p:nvPr/>
          </p:nvSpPr>
          <p:spPr>
            <a:xfrm>
              <a:off x="4618225" y="1943188"/>
              <a:ext cx="771600" cy="7716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4800" b="1" dirty="0">
                  <a:solidFill>
                    <a:schemeClr val="lt1"/>
                  </a:solidFill>
                  <a:latin typeface="Arial" panose="020B0604020202020204" pitchFamily="34" charset="0"/>
                  <a:ea typeface="Fira Sans Extra Condensed"/>
                  <a:cs typeface="Arial" panose="020B0604020202020204" pitchFamily="34" charset="0"/>
                  <a:sym typeface="Fira Sans Extra Condensed"/>
                </a:rPr>
                <a:t>2</a:t>
              </a: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Google Shape;148;p18">
              <a:extLst>
                <a:ext uri="{FF2B5EF4-FFF2-40B4-BE49-F238E27FC236}">
                  <a16:creationId xmlns:a16="http://schemas.microsoft.com/office/drawing/2014/main" id="{2A2ED666-2CA3-4B08-9BA3-2C48CBD37413}"/>
                </a:ext>
              </a:extLst>
            </p:cNvPr>
            <p:cNvSpPr/>
            <p:nvPr/>
          </p:nvSpPr>
          <p:spPr>
            <a:xfrm>
              <a:off x="5569075" y="2135800"/>
              <a:ext cx="1088700" cy="3864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 dirty="0">
                  <a:solidFill>
                    <a:schemeClr val="lt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Fira Sans Extra Condensed"/>
                </a:rPr>
                <a:t>Seguridad electrónica </a:t>
              </a:r>
              <a:endParaRPr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oogle Shape;149;p18">
            <a:extLst>
              <a:ext uri="{FF2B5EF4-FFF2-40B4-BE49-F238E27FC236}">
                <a16:creationId xmlns:a16="http://schemas.microsoft.com/office/drawing/2014/main" id="{8A109C19-6019-41AF-A768-4786DF2C11C7}"/>
              </a:ext>
            </a:extLst>
          </p:cNvPr>
          <p:cNvGrpSpPr/>
          <p:nvPr/>
        </p:nvGrpSpPr>
        <p:grpSpPr>
          <a:xfrm>
            <a:off x="4606645" y="3338138"/>
            <a:ext cx="5258534" cy="771600"/>
            <a:chOff x="4046575" y="2734888"/>
            <a:chExt cx="4642500" cy="771600"/>
          </a:xfrm>
        </p:grpSpPr>
        <p:sp>
          <p:nvSpPr>
            <p:cNvPr id="18" name="Google Shape;150;p18">
              <a:extLst>
                <a:ext uri="{FF2B5EF4-FFF2-40B4-BE49-F238E27FC236}">
                  <a16:creationId xmlns:a16="http://schemas.microsoft.com/office/drawing/2014/main" id="{17E26968-0A64-4809-ABC6-03C6E89B35DA}"/>
                </a:ext>
              </a:extLst>
            </p:cNvPr>
            <p:cNvSpPr/>
            <p:nvPr/>
          </p:nvSpPr>
          <p:spPr>
            <a:xfrm>
              <a:off x="4046575" y="2811988"/>
              <a:ext cx="4642500" cy="6174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endParaRPr>
            </a:p>
          </p:txBody>
        </p:sp>
        <p:sp>
          <p:nvSpPr>
            <p:cNvPr id="19" name="Google Shape;151;p18">
              <a:extLst>
                <a:ext uri="{FF2B5EF4-FFF2-40B4-BE49-F238E27FC236}">
                  <a16:creationId xmlns:a16="http://schemas.microsoft.com/office/drawing/2014/main" id="{EBA724BE-C3CC-4FB5-850E-ECA08D84981F}"/>
                </a:ext>
              </a:extLst>
            </p:cNvPr>
            <p:cNvSpPr/>
            <p:nvPr/>
          </p:nvSpPr>
          <p:spPr>
            <a:xfrm>
              <a:off x="4618225" y="2734888"/>
              <a:ext cx="771600" cy="77160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4800" b="1" dirty="0">
                  <a:solidFill>
                    <a:schemeClr val="lt1"/>
                  </a:solidFill>
                  <a:latin typeface="Arial" panose="020B0604020202020204" pitchFamily="34" charset="0"/>
                  <a:ea typeface="Fira Sans Extra Condensed"/>
                  <a:cs typeface="Arial" panose="020B0604020202020204" pitchFamily="34" charset="0"/>
                  <a:sym typeface="Fira Sans Extra Condensed"/>
                </a:rPr>
                <a:t>3</a:t>
              </a: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Google Shape;153;p18">
              <a:extLst>
                <a:ext uri="{FF2B5EF4-FFF2-40B4-BE49-F238E27FC236}">
                  <a16:creationId xmlns:a16="http://schemas.microsoft.com/office/drawing/2014/main" id="{ADE967E6-933F-418C-9D5F-41F700FC874D}"/>
                </a:ext>
              </a:extLst>
            </p:cNvPr>
            <p:cNvSpPr/>
            <p:nvPr/>
          </p:nvSpPr>
          <p:spPr>
            <a:xfrm>
              <a:off x="5569075" y="2927500"/>
              <a:ext cx="1088700" cy="38640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 dirty="0">
                  <a:solidFill>
                    <a:schemeClr val="lt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Fira Sans Extra Condensed"/>
                </a:rPr>
                <a:t>Carnetización</a:t>
              </a:r>
              <a:endParaRPr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oogle Shape;154;p18">
            <a:extLst>
              <a:ext uri="{FF2B5EF4-FFF2-40B4-BE49-F238E27FC236}">
                <a16:creationId xmlns:a16="http://schemas.microsoft.com/office/drawing/2014/main" id="{D5057E02-773E-45D7-B340-118D71A59612}"/>
              </a:ext>
            </a:extLst>
          </p:cNvPr>
          <p:cNvGrpSpPr/>
          <p:nvPr/>
        </p:nvGrpSpPr>
        <p:grpSpPr>
          <a:xfrm>
            <a:off x="4606645" y="4231438"/>
            <a:ext cx="5255816" cy="771600"/>
            <a:chOff x="4046575" y="3526588"/>
            <a:chExt cx="4642500" cy="771600"/>
          </a:xfrm>
        </p:grpSpPr>
        <p:sp>
          <p:nvSpPr>
            <p:cNvPr id="23" name="Google Shape;155;p18">
              <a:extLst>
                <a:ext uri="{FF2B5EF4-FFF2-40B4-BE49-F238E27FC236}">
                  <a16:creationId xmlns:a16="http://schemas.microsoft.com/office/drawing/2014/main" id="{8ECC3EE7-D4ED-4029-8064-8818C0382ABC}"/>
                </a:ext>
              </a:extLst>
            </p:cNvPr>
            <p:cNvSpPr/>
            <p:nvPr/>
          </p:nvSpPr>
          <p:spPr>
            <a:xfrm>
              <a:off x="4046575" y="3603688"/>
              <a:ext cx="4642500" cy="6174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endParaRPr>
            </a:p>
          </p:txBody>
        </p:sp>
        <p:sp>
          <p:nvSpPr>
            <p:cNvPr id="24" name="Google Shape;156;p18">
              <a:extLst>
                <a:ext uri="{FF2B5EF4-FFF2-40B4-BE49-F238E27FC236}">
                  <a16:creationId xmlns:a16="http://schemas.microsoft.com/office/drawing/2014/main" id="{8E34C802-239E-4078-89A0-9E3B1D1D3C3A}"/>
                </a:ext>
              </a:extLst>
            </p:cNvPr>
            <p:cNvSpPr/>
            <p:nvPr/>
          </p:nvSpPr>
          <p:spPr>
            <a:xfrm>
              <a:off x="4618225" y="3526588"/>
              <a:ext cx="771600" cy="771600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4800" b="1" dirty="0">
                  <a:solidFill>
                    <a:schemeClr val="lt1"/>
                  </a:solidFill>
                  <a:latin typeface="Arial" panose="020B0604020202020204" pitchFamily="34" charset="0"/>
                  <a:ea typeface="Fira Sans Extra Condensed"/>
                  <a:cs typeface="Arial" panose="020B0604020202020204" pitchFamily="34" charset="0"/>
                  <a:sym typeface="Fira Sans Extra Condensed"/>
                </a:rPr>
                <a:t>4</a:t>
              </a: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Google Shape;158;p18">
              <a:extLst>
                <a:ext uri="{FF2B5EF4-FFF2-40B4-BE49-F238E27FC236}">
                  <a16:creationId xmlns:a16="http://schemas.microsoft.com/office/drawing/2014/main" id="{3B3821C5-7960-4EFB-A075-DD704D6FEA68}"/>
                </a:ext>
              </a:extLst>
            </p:cNvPr>
            <p:cNvSpPr/>
            <p:nvPr/>
          </p:nvSpPr>
          <p:spPr>
            <a:xfrm>
              <a:off x="5569075" y="3719200"/>
              <a:ext cx="1088700" cy="386400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 dirty="0">
                  <a:solidFill>
                    <a:schemeClr val="lt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Fira Sans Extra Condensed"/>
                </a:rPr>
                <a:t>Control accesos </a:t>
              </a:r>
              <a:endParaRPr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D91A7B4C-8FFB-4CB3-B313-BA7916741D02}"/>
              </a:ext>
            </a:extLst>
          </p:cNvPr>
          <p:cNvSpPr txBox="1"/>
          <p:nvPr/>
        </p:nvSpPr>
        <p:spPr>
          <a:xfrm>
            <a:off x="1956196" y="2053820"/>
            <a:ext cx="45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" name="Google Shape;137;p18">
            <a:extLst>
              <a:ext uri="{FF2B5EF4-FFF2-40B4-BE49-F238E27FC236}">
                <a16:creationId xmlns:a16="http://schemas.microsoft.com/office/drawing/2014/main" id="{8684FFD8-5BA4-49B7-98A6-8F0F9862D078}"/>
              </a:ext>
            </a:extLst>
          </p:cNvPr>
          <p:cNvSpPr txBox="1"/>
          <p:nvPr/>
        </p:nvSpPr>
        <p:spPr>
          <a:xfrm>
            <a:off x="1908633" y="2659978"/>
            <a:ext cx="164223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400" b="1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Área de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400" b="1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Seguridad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400" b="1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Instalaciones</a:t>
            </a:r>
            <a:endParaRPr sz="1400" b="1" dirty="0">
              <a:solidFill>
                <a:schemeClr val="dk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96" name="CuadroTexto 95">
            <a:extLst>
              <a:ext uri="{FF2B5EF4-FFF2-40B4-BE49-F238E27FC236}">
                <a16:creationId xmlns:a16="http://schemas.microsoft.com/office/drawing/2014/main" id="{C0758A55-0157-464F-ACF7-8FA6283FA4AF}"/>
              </a:ext>
            </a:extLst>
          </p:cNvPr>
          <p:cNvSpPr txBox="1"/>
          <p:nvPr/>
        </p:nvSpPr>
        <p:spPr>
          <a:xfrm>
            <a:off x="3215996" y="3365783"/>
            <a:ext cx="45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7" name="CuadroTexto 96">
            <a:extLst>
              <a:ext uri="{FF2B5EF4-FFF2-40B4-BE49-F238E27FC236}">
                <a16:creationId xmlns:a16="http://schemas.microsoft.com/office/drawing/2014/main" id="{E32AA364-D50A-49A8-9C09-EE3B665A8447}"/>
              </a:ext>
            </a:extLst>
          </p:cNvPr>
          <p:cNvSpPr txBox="1"/>
          <p:nvPr/>
        </p:nvSpPr>
        <p:spPr>
          <a:xfrm>
            <a:off x="3141978" y="2083026"/>
            <a:ext cx="45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8" name="CuadroTexto 97">
            <a:extLst>
              <a:ext uri="{FF2B5EF4-FFF2-40B4-BE49-F238E27FC236}">
                <a16:creationId xmlns:a16="http://schemas.microsoft.com/office/drawing/2014/main" id="{60DCCDF0-5C1E-4811-A70B-4C83372C098D}"/>
              </a:ext>
            </a:extLst>
          </p:cNvPr>
          <p:cNvSpPr txBox="1"/>
          <p:nvPr/>
        </p:nvSpPr>
        <p:spPr>
          <a:xfrm>
            <a:off x="1631710" y="3216438"/>
            <a:ext cx="45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99" name="Google Shape;142;p18">
            <a:extLst>
              <a:ext uri="{FF2B5EF4-FFF2-40B4-BE49-F238E27FC236}">
                <a16:creationId xmlns:a16="http://schemas.microsoft.com/office/drawing/2014/main" id="{987A008C-D295-4736-A452-A445F0AE49FA}"/>
              </a:ext>
            </a:extLst>
          </p:cNvPr>
          <p:cNvSpPr/>
          <p:nvPr/>
        </p:nvSpPr>
        <p:spPr>
          <a:xfrm>
            <a:off x="7562808" y="2521938"/>
            <a:ext cx="2228891" cy="617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50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Monitorear y administrar las capacidades de CCTV de la UMNG para coadyuvar a la seguridad de la UMNG</a:t>
            </a:r>
            <a:endParaRPr sz="1050" dirty="0">
              <a:solidFill>
                <a:schemeClr val="dk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100" name="Google Shape;142;p18">
            <a:extLst>
              <a:ext uri="{FF2B5EF4-FFF2-40B4-BE49-F238E27FC236}">
                <a16:creationId xmlns:a16="http://schemas.microsoft.com/office/drawing/2014/main" id="{97FB64BB-830F-4AF5-A0F7-2DFBA8C11E84}"/>
              </a:ext>
            </a:extLst>
          </p:cNvPr>
          <p:cNvSpPr/>
          <p:nvPr/>
        </p:nvSpPr>
        <p:spPr>
          <a:xfrm>
            <a:off x="7562808" y="3429000"/>
            <a:ext cx="2228892" cy="60363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50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Expedición de carnets institucionales a la comunidad neogranadina y  paz y salvos. </a:t>
            </a:r>
            <a:endParaRPr sz="1050" dirty="0">
              <a:solidFill>
                <a:schemeClr val="dk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101" name="Google Shape;142;p18">
            <a:extLst>
              <a:ext uri="{FF2B5EF4-FFF2-40B4-BE49-F238E27FC236}">
                <a16:creationId xmlns:a16="http://schemas.microsoft.com/office/drawing/2014/main" id="{FDEA28B3-EC06-4D47-BFB6-9F68EE78D18F}"/>
              </a:ext>
            </a:extLst>
          </p:cNvPr>
          <p:cNvSpPr/>
          <p:nvPr/>
        </p:nvSpPr>
        <p:spPr>
          <a:xfrm>
            <a:off x="7524815" y="4315419"/>
            <a:ext cx="2422226" cy="60363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Ejercer el control de ingresos peatonal y vehicular en coordianción con la empresa de seguridad y administrar la asingación de parqueaderos. </a:t>
            </a:r>
            <a:endParaRPr sz="1000" dirty="0">
              <a:solidFill>
                <a:schemeClr val="dk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pic>
        <p:nvPicPr>
          <p:cNvPr id="105" name="Gráfico 104" descr="Audiencia objetivo con relleno sólido">
            <a:extLst>
              <a:ext uri="{FF2B5EF4-FFF2-40B4-BE49-F238E27FC236}">
                <a16:creationId xmlns:a16="http://schemas.microsoft.com/office/drawing/2014/main" id="{6E815EE2-3D70-40B9-BD23-9B2B9FF0A1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61676" y="1666638"/>
            <a:ext cx="592807" cy="592807"/>
          </a:xfrm>
          <a:prstGeom prst="rect">
            <a:avLst/>
          </a:prstGeom>
        </p:spPr>
      </p:pic>
      <p:pic>
        <p:nvPicPr>
          <p:cNvPr id="107" name="Gráfico 106" descr="Informática en la nube con relleno sólido">
            <a:extLst>
              <a:ext uri="{FF2B5EF4-FFF2-40B4-BE49-F238E27FC236}">
                <a16:creationId xmlns:a16="http://schemas.microsoft.com/office/drawing/2014/main" id="{9379ACF1-3E80-4A3B-99D3-5F262EB10C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71694" y="2503188"/>
            <a:ext cx="622160" cy="622160"/>
          </a:xfrm>
          <a:prstGeom prst="rect">
            <a:avLst/>
          </a:prstGeom>
        </p:spPr>
      </p:pic>
      <p:pic>
        <p:nvPicPr>
          <p:cNvPr id="109" name="Gráfico 108" descr="Libreta de direcciones con relleno sólido">
            <a:extLst>
              <a:ext uri="{FF2B5EF4-FFF2-40B4-BE49-F238E27FC236}">
                <a16:creationId xmlns:a16="http://schemas.microsoft.com/office/drawing/2014/main" id="{5ED36D17-0B0A-4926-A91F-53F0B325BA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605687" y="3406755"/>
            <a:ext cx="648128" cy="648128"/>
          </a:xfrm>
          <a:prstGeom prst="rect">
            <a:avLst/>
          </a:prstGeom>
        </p:spPr>
      </p:pic>
      <p:pic>
        <p:nvPicPr>
          <p:cNvPr id="111" name="Gráfico 110" descr="Ventana del explorador con relleno sólido">
            <a:extLst>
              <a:ext uri="{FF2B5EF4-FFF2-40B4-BE49-F238E27FC236}">
                <a16:creationId xmlns:a16="http://schemas.microsoft.com/office/drawing/2014/main" id="{DFA38016-8E28-4E53-8CE5-A25356A8EAF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644568" y="4313462"/>
            <a:ext cx="587573" cy="58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2564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8D1205-5C3B-69A5-C6B8-55ADCB800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3435" y="512913"/>
            <a:ext cx="7636475" cy="648128"/>
          </a:xfrm>
        </p:spPr>
        <p:txBody>
          <a:bodyPr>
            <a:normAutofit/>
          </a:bodyPr>
          <a:lstStyle/>
          <a:p>
            <a:pPr algn="ctr"/>
            <a:r>
              <a:rPr lang="es-ES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s-CO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ETODOLOGÍA DE SEGURIDAD UMNG</a:t>
            </a:r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C27E5C3F-6F80-460C-1990-09883A884685}"/>
              </a:ext>
            </a:extLst>
          </p:cNvPr>
          <p:cNvSpPr/>
          <p:nvPr/>
        </p:nvSpPr>
        <p:spPr>
          <a:xfrm>
            <a:off x="641684" y="1780674"/>
            <a:ext cx="3051751" cy="186088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/>
              <a:t>DISUADIR</a:t>
            </a:r>
          </a:p>
          <a:p>
            <a:pPr algn="ctr"/>
            <a:r>
              <a:rPr lang="es-ES" dirty="0"/>
              <a:t>Potenciales intrusos (usando, por ejemplo, cerca, señales de advertencia y marcando el perímetro).</a:t>
            </a:r>
            <a:endParaRPr lang="es-CO" dirty="0"/>
          </a:p>
        </p:txBody>
      </p: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D5F24ED4-4B5D-D60C-6805-FA29A828849F}"/>
              </a:ext>
            </a:extLst>
          </p:cNvPr>
          <p:cNvSpPr/>
          <p:nvPr/>
        </p:nvSpPr>
        <p:spPr>
          <a:xfrm>
            <a:off x="4267201" y="1780674"/>
            <a:ext cx="3051751" cy="186088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/>
              <a:t>DISTINGUIR</a:t>
            </a:r>
          </a:p>
          <a:p>
            <a:pPr algn="ctr"/>
            <a:r>
              <a:rPr lang="es-ES" dirty="0"/>
              <a:t>Las personas autorizadas de las no autorizadas ( con tarjetas de acceso, credenciales, llaves).</a:t>
            </a:r>
            <a:endParaRPr lang="es-CO" dirty="0"/>
          </a:p>
        </p:txBody>
      </p:sp>
      <p:sp>
        <p:nvSpPr>
          <p:cNvPr id="25" name="Rectángulo: esquinas redondeadas 24">
            <a:extLst>
              <a:ext uri="{FF2B5EF4-FFF2-40B4-BE49-F238E27FC236}">
                <a16:creationId xmlns:a16="http://schemas.microsoft.com/office/drawing/2014/main" id="{AF17DB89-4118-0A2E-FB27-30634155456F}"/>
              </a:ext>
            </a:extLst>
          </p:cNvPr>
          <p:cNvSpPr/>
          <p:nvPr/>
        </p:nvSpPr>
        <p:spPr>
          <a:xfrm>
            <a:off x="7924800" y="1780674"/>
            <a:ext cx="3051751" cy="186088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/>
              <a:t>DEMORAR</a:t>
            </a:r>
          </a:p>
          <a:p>
            <a:pPr algn="ctr"/>
            <a:r>
              <a:rPr lang="es-ES" dirty="0"/>
              <a:t>Frustrar e identificar prevenir, los intentos de intrusión ( cercar, barreras, muros).</a:t>
            </a:r>
            <a:endParaRPr lang="es-CO" dirty="0"/>
          </a:p>
        </p:txBody>
      </p:sp>
      <p:sp>
        <p:nvSpPr>
          <p:cNvPr id="29" name="Rectángulo: esquinas redondeadas 28">
            <a:extLst>
              <a:ext uri="{FF2B5EF4-FFF2-40B4-BE49-F238E27FC236}">
                <a16:creationId xmlns:a16="http://schemas.microsoft.com/office/drawing/2014/main" id="{52666C0F-1C8C-2BCA-3BAE-A4C1DDB3EEE8}"/>
              </a:ext>
            </a:extLst>
          </p:cNvPr>
          <p:cNvSpPr/>
          <p:nvPr/>
        </p:nvSpPr>
        <p:spPr>
          <a:xfrm>
            <a:off x="8045116" y="4199036"/>
            <a:ext cx="3051751" cy="186088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/>
              <a:t>DENEGAR</a:t>
            </a:r>
          </a:p>
          <a:p>
            <a:pPr algn="ctr"/>
            <a:r>
              <a:rPr lang="es-ES" dirty="0"/>
              <a:t>Oponiéndose o invalidando los efectos de una acción abierta o encubierta.</a:t>
            </a:r>
          </a:p>
        </p:txBody>
      </p:sp>
      <p:sp>
        <p:nvSpPr>
          <p:cNvPr id="30" name="Rectángulo: esquinas redondeadas 29">
            <a:extLst>
              <a:ext uri="{FF2B5EF4-FFF2-40B4-BE49-F238E27FC236}">
                <a16:creationId xmlns:a16="http://schemas.microsoft.com/office/drawing/2014/main" id="{FDD76C40-36DC-080C-497F-3465461D4AFD}"/>
              </a:ext>
            </a:extLst>
          </p:cNvPr>
          <p:cNvSpPr/>
          <p:nvPr/>
        </p:nvSpPr>
        <p:spPr>
          <a:xfrm>
            <a:off x="794084" y="4092750"/>
            <a:ext cx="3051751" cy="186088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/>
              <a:t>DETECTAR</a:t>
            </a:r>
          </a:p>
          <a:p>
            <a:pPr algn="ctr"/>
            <a:r>
              <a:rPr lang="es-ES" dirty="0"/>
              <a:t>Las intrusiones y controlar los intrusos ( con el sistema de alarma de intrusión y CCTV).</a:t>
            </a:r>
            <a:endParaRPr lang="es-CO" dirty="0"/>
          </a:p>
        </p:txBody>
      </p:sp>
      <p:sp>
        <p:nvSpPr>
          <p:cNvPr id="31" name="Rectángulo: esquinas redondeadas 30">
            <a:extLst>
              <a:ext uri="{FF2B5EF4-FFF2-40B4-BE49-F238E27FC236}">
                <a16:creationId xmlns:a16="http://schemas.microsoft.com/office/drawing/2014/main" id="{F478FB0B-B841-B32D-6A8C-95DA0ED78D58}"/>
              </a:ext>
            </a:extLst>
          </p:cNvPr>
          <p:cNvSpPr/>
          <p:nvPr/>
        </p:nvSpPr>
        <p:spPr>
          <a:xfrm>
            <a:off x="4419600" y="4245150"/>
            <a:ext cx="3051751" cy="186088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/>
              <a:t>ACTIVAR</a:t>
            </a:r>
          </a:p>
          <a:p>
            <a:pPr algn="ctr"/>
            <a:r>
              <a:rPr lang="es-ES" dirty="0"/>
              <a:t>Respuestas apropiadas a los incidentes, comunicando las alertas a los oficiales de seguridad y policía).</a:t>
            </a:r>
          </a:p>
        </p:txBody>
      </p:sp>
    </p:spTree>
    <p:extLst>
      <p:ext uri="{BB962C8B-B14F-4D97-AF65-F5344CB8AC3E}">
        <p14:creationId xmlns:p14="http://schemas.microsoft.com/office/powerpoint/2010/main" val="2645901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91A7B4C-8FFB-4CB3-B313-BA7916741D02}"/>
              </a:ext>
            </a:extLst>
          </p:cNvPr>
          <p:cNvSpPr txBox="1"/>
          <p:nvPr/>
        </p:nvSpPr>
        <p:spPr>
          <a:xfrm>
            <a:off x="1956196" y="2053820"/>
            <a:ext cx="45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6" name="CuadroTexto 95">
            <a:extLst>
              <a:ext uri="{FF2B5EF4-FFF2-40B4-BE49-F238E27FC236}">
                <a16:creationId xmlns:a16="http://schemas.microsoft.com/office/drawing/2014/main" id="{C0758A55-0157-464F-ACF7-8FA6283FA4AF}"/>
              </a:ext>
            </a:extLst>
          </p:cNvPr>
          <p:cNvSpPr txBox="1"/>
          <p:nvPr/>
        </p:nvSpPr>
        <p:spPr>
          <a:xfrm>
            <a:off x="3215996" y="3365783"/>
            <a:ext cx="45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7" name="CuadroTexto 96">
            <a:extLst>
              <a:ext uri="{FF2B5EF4-FFF2-40B4-BE49-F238E27FC236}">
                <a16:creationId xmlns:a16="http://schemas.microsoft.com/office/drawing/2014/main" id="{E32AA364-D50A-49A8-9C09-EE3B665A8447}"/>
              </a:ext>
            </a:extLst>
          </p:cNvPr>
          <p:cNvSpPr txBox="1"/>
          <p:nvPr/>
        </p:nvSpPr>
        <p:spPr>
          <a:xfrm>
            <a:off x="3141978" y="2083026"/>
            <a:ext cx="45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8" name="CuadroTexto 97">
            <a:extLst>
              <a:ext uri="{FF2B5EF4-FFF2-40B4-BE49-F238E27FC236}">
                <a16:creationId xmlns:a16="http://schemas.microsoft.com/office/drawing/2014/main" id="{60DCCDF0-5C1E-4811-A70B-4C83372C098D}"/>
              </a:ext>
            </a:extLst>
          </p:cNvPr>
          <p:cNvSpPr txBox="1"/>
          <p:nvPr/>
        </p:nvSpPr>
        <p:spPr>
          <a:xfrm>
            <a:off x="1631710" y="3216438"/>
            <a:ext cx="45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E6326260-E0D4-4E47-B785-EA577B1AB097}"/>
              </a:ext>
            </a:extLst>
          </p:cNvPr>
          <p:cNvSpPr txBox="1"/>
          <p:nvPr/>
        </p:nvSpPr>
        <p:spPr>
          <a:xfrm>
            <a:off x="147672" y="630384"/>
            <a:ext cx="11850364" cy="14412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44187">
              <a:defRPr/>
            </a:pP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Dependencia</a:t>
            </a:r>
          </a:p>
          <a:p>
            <a:pPr algn="ctr" defTabSz="444187">
              <a:defRPr/>
            </a:pP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Seguridad Electrónica</a:t>
            </a:r>
          </a:p>
          <a:p>
            <a:pPr algn="ctr" defTabSz="444187">
              <a:defRPr/>
            </a:pPr>
            <a:r>
              <a:rPr lang="es-CO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Oficina de Protección del Patrimonio</a:t>
            </a:r>
          </a:p>
          <a:p>
            <a:pPr algn="ctr" defTabSz="444187">
              <a:defRPr/>
            </a:pPr>
            <a:endParaRPr lang="es-CO" sz="3366" b="1" dirty="0">
              <a:solidFill>
                <a:srgbClr val="002060"/>
              </a:solidFill>
              <a:latin typeface="Helvetica" pitchFamily="2" charset="0"/>
              <a:ea typeface="Franklin Gothic Demi Cond" charset="0"/>
              <a:cs typeface="Arial Narrow" panose="020B0604020202020204" pitchFamily="34" charset="0"/>
            </a:endParaRPr>
          </a:p>
        </p:txBody>
      </p:sp>
      <p:pic>
        <p:nvPicPr>
          <p:cNvPr id="38" name="Picture 4" descr="Consejos para elegir un Circuito Cerrado de TV adecuado a la necesidad">
            <a:extLst>
              <a:ext uri="{FF2B5EF4-FFF2-40B4-BE49-F238E27FC236}">
                <a16:creationId xmlns:a16="http://schemas.microsoft.com/office/drawing/2014/main" id="{4F46D572-6B27-4985-A81A-C98011ACE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2995"/>
            <a:ext cx="12192000" cy="465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14492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91A7B4C-8FFB-4CB3-B313-BA7916741D02}"/>
              </a:ext>
            </a:extLst>
          </p:cNvPr>
          <p:cNvSpPr txBox="1"/>
          <p:nvPr/>
        </p:nvSpPr>
        <p:spPr>
          <a:xfrm>
            <a:off x="1956196" y="2053820"/>
            <a:ext cx="45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6" name="CuadroTexto 95">
            <a:extLst>
              <a:ext uri="{FF2B5EF4-FFF2-40B4-BE49-F238E27FC236}">
                <a16:creationId xmlns:a16="http://schemas.microsoft.com/office/drawing/2014/main" id="{C0758A55-0157-464F-ACF7-8FA6283FA4AF}"/>
              </a:ext>
            </a:extLst>
          </p:cNvPr>
          <p:cNvSpPr txBox="1"/>
          <p:nvPr/>
        </p:nvSpPr>
        <p:spPr>
          <a:xfrm>
            <a:off x="3215996" y="3365783"/>
            <a:ext cx="45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7" name="CuadroTexto 96">
            <a:extLst>
              <a:ext uri="{FF2B5EF4-FFF2-40B4-BE49-F238E27FC236}">
                <a16:creationId xmlns:a16="http://schemas.microsoft.com/office/drawing/2014/main" id="{E32AA364-D50A-49A8-9C09-EE3B665A8447}"/>
              </a:ext>
            </a:extLst>
          </p:cNvPr>
          <p:cNvSpPr txBox="1"/>
          <p:nvPr/>
        </p:nvSpPr>
        <p:spPr>
          <a:xfrm>
            <a:off x="3141978" y="2083026"/>
            <a:ext cx="45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8" name="CuadroTexto 97">
            <a:extLst>
              <a:ext uri="{FF2B5EF4-FFF2-40B4-BE49-F238E27FC236}">
                <a16:creationId xmlns:a16="http://schemas.microsoft.com/office/drawing/2014/main" id="{60DCCDF0-5C1E-4811-A70B-4C83372C098D}"/>
              </a:ext>
            </a:extLst>
          </p:cNvPr>
          <p:cNvSpPr txBox="1"/>
          <p:nvPr/>
        </p:nvSpPr>
        <p:spPr>
          <a:xfrm>
            <a:off x="1631710" y="3216438"/>
            <a:ext cx="45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5DFB729E-3FB7-C344-A60A-086CECD5EF9F}"/>
              </a:ext>
            </a:extLst>
          </p:cNvPr>
          <p:cNvSpPr/>
          <p:nvPr/>
        </p:nvSpPr>
        <p:spPr>
          <a:xfrm>
            <a:off x="246509" y="1815582"/>
            <a:ext cx="5938973" cy="3365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4734" indent="-384734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s-ES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La universidad cuenta actualmente con una plataforma de seguridad electrónica abierta, con un nivel amplio de integración que le permite administrar de manera optima la interacción entre el Hardware y el Software dispuesto para los controles de accesos, gestión de video, gestión de identidades, control de visitantes e integración con las demás herramientas informativas</a:t>
            </a:r>
          </a:p>
        </p:txBody>
      </p:sp>
      <p:pic>
        <p:nvPicPr>
          <p:cNvPr id="9" name="Picture 2" descr="Lenel Enterprise Access control software Specifications | Lenel Access  control software">
            <a:extLst>
              <a:ext uri="{FF2B5EF4-FFF2-40B4-BE49-F238E27FC236}">
                <a16:creationId xmlns:a16="http://schemas.microsoft.com/office/drawing/2014/main" id="{EBA06396-5C0C-479E-85DE-07EA10A7FB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" r="-2" b="-2"/>
          <a:stretch/>
        </p:blipFill>
        <p:spPr bwMode="auto">
          <a:xfrm>
            <a:off x="6914992" y="1815582"/>
            <a:ext cx="4590680" cy="458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15291814-874F-4F43-BA33-2A43C6544DD4}"/>
              </a:ext>
            </a:extLst>
          </p:cNvPr>
          <p:cNvSpPr txBox="1">
            <a:spLocks/>
          </p:cNvSpPr>
          <p:nvPr/>
        </p:nvSpPr>
        <p:spPr>
          <a:xfrm>
            <a:off x="5922162" y="333874"/>
            <a:ext cx="5387619" cy="1264792"/>
          </a:xfrm>
          <a:prstGeom prst="rect">
            <a:avLst/>
          </a:prstGeom>
        </p:spPr>
        <p:txBody>
          <a:bodyPr vert="horz" lIns="88774" tIns="44388" rIns="88774" bIns="44388" rtlCol="0" anchor="ctr">
            <a:normAutofit/>
          </a:bodyPr>
          <a:lstStyle>
            <a:lvl1pPr algn="r" defTabSz="1025957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2800" b="0" i="0" kern="1200" spc="0" baseline="0">
                <a:solidFill>
                  <a:srgbClr val="000447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 defTabSz="887775">
              <a:lnSpc>
                <a:spcPct val="90000"/>
              </a:lnSpc>
              <a:spcAft>
                <a:spcPts val="582"/>
              </a:spcAft>
              <a:buClr>
                <a:srgbClr val="00245E"/>
              </a:buClr>
              <a:buSzPts val="2800"/>
            </a:pPr>
            <a:r>
              <a:rPr lang="es-MX" sz="2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Plataforma Electrónica LENEL On Guard ver. 8.0</a:t>
            </a:r>
            <a:endParaRPr lang="es-CO" sz="2200" b="1" dirty="0">
              <a:solidFill>
                <a:srgbClr val="00206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7297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91A7B4C-8FFB-4CB3-B313-BA7916741D02}"/>
              </a:ext>
            </a:extLst>
          </p:cNvPr>
          <p:cNvSpPr txBox="1"/>
          <p:nvPr/>
        </p:nvSpPr>
        <p:spPr>
          <a:xfrm>
            <a:off x="1956196" y="2053820"/>
            <a:ext cx="45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6" name="CuadroTexto 95">
            <a:extLst>
              <a:ext uri="{FF2B5EF4-FFF2-40B4-BE49-F238E27FC236}">
                <a16:creationId xmlns:a16="http://schemas.microsoft.com/office/drawing/2014/main" id="{C0758A55-0157-464F-ACF7-8FA6283FA4AF}"/>
              </a:ext>
            </a:extLst>
          </p:cNvPr>
          <p:cNvSpPr txBox="1"/>
          <p:nvPr/>
        </p:nvSpPr>
        <p:spPr>
          <a:xfrm>
            <a:off x="3215996" y="3365783"/>
            <a:ext cx="45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7" name="CuadroTexto 96">
            <a:extLst>
              <a:ext uri="{FF2B5EF4-FFF2-40B4-BE49-F238E27FC236}">
                <a16:creationId xmlns:a16="http://schemas.microsoft.com/office/drawing/2014/main" id="{E32AA364-D50A-49A8-9C09-EE3B665A8447}"/>
              </a:ext>
            </a:extLst>
          </p:cNvPr>
          <p:cNvSpPr txBox="1"/>
          <p:nvPr/>
        </p:nvSpPr>
        <p:spPr>
          <a:xfrm>
            <a:off x="3141978" y="2083026"/>
            <a:ext cx="45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8" name="CuadroTexto 97">
            <a:extLst>
              <a:ext uri="{FF2B5EF4-FFF2-40B4-BE49-F238E27FC236}">
                <a16:creationId xmlns:a16="http://schemas.microsoft.com/office/drawing/2014/main" id="{60DCCDF0-5C1E-4811-A70B-4C83372C098D}"/>
              </a:ext>
            </a:extLst>
          </p:cNvPr>
          <p:cNvSpPr txBox="1"/>
          <p:nvPr/>
        </p:nvSpPr>
        <p:spPr>
          <a:xfrm>
            <a:off x="1631710" y="3216438"/>
            <a:ext cx="45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9" name="Picture 2" descr="Lenel Enterprise Access control software Specifications | Lenel Access  control software">
            <a:extLst>
              <a:ext uri="{FF2B5EF4-FFF2-40B4-BE49-F238E27FC236}">
                <a16:creationId xmlns:a16="http://schemas.microsoft.com/office/drawing/2014/main" id="{EBA06396-5C0C-479E-85DE-07EA10A7FB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" r="-2" b="-2"/>
          <a:stretch/>
        </p:blipFill>
        <p:spPr bwMode="auto">
          <a:xfrm>
            <a:off x="6914992" y="1815582"/>
            <a:ext cx="4590680" cy="458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5DFB729E-3FB7-C344-A60A-086CECD5EF9F}"/>
              </a:ext>
            </a:extLst>
          </p:cNvPr>
          <p:cNvSpPr/>
          <p:nvPr/>
        </p:nvSpPr>
        <p:spPr>
          <a:xfrm>
            <a:off x="474645" y="2100339"/>
            <a:ext cx="593897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4734" indent="-384734" algn="just">
              <a:buFont typeface="Arial" panose="020B0604020202020204" pitchFamily="34" charset="0"/>
              <a:buChar char="•"/>
            </a:pPr>
            <a:endParaRPr lang="es-ES" sz="20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384734" indent="-384734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CCMOC (CCTV)</a:t>
            </a:r>
          </a:p>
          <a:p>
            <a:pPr marL="384734" indent="-384734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Control Acceso </a:t>
            </a:r>
          </a:p>
          <a:p>
            <a:pPr marL="384734" indent="-384734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Sistema contra incendios </a:t>
            </a:r>
          </a:p>
          <a:p>
            <a:pPr marL="384734" indent="-384734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Sistema de perifoneo para audio evacuación </a:t>
            </a:r>
          </a:p>
          <a:p>
            <a:pPr marL="384734" indent="-384734" algn="just">
              <a:buFont typeface="Arial" panose="020B0604020202020204" pitchFamily="34" charset="0"/>
              <a:buChar char="•"/>
            </a:pPr>
            <a:endParaRPr lang="es-ES" sz="20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15291814-874F-4F43-BA33-2A43C6544DD4}"/>
              </a:ext>
            </a:extLst>
          </p:cNvPr>
          <p:cNvSpPr txBox="1">
            <a:spLocks/>
          </p:cNvSpPr>
          <p:nvPr/>
        </p:nvSpPr>
        <p:spPr>
          <a:xfrm>
            <a:off x="4027416" y="194495"/>
            <a:ext cx="9105653" cy="1264792"/>
          </a:xfrm>
          <a:prstGeom prst="rect">
            <a:avLst/>
          </a:prstGeom>
        </p:spPr>
        <p:txBody>
          <a:bodyPr vert="horz" lIns="88774" tIns="44388" rIns="88774" bIns="44388" rtlCol="0" anchor="ctr">
            <a:normAutofit/>
          </a:bodyPr>
          <a:lstStyle>
            <a:lvl1pPr algn="r" defTabSz="1025957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2800" b="0" i="0" kern="1200" spc="0" baseline="0">
                <a:solidFill>
                  <a:srgbClr val="000447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 defTabSz="887775">
              <a:lnSpc>
                <a:spcPct val="90000"/>
              </a:lnSpc>
              <a:spcAft>
                <a:spcPts val="582"/>
              </a:spcAft>
              <a:buClr>
                <a:srgbClr val="00245E"/>
              </a:buClr>
              <a:buSzPts val="2800"/>
            </a:pPr>
            <a:r>
              <a:rPr lang="es-CO" sz="2468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Seguridad Electrónica</a:t>
            </a:r>
          </a:p>
          <a:p>
            <a:pPr algn="ctr" defTabSz="887775">
              <a:lnSpc>
                <a:spcPct val="90000"/>
              </a:lnSpc>
              <a:spcAft>
                <a:spcPts val="582"/>
              </a:spcAft>
              <a:buClr>
                <a:srgbClr val="00245E"/>
              </a:buClr>
              <a:buSzPts val="2800"/>
            </a:pPr>
            <a:r>
              <a:rPr lang="es-CO" sz="2468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(Subsistemas Integrados)</a:t>
            </a:r>
          </a:p>
        </p:txBody>
      </p:sp>
    </p:spTree>
    <p:extLst>
      <p:ext uri="{BB962C8B-B14F-4D97-AF65-F5344CB8AC3E}">
        <p14:creationId xmlns:p14="http://schemas.microsoft.com/office/powerpoint/2010/main" val="4260185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91A7B4C-8FFB-4CB3-B313-BA7916741D02}"/>
              </a:ext>
            </a:extLst>
          </p:cNvPr>
          <p:cNvSpPr txBox="1"/>
          <p:nvPr/>
        </p:nvSpPr>
        <p:spPr>
          <a:xfrm>
            <a:off x="1956196" y="2053820"/>
            <a:ext cx="45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6" name="CuadroTexto 95">
            <a:extLst>
              <a:ext uri="{FF2B5EF4-FFF2-40B4-BE49-F238E27FC236}">
                <a16:creationId xmlns:a16="http://schemas.microsoft.com/office/drawing/2014/main" id="{C0758A55-0157-464F-ACF7-8FA6283FA4AF}"/>
              </a:ext>
            </a:extLst>
          </p:cNvPr>
          <p:cNvSpPr txBox="1"/>
          <p:nvPr/>
        </p:nvSpPr>
        <p:spPr>
          <a:xfrm>
            <a:off x="3215996" y="3365783"/>
            <a:ext cx="45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7" name="CuadroTexto 96">
            <a:extLst>
              <a:ext uri="{FF2B5EF4-FFF2-40B4-BE49-F238E27FC236}">
                <a16:creationId xmlns:a16="http://schemas.microsoft.com/office/drawing/2014/main" id="{E32AA364-D50A-49A8-9C09-EE3B665A8447}"/>
              </a:ext>
            </a:extLst>
          </p:cNvPr>
          <p:cNvSpPr txBox="1"/>
          <p:nvPr/>
        </p:nvSpPr>
        <p:spPr>
          <a:xfrm>
            <a:off x="3141978" y="2083026"/>
            <a:ext cx="45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8" name="CuadroTexto 97">
            <a:extLst>
              <a:ext uri="{FF2B5EF4-FFF2-40B4-BE49-F238E27FC236}">
                <a16:creationId xmlns:a16="http://schemas.microsoft.com/office/drawing/2014/main" id="{60DCCDF0-5C1E-4811-A70B-4C83372C098D}"/>
              </a:ext>
            </a:extLst>
          </p:cNvPr>
          <p:cNvSpPr txBox="1"/>
          <p:nvPr/>
        </p:nvSpPr>
        <p:spPr>
          <a:xfrm>
            <a:off x="1631710" y="3216438"/>
            <a:ext cx="45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9" name="Picture 2" descr="Lenel Enterprise Access control software Specifications | Lenel Access  control software">
            <a:extLst>
              <a:ext uri="{FF2B5EF4-FFF2-40B4-BE49-F238E27FC236}">
                <a16:creationId xmlns:a16="http://schemas.microsoft.com/office/drawing/2014/main" id="{EBA06396-5C0C-479E-85DE-07EA10A7FB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" r="-2" b="-2"/>
          <a:stretch/>
        </p:blipFill>
        <p:spPr bwMode="auto">
          <a:xfrm>
            <a:off x="6914992" y="1815582"/>
            <a:ext cx="4590680" cy="458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5DFB729E-3FB7-C344-A60A-086CECD5EF9F}"/>
              </a:ext>
            </a:extLst>
          </p:cNvPr>
          <p:cNvSpPr/>
          <p:nvPr/>
        </p:nvSpPr>
        <p:spPr>
          <a:xfrm>
            <a:off x="400627" y="1802364"/>
            <a:ext cx="593897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ES" sz="20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just"/>
            <a:r>
              <a:rPr lang="es-ES" sz="20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Es el corazón del sistema de seguridad electrónica lo conforman :</a:t>
            </a:r>
          </a:p>
          <a:p>
            <a:pPr algn="just"/>
            <a:endParaRPr lang="es-ES" sz="20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just"/>
            <a:r>
              <a:rPr lang="es-ES" sz="20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Software </a:t>
            </a:r>
          </a:p>
          <a:p>
            <a:pPr algn="just"/>
            <a:r>
              <a:rPr lang="es-ES" sz="20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Lenel ONGUARD versión 8.2</a:t>
            </a:r>
          </a:p>
          <a:p>
            <a:pPr algn="just"/>
            <a:endParaRPr lang="es-ES" sz="20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just"/>
            <a:r>
              <a:rPr lang="es-ES" sz="20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Hardware</a:t>
            </a:r>
          </a:p>
          <a:p>
            <a:pPr algn="just"/>
            <a:r>
              <a:rPr lang="es-ES" sz="20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9 servidores repartidos en todas las sedes de la UMNG.</a:t>
            </a:r>
          </a:p>
          <a:p>
            <a:pPr algn="just"/>
            <a:endParaRPr lang="es-ES" sz="20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15291814-874F-4F43-BA33-2A43C6544DD4}"/>
              </a:ext>
            </a:extLst>
          </p:cNvPr>
          <p:cNvSpPr txBox="1">
            <a:spLocks/>
          </p:cNvSpPr>
          <p:nvPr/>
        </p:nvSpPr>
        <p:spPr>
          <a:xfrm>
            <a:off x="6251071" y="276470"/>
            <a:ext cx="5728536" cy="1264792"/>
          </a:xfrm>
          <a:prstGeom prst="rect">
            <a:avLst/>
          </a:prstGeom>
        </p:spPr>
        <p:txBody>
          <a:bodyPr vert="horz" lIns="88774" tIns="44388" rIns="88774" bIns="44388" rtlCol="0" anchor="ctr">
            <a:normAutofit/>
          </a:bodyPr>
          <a:lstStyle>
            <a:lvl1pPr algn="r" defTabSz="1025957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2800" b="0" i="0" kern="1200" spc="0" baseline="0">
                <a:solidFill>
                  <a:srgbClr val="000447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 defTabSz="887775">
              <a:lnSpc>
                <a:spcPct val="90000"/>
              </a:lnSpc>
              <a:spcAft>
                <a:spcPts val="582"/>
              </a:spcAft>
              <a:buClr>
                <a:srgbClr val="00245E"/>
              </a:buClr>
              <a:buSzPts val="2800"/>
            </a:pPr>
            <a:r>
              <a:rPr lang="es-CO" sz="2468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Seguridad Electrónica</a:t>
            </a:r>
          </a:p>
          <a:p>
            <a:pPr algn="ctr" defTabSz="887775">
              <a:lnSpc>
                <a:spcPct val="90000"/>
              </a:lnSpc>
              <a:spcAft>
                <a:spcPts val="582"/>
              </a:spcAft>
              <a:buClr>
                <a:srgbClr val="00245E"/>
              </a:buClr>
              <a:buSzPts val="2800"/>
            </a:pPr>
            <a:endParaRPr lang="es-CO" sz="2468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008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91A7B4C-8FFB-4CB3-B313-BA7916741D02}"/>
              </a:ext>
            </a:extLst>
          </p:cNvPr>
          <p:cNvSpPr txBox="1"/>
          <p:nvPr/>
        </p:nvSpPr>
        <p:spPr>
          <a:xfrm>
            <a:off x="1956196" y="2053820"/>
            <a:ext cx="45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6" name="CuadroTexto 95">
            <a:extLst>
              <a:ext uri="{FF2B5EF4-FFF2-40B4-BE49-F238E27FC236}">
                <a16:creationId xmlns:a16="http://schemas.microsoft.com/office/drawing/2014/main" id="{C0758A55-0157-464F-ACF7-8FA6283FA4AF}"/>
              </a:ext>
            </a:extLst>
          </p:cNvPr>
          <p:cNvSpPr txBox="1"/>
          <p:nvPr/>
        </p:nvSpPr>
        <p:spPr>
          <a:xfrm>
            <a:off x="3215996" y="3365783"/>
            <a:ext cx="45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7" name="CuadroTexto 96">
            <a:extLst>
              <a:ext uri="{FF2B5EF4-FFF2-40B4-BE49-F238E27FC236}">
                <a16:creationId xmlns:a16="http://schemas.microsoft.com/office/drawing/2014/main" id="{E32AA364-D50A-49A8-9C09-EE3B665A8447}"/>
              </a:ext>
            </a:extLst>
          </p:cNvPr>
          <p:cNvSpPr txBox="1"/>
          <p:nvPr/>
        </p:nvSpPr>
        <p:spPr>
          <a:xfrm>
            <a:off x="3141978" y="2083026"/>
            <a:ext cx="45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8" name="CuadroTexto 97">
            <a:extLst>
              <a:ext uri="{FF2B5EF4-FFF2-40B4-BE49-F238E27FC236}">
                <a16:creationId xmlns:a16="http://schemas.microsoft.com/office/drawing/2014/main" id="{60DCCDF0-5C1E-4811-A70B-4C83372C098D}"/>
              </a:ext>
            </a:extLst>
          </p:cNvPr>
          <p:cNvSpPr txBox="1"/>
          <p:nvPr/>
        </p:nvSpPr>
        <p:spPr>
          <a:xfrm>
            <a:off x="1631710" y="3216438"/>
            <a:ext cx="45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93949BDD-780E-ED45-9451-1BC3A8A71352}"/>
              </a:ext>
            </a:extLst>
          </p:cNvPr>
          <p:cNvSpPr/>
          <p:nvPr/>
        </p:nvSpPr>
        <p:spPr>
          <a:xfrm>
            <a:off x="347832" y="1815582"/>
            <a:ext cx="4390423" cy="5238323"/>
          </a:xfrm>
          <a:prstGeom prst="rect">
            <a:avLst/>
          </a:prstGeom>
        </p:spPr>
        <p:txBody>
          <a:bodyPr vert="horz" lIns="88774" tIns="44388" rIns="88774" bIns="44388" rtlCol="0">
            <a:normAutofit/>
          </a:bodyPr>
          <a:lstStyle/>
          <a:p>
            <a:pPr defTabSz="887775">
              <a:lnSpc>
                <a:spcPct val="90000"/>
              </a:lnSpc>
              <a:spcAft>
                <a:spcPts val="582"/>
              </a:spcAft>
              <a:buClr>
                <a:srgbClr val="00245E"/>
              </a:buClr>
              <a:buSzPts val="2800"/>
              <a:defRPr/>
            </a:pPr>
            <a:endParaRPr lang="es-MX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887775">
              <a:lnSpc>
                <a:spcPct val="90000"/>
              </a:lnSpc>
              <a:spcAft>
                <a:spcPts val="582"/>
              </a:spcAft>
              <a:buClr>
                <a:srgbClr val="00245E"/>
              </a:buClr>
              <a:buSzPts val="2800"/>
              <a:defRPr/>
            </a:pPr>
            <a:r>
              <a:rPr lang="es-MX" sz="2039" dirty="0">
                <a:latin typeface="Arial" panose="020B0604020202020204" pitchFamily="34" charset="0"/>
                <a:cs typeface="Arial" panose="020B0604020202020204" pitchFamily="34" charset="0"/>
              </a:rPr>
              <a:t>Comprende la administración, control, video vigilancia, supervisión de eventos, y el almacenamiento de las imágenes de todas las cámaras de video, el sistema especificado es totalmente IP y escalable e integrado.</a:t>
            </a:r>
          </a:p>
          <a:p>
            <a:pPr algn="just" defTabSz="887775">
              <a:lnSpc>
                <a:spcPct val="90000"/>
              </a:lnSpc>
              <a:spcAft>
                <a:spcPts val="582"/>
              </a:spcAft>
              <a:buClr>
                <a:srgbClr val="00245E"/>
              </a:buClr>
              <a:buSzPts val="2800"/>
              <a:defRPr/>
            </a:pPr>
            <a:endParaRPr lang="es-MX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887775">
              <a:lnSpc>
                <a:spcPct val="90000"/>
              </a:lnSpc>
              <a:spcAft>
                <a:spcPts val="582"/>
              </a:spcAft>
              <a:buClr>
                <a:srgbClr val="00245E"/>
              </a:buClr>
              <a:buSzPts val="2800"/>
              <a:defRPr/>
            </a:pPr>
            <a:r>
              <a:rPr lang="es-MX" sz="2039" dirty="0">
                <a:latin typeface="Arial" panose="020B0604020202020204" pitchFamily="34" charset="0"/>
                <a:cs typeface="Arial" panose="020B0604020202020204" pitchFamily="34" charset="0"/>
              </a:rPr>
              <a:t>344 Cámaras IP </a:t>
            </a:r>
            <a:r>
              <a:rPr lang="es-MX" sz="2039" dirty="0" err="1">
                <a:latin typeface="Arial" panose="020B0604020202020204" pitchFamily="34" charset="0"/>
                <a:cs typeface="Arial" panose="020B0604020202020204" pitchFamily="34" charset="0"/>
              </a:rPr>
              <a:t>PoE</a:t>
            </a:r>
            <a:r>
              <a:rPr lang="es-MX" sz="2039" dirty="0">
                <a:latin typeface="Arial" panose="020B0604020202020204" pitchFamily="34" charset="0"/>
                <a:cs typeface="Arial" panose="020B0604020202020204" pitchFamily="34" charset="0"/>
              </a:rPr>
              <a:t> interiores y exteriores en las 4 sedes de la universidad con disponibilidad 24/7</a:t>
            </a:r>
          </a:p>
          <a:p>
            <a:pPr algn="just" defTabSz="887775">
              <a:lnSpc>
                <a:spcPct val="90000"/>
              </a:lnSpc>
              <a:spcAft>
                <a:spcPts val="582"/>
              </a:spcAft>
              <a:buClr>
                <a:srgbClr val="00245E"/>
              </a:buClr>
              <a:buSzPts val="2800"/>
              <a:defRPr/>
            </a:pPr>
            <a:endParaRPr lang="es-MX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887775">
              <a:lnSpc>
                <a:spcPct val="90000"/>
              </a:lnSpc>
              <a:spcAft>
                <a:spcPts val="582"/>
              </a:spcAft>
              <a:buClr>
                <a:srgbClr val="00245E"/>
              </a:buClr>
              <a:buSzPts val="2800"/>
              <a:defRPr/>
            </a:pPr>
            <a:r>
              <a:rPr lang="es-MX" sz="2039" dirty="0">
                <a:latin typeface="Arial" panose="020B0604020202020204" pitchFamily="34" charset="0"/>
                <a:cs typeface="Arial" panose="020B0604020202020204" pitchFamily="34" charset="0"/>
              </a:rPr>
              <a:t>Autonomía de grabación de (45) días</a:t>
            </a:r>
          </a:p>
          <a:p>
            <a:pPr indent="-221944" defTabSz="887775">
              <a:lnSpc>
                <a:spcPct val="90000"/>
              </a:lnSpc>
              <a:spcAft>
                <a:spcPts val="582"/>
              </a:spcAft>
              <a:buClr>
                <a:srgbClr val="00245E"/>
              </a:buClr>
              <a:buSzPts val="2800"/>
              <a:buFont typeface="Arial" panose="020B0604020202020204" pitchFamily="34" charset="0"/>
              <a:buChar char="•"/>
              <a:defRPr/>
            </a:pPr>
            <a:endParaRPr lang="en-US" sz="203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1944" defTabSz="887775">
              <a:lnSpc>
                <a:spcPct val="90000"/>
              </a:lnSpc>
              <a:spcAft>
                <a:spcPts val="582"/>
              </a:spcAft>
              <a:buClr>
                <a:srgbClr val="00245E"/>
              </a:buClr>
              <a:buSzPts val="2800"/>
              <a:buFont typeface="Arial" panose="020B0604020202020204" pitchFamily="34" charset="0"/>
              <a:buChar char="•"/>
              <a:defRPr/>
            </a:pPr>
            <a:endParaRPr lang="en-US" sz="203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9143" y="1939636"/>
            <a:ext cx="6552299" cy="8391293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id="{15291814-874F-4F43-BA33-2A43C6544DD4}"/>
              </a:ext>
            </a:extLst>
          </p:cNvPr>
          <p:cNvSpPr txBox="1">
            <a:spLocks/>
          </p:cNvSpPr>
          <p:nvPr/>
        </p:nvSpPr>
        <p:spPr>
          <a:xfrm>
            <a:off x="5207478" y="550790"/>
            <a:ext cx="5728536" cy="1264792"/>
          </a:xfrm>
          <a:prstGeom prst="rect">
            <a:avLst/>
          </a:prstGeom>
        </p:spPr>
        <p:txBody>
          <a:bodyPr vert="horz" lIns="88774" tIns="44388" rIns="88774" bIns="44388" rtlCol="0" anchor="ctr">
            <a:normAutofit/>
          </a:bodyPr>
          <a:lstStyle>
            <a:lvl1pPr algn="r" defTabSz="1025957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2800" b="0" i="0" kern="1200" spc="0" baseline="0">
                <a:solidFill>
                  <a:srgbClr val="000447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 defTabSz="887775">
              <a:lnSpc>
                <a:spcPct val="90000"/>
              </a:lnSpc>
              <a:spcAft>
                <a:spcPts val="582"/>
              </a:spcAft>
              <a:buClr>
                <a:srgbClr val="00245E"/>
              </a:buClr>
              <a:buSzPts val="2800"/>
              <a:defRPr/>
            </a:pPr>
            <a:r>
              <a:rPr lang="es-MX" b="1" dirty="0">
                <a:solidFill>
                  <a:srgbClr val="0F23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Centro de Control, Monitoreo y Comunicaciones </a:t>
            </a:r>
          </a:p>
        </p:txBody>
      </p:sp>
    </p:spTree>
    <p:extLst>
      <p:ext uri="{BB962C8B-B14F-4D97-AF65-F5344CB8AC3E}">
        <p14:creationId xmlns:p14="http://schemas.microsoft.com/office/powerpoint/2010/main" val="17283096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91A7B4C-8FFB-4CB3-B313-BA7916741D02}"/>
              </a:ext>
            </a:extLst>
          </p:cNvPr>
          <p:cNvSpPr txBox="1"/>
          <p:nvPr/>
        </p:nvSpPr>
        <p:spPr>
          <a:xfrm>
            <a:off x="1956196" y="2053820"/>
            <a:ext cx="45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6" name="CuadroTexto 95">
            <a:extLst>
              <a:ext uri="{FF2B5EF4-FFF2-40B4-BE49-F238E27FC236}">
                <a16:creationId xmlns:a16="http://schemas.microsoft.com/office/drawing/2014/main" id="{C0758A55-0157-464F-ACF7-8FA6283FA4AF}"/>
              </a:ext>
            </a:extLst>
          </p:cNvPr>
          <p:cNvSpPr txBox="1"/>
          <p:nvPr/>
        </p:nvSpPr>
        <p:spPr>
          <a:xfrm>
            <a:off x="3215996" y="3365783"/>
            <a:ext cx="45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7" name="CuadroTexto 96">
            <a:extLst>
              <a:ext uri="{FF2B5EF4-FFF2-40B4-BE49-F238E27FC236}">
                <a16:creationId xmlns:a16="http://schemas.microsoft.com/office/drawing/2014/main" id="{E32AA364-D50A-49A8-9C09-EE3B665A8447}"/>
              </a:ext>
            </a:extLst>
          </p:cNvPr>
          <p:cNvSpPr txBox="1"/>
          <p:nvPr/>
        </p:nvSpPr>
        <p:spPr>
          <a:xfrm>
            <a:off x="3141978" y="2083026"/>
            <a:ext cx="45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8" name="CuadroTexto 97">
            <a:extLst>
              <a:ext uri="{FF2B5EF4-FFF2-40B4-BE49-F238E27FC236}">
                <a16:creationId xmlns:a16="http://schemas.microsoft.com/office/drawing/2014/main" id="{60DCCDF0-5C1E-4811-A70B-4C83372C098D}"/>
              </a:ext>
            </a:extLst>
          </p:cNvPr>
          <p:cNvSpPr txBox="1"/>
          <p:nvPr/>
        </p:nvSpPr>
        <p:spPr>
          <a:xfrm>
            <a:off x="1631710" y="3216438"/>
            <a:ext cx="45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9" name="Marcador de contenido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3345" y="1537855"/>
            <a:ext cx="11319164" cy="4488872"/>
          </a:xfrm>
          <a:prstGeom prst="rect">
            <a:avLst/>
          </a:prstGeom>
        </p:spPr>
      </p:pic>
      <p:sp>
        <p:nvSpPr>
          <p:cNvPr id="10" name="Título 3"/>
          <p:cNvSpPr>
            <a:spLocks noGrp="1"/>
          </p:cNvSpPr>
          <p:nvPr>
            <p:ph type="title"/>
          </p:nvPr>
        </p:nvSpPr>
        <p:spPr>
          <a:xfrm>
            <a:off x="6718748" y="542045"/>
            <a:ext cx="6208582" cy="578456"/>
          </a:xfrm>
        </p:spPr>
        <p:txBody>
          <a:bodyPr>
            <a:noAutofit/>
          </a:bodyPr>
          <a:lstStyle/>
          <a:p>
            <a:r>
              <a:rPr lang="es-E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Diagrama Sistema CCMOC</a:t>
            </a:r>
            <a:endParaRPr lang="es-CO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24818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</TotalTime>
  <Words>799</Words>
  <Application>Microsoft Office PowerPoint</Application>
  <PresentationFormat>Panorámica</PresentationFormat>
  <Paragraphs>167</Paragraphs>
  <Slides>15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Cambria</vt:lpstr>
      <vt:lpstr>Helvetica</vt:lpstr>
      <vt:lpstr>Tema de Office</vt:lpstr>
      <vt:lpstr>Área de Seguridad de Instalaciones </vt:lpstr>
      <vt:lpstr> ¿Qué hacemos?</vt:lpstr>
      <vt:lpstr>METODOLOGÍA DE SEGURIDAD UMNG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Diagrama Sistema CCMOC</vt:lpstr>
      <vt:lpstr>Presentación de PowerPoint</vt:lpstr>
      <vt:lpstr>Presentación de PowerPoint</vt:lpstr>
      <vt:lpstr>Presentación de PowerPoint</vt:lpstr>
      <vt:lpstr>CAPACIDAD DE PARQUEADEROS</vt:lpstr>
      <vt:lpstr>Proyectos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 de la presentación</dc:title>
  <dc:creator>Armando Bohorquez Aparicio</dc:creator>
  <cp:lastModifiedBy>pablo delgado valencia</cp:lastModifiedBy>
  <cp:revision>115</cp:revision>
  <dcterms:created xsi:type="dcterms:W3CDTF">2023-08-23T16:27:47Z</dcterms:created>
  <dcterms:modified xsi:type="dcterms:W3CDTF">2024-07-15T16:36:31Z</dcterms:modified>
</cp:coreProperties>
</file>