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9" r:id="rId7"/>
    <p:sldId id="265" r:id="rId8"/>
    <p:sldId id="383" r:id="rId9"/>
    <p:sldId id="384" r:id="rId10"/>
    <p:sldId id="385" r:id="rId11"/>
    <p:sldId id="386" r:id="rId12"/>
    <p:sldId id="387" r:id="rId13"/>
    <p:sldId id="258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E5C510-41D9-4AC3-8BBA-2BFC9D427F36}" v="221" dt="2024-05-28T18:50:18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97EFA-34F3-4635-9752-91B8A4564BF8}" type="doc">
      <dgm:prSet loTypeId="urn:microsoft.com/office/officeart/2005/8/layout/hProcess9" loCatId="process" qsTypeId="urn:microsoft.com/office/officeart/2005/8/quickstyle/simple5" qsCatId="simple" csTypeId="urn:microsoft.com/office/officeart/2005/8/colors/accent1_3" csCatId="accent1" phldr="1"/>
      <dgm:spPr/>
    </dgm:pt>
    <dgm:pt modelId="{B23B79C7-BD26-477A-B00C-BC31029FEBF1}">
      <dgm:prSet phldrT="[Texto]" custT="1"/>
      <dgm:spPr/>
      <dgm:t>
        <a:bodyPr/>
        <a:lstStyle/>
        <a:p>
          <a:r>
            <a:rPr lang="es-ES" sz="1400" dirty="0"/>
            <a:t>Sistema Académico</a:t>
          </a:r>
          <a:endParaRPr lang="es-CO" sz="1400" dirty="0"/>
        </a:p>
      </dgm:t>
    </dgm:pt>
    <dgm:pt modelId="{257E2C1C-6462-494A-A7A8-D57F4151F505}" type="parTrans" cxnId="{B3DBA1C2-975A-48C6-9244-D0AFCF0D28BA}">
      <dgm:prSet/>
      <dgm:spPr/>
      <dgm:t>
        <a:bodyPr/>
        <a:lstStyle/>
        <a:p>
          <a:endParaRPr lang="es-CO" sz="1400"/>
        </a:p>
      </dgm:t>
    </dgm:pt>
    <dgm:pt modelId="{8349E281-1621-415D-8BA9-6ABBDD39D9C2}" type="sibTrans" cxnId="{B3DBA1C2-975A-48C6-9244-D0AFCF0D28BA}">
      <dgm:prSet/>
      <dgm:spPr/>
      <dgm:t>
        <a:bodyPr/>
        <a:lstStyle/>
        <a:p>
          <a:endParaRPr lang="es-CO" sz="1400"/>
        </a:p>
      </dgm:t>
    </dgm:pt>
    <dgm:pt modelId="{D4B4F489-C844-432E-AACD-257D1D3F33C5}">
      <dgm:prSet phldrT="[Texto]" custT="1"/>
      <dgm:spPr/>
      <dgm:t>
        <a:bodyPr/>
        <a:lstStyle/>
        <a:p>
          <a:r>
            <a:rPr lang="es-ES" sz="1400" dirty="0"/>
            <a:t>Sistema Administrativo</a:t>
          </a:r>
          <a:endParaRPr lang="es-CO" sz="1400" dirty="0"/>
        </a:p>
      </dgm:t>
    </dgm:pt>
    <dgm:pt modelId="{C8C6C319-EDCC-4F72-8F1A-15A4ACD9C770}" type="parTrans" cxnId="{3865E634-3EB3-4F83-8B38-F9C3A3231753}">
      <dgm:prSet/>
      <dgm:spPr/>
      <dgm:t>
        <a:bodyPr/>
        <a:lstStyle/>
        <a:p>
          <a:endParaRPr lang="es-CO" sz="1400"/>
        </a:p>
      </dgm:t>
    </dgm:pt>
    <dgm:pt modelId="{280581D1-5502-4FE9-A79A-BD47A96E1490}" type="sibTrans" cxnId="{3865E634-3EB3-4F83-8B38-F9C3A3231753}">
      <dgm:prSet/>
      <dgm:spPr/>
      <dgm:t>
        <a:bodyPr/>
        <a:lstStyle/>
        <a:p>
          <a:endParaRPr lang="es-CO" sz="1400"/>
        </a:p>
      </dgm:t>
    </dgm:pt>
    <dgm:pt modelId="{0193A3C0-978E-44D8-91A7-92202A7545A7}">
      <dgm:prSet phldrT="[Texto]" custT="1"/>
      <dgm:spPr/>
      <dgm:t>
        <a:bodyPr/>
        <a:lstStyle/>
        <a:p>
          <a:r>
            <a:rPr lang="es-ES" sz="1400" dirty="0"/>
            <a:t>Sistema Financiero</a:t>
          </a:r>
          <a:endParaRPr lang="es-CO" sz="1400" dirty="0"/>
        </a:p>
      </dgm:t>
    </dgm:pt>
    <dgm:pt modelId="{1345ED50-2BB9-4EA6-8DE4-3EF6396AF17D}" type="parTrans" cxnId="{CC1BA17E-68E2-41AC-B0AA-567211DAC3F0}">
      <dgm:prSet/>
      <dgm:spPr/>
      <dgm:t>
        <a:bodyPr/>
        <a:lstStyle/>
        <a:p>
          <a:endParaRPr lang="es-CO" sz="1400"/>
        </a:p>
      </dgm:t>
    </dgm:pt>
    <dgm:pt modelId="{467CA7E3-71D5-40B2-9CF7-D09FE8A95174}" type="sibTrans" cxnId="{CC1BA17E-68E2-41AC-B0AA-567211DAC3F0}">
      <dgm:prSet/>
      <dgm:spPr/>
      <dgm:t>
        <a:bodyPr/>
        <a:lstStyle/>
        <a:p>
          <a:endParaRPr lang="es-CO" sz="1400"/>
        </a:p>
      </dgm:t>
    </dgm:pt>
    <dgm:pt modelId="{4FACA0C4-F56F-4B26-B05D-56D191B995EC}">
      <dgm:prSet phldrT="[Texto]" custT="1"/>
      <dgm:spPr/>
      <dgm:t>
        <a:bodyPr/>
        <a:lstStyle/>
        <a:p>
          <a:r>
            <a:rPr lang="es-ES" sz="1400" dirty="0"/>
            <a:t>CRM</a:t>
          </a:r>
          <a:endParaRPr lang="es-CO" sz="1400" dirty="0"/>
        </a:p>
      </dgm:t>
    </dgm:pt>
    <dgm:pt modelId="{C694DB27-31EA-435A-AF88-A5BF962B36CC}" type="parTrans" cxnId="{291B0EA7-ECF4-4FDD-9628-22B564284C24}">
      <dgm:prSet/>
      <dgm:spPr/>
      <dgm:t>
        <a:bodyPr/>
        <a:lstStyle/>
        <a:p>
          <a:endParaRPr lang="es-CO" sz="1400"/>
        </a:p>
      </dgm:t>
    </dgm:pt>
    <dgm:pt modelId="{D0D3871D-67CF-4459-B4E1-F6B307F42B5C}" type="sibTrans" cxnId="{291B0EA7-ECF4-4FDD-9628-22B564284C24}">
      <dgm:prSet/>
      <dgm:spPr/>
      <dgm:t>
        <a:bodyPr/>
        <a:lstStyle/>
        <a:p>
          <a:endParaRPr lang="es-CO" sz="1400"/>
        </a:p>
      </dgm:t>
    </dgm:pt>
    <dgm:pt modelId="{D0D96BFA-77C2-41B0-829C-44CA43B4F95A}">
      <dgm:prSet phldrT="[Texto]" custT="1"/>
      <dgm:spPr/>
      <dgm:t>
        <a:bodyPr/>
        <a:lstStyle/>
        <a:p>
          <a:r>
            <a:rPr lang="es-ES" sz="1400" dirty="0"/>
            <a:t>Sistema de Gestión Documental</a:t>
          </a:r>
          <a:endParaRPr lang="es-CO" sz="1400" dirty="0"/>
        </a:p>
      </dgm:t>
    </dgm:pt>
    <dgm:pt modelId="{7CFCEA86-EA49-49E6-B063-72D27130AED9}" type="parTrans" cxnId="{442BD39C-46A4-4E1C-8EDE-6AE4B37D45A6}">
      <dgm:prSet/>
      <dgm:spPr/>
      <dgm:t>
        <a:bodyPr/>
        <a:lstStyle/>
        <a:p>
          <a:endParaRPr lang="es-CO" sz="1400"/>
        </a:p>
      </dgm:t>
    </dgm:pt>
    <dgm:pt modelId="{F1CFD673-B894-41BB-A239-B0DC54BB8088}" type="sibTrans" cxnId="{442BD39C-46A4-4E1C-8EDE-6AE4B37D45A6}">
      <dgm:prSet/>
      <dgm:spPr/>
      <dgm:t>
        <a:bodyPr/>
        <a:lstStyle/>
        <a:p>
          <a:endParaRPr lang="es-CO" sz="1400"/>
        </a:p>
      </dgm:t>
    </dgm:pt>
    <dgm:pt modelId="{18E13020-0DD7-4F72-8056-98933B62A3FC}" type="pres">
      <dgm:prSet presAssocID="{53D97EFA-34F3-4635-9752-91B8A4564BF8}" presName="CompostProcess" presStyleCnt="0">
        <dgm:presLayoutVars>
          <dgm:dir/>
          <dgm:resizeHandles val="exact"/>
        </dgm:presLayoutVars>
      </dgm:prSet>
      <dgm:spPr/>
    </dgm:pt>
    <dgm:pt modelId="{01381346-498E-4181-BEEE-AB0C8252CCB7}" type="pres">
      <dgm:prSet presAssocID="{53D97EFA-34F3-4635-9752-91B8A4564BF8}" presName="arrow" presStyleLbl="bgShp" presStyleIdx="0" presStyleCnt="1"/>
      <dgm:spPr/>
    </dgm:pt>
    <dgm:pt modelId="{304961EB-1873-435B-BF09-19B99F42BAB4}" type="pres">
      <dgm:prSet presAssocID="{53D97EFA-34F3-4635-9752-91B8A4564BF8}" presName="linearProcess" presStyleCnt="0"/>
      <dgm:spPr/>
    </dgm:pt>
    <dgm:pt modelId="{B00B8F99-2CBD-47FD-BEF8-F5A5FE86001E}" type="pres">
      <dgm:prSet presAssocID="{B23B79C7-BD26-477A-B00C-BC31029FEBF1}" presName="textNode" presStyleLbl="node1" presStyleIdx="0" presStyleCnt="5">
        <dgm:presLayoutVars>
          <dgm:bulletEnabled val="1"/>
        </dgm:presLayoutVars>
      </dgm:prSet>
      <dgm:spPr/>
    </dgm:pt>
    <dgm:pt modelId="{8FE021CE-7F42-40B4-9113-0921E319F1AE}" type="pres">
      <dgm:prSet presAssocID="{8349E281-1621-415D-8BA9-6ABBDD39D9C2}" presName="sibTrans" presStyleCnt="0"/>
      <dgm:spPr/>
    </dgm:pt>
    <dgm:pt modelId="{6CD9BBC8-5A03-4A6C-AF0C-DB1D9572133C}" type="pres">
      <dgm:prSet presAssocID="{D4B4F489-C844-432E-AACD-257D1D3F33C5}" presName="textNode" presStyleLbl="node1" presStyleIdx="1" presStyleCnt="5">
        <dgm:presLayoutVars>
          <dgm:bulletEnabled val="1"/>
        </dgm:presLayoutVars>
      </dgm:prSet>
      <dgm:spPr/>
    </dgm:pt>
    <dgm:pt modelId="{1EF81AE6-373F-4AD9-B2C2-2FDF03772FA2}" type="pres">
      <dgm:prSet presAssocID="{280581D1-5502-4FE9-A79A-BD47A96E1490}" presName="sibTrans" presStyleCnt="0"/>
      <dgm:spPr/>
    </dgm:pt>
    <dgm:pt modelId="{B174375C-7926-43F6-A931-20FD3B125D99}" type="pres">
      <dgm:prSet presAssocID="{0193A3C0-978E-44D8-91A7-92202A7545A7}" presName="textNode" presStyleLbl="node1" presStyleIdx="2" presStyleCnt="5">
        <dgm:presLayoutVars>
          <dgm:bulletEnabled val="1"/>
        </dgm:presLayoutVars>
      </dgm:prSet>
      <dgm:spPr/>
    </dgm:pt>
    <dgm:pt modelId="{7FC15A0B-27C5-43FF-8E94-F202B2C7FD76}" type="pres">
      <dgm:prSet presAssocID="{467CA7E3-71D5-40B2-9CF7-D09FE8A95174}" presName="sibTrans" presStyleCnt="0"/>
      <dgm:spPr/>
    </dgm:pt>
    <dgm:pt modelId="{8D3A7914-DBD8-420E-ADE1-C4C34A053C08}" type="pres">
      <dgm:prSet presAssocID="{4FACA0C4-F56F-4B26-B05D-56D191B995EC}" presName="textNode" presStyleLbl="node1" presStyleIdx="3" presStyleCnt="5">
        <dgm:presLayoutVars>
          <dgm:bulletEnabled val="1"/>
        </dgm:presLayoutVars>
      </dgm:prSet>
      <dgm:spPr/>
    </dgm:pt>
    <dgm:pt modelId="{888BFA6B-094C-4F4C-9D89-AC6846437EF6}" type="pres">
      <dgm:prSet presAssocID="{D0D3871D-67CF-4459-B4E1-F6B307F42B5C}" presName="sibTrans" presStyleCnt="0"/>
      <dgm:spPr/>
    </dgm:pt>
    <dgm:pt modelId="{B7D966B5-FB14-484D-8ED8-C4B8BDD755D9}" type="pres">
      <dgm:prSet presAssocID="{D0D96BFA-77C2-41B0-829C-44CA43B4F95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67E600C-DCBD-4446-AE92-09538AA94DA4}" type="presOf" srcId="{4FACA0C4-F56F-4B26-B05D-56D191B995EC}" destId="{8D3A7914-DBD8-420E-ADE1-C4C34A053C08}" srcOrd="0" destOrd="0" presId="urn:microsoft.com/office/officeart/2005/8/layout/hProcess9"/>
    <dgm:cxn modelId="{D328FB27-7E3A-4D4E-9E8B-AF4215F2668D}" type="presOf" srcId="{0193A3C0-978E-44D8-91A7-92202A7545A7}" destId="{B174375C-7926-43F6-A931-20FD3B125D99}" srcOrd="0" destOrd="0" presId="urn:microsoft.com/office/officeart/2005/8/layout/hProcess9"/>
    <dgm:cxn modelId="{3865E634-3EB3-4F83-8B38-F9C3A3231753}" srcId="{53D97EFA-34F3-4635-9752-91B8A4564BF8}" destId="{D4B4F489-C844-432E-AACD-257D1D3F33C5}" srcOrd="1" destOrd="0" parTransId="{C8C6C319-EDCC-4F72-8F1A-15A4ACD9C770}" sibTransId="{280581D1-5502-4FE9-A79A-BD47A96E1490}"/>
    <dgm:cxn modelId="{D254B53F-1E3B-4A88-A4A8-7144AFB0B99C}" type="presOf" srcId="{B23B79C7-BD26-477A-B00C-BC31029FEBF1}" destId="{B00B8F99-2CBD-47FD-BEF8-F5A5FE86001E}" srcOrd="0" destOrd="0" presId="urn:microsoft.com/office/officeart/2005/8/layout/hProcess9"/>
    <dgm:cxn modelId="{4284AD60-ACFC-47A2-B3C7-E5772B40BCA1}" type="presOf" srcId="{D0D96BFA-77C2-41B0-829C-44CA43B4F95A}" destId="{B7D966B5-FB14-484D-8ED8-C4B8BDD755D9}" srcOrd="0" destOrd="0" presId="urn:microsoft.com/office/officeart/2005/8/layout/hProcess9"/>
    <dgm:cxn modelId="{CC1BA17E-68E2-41AC-B0AA-567211DAC3F0}" srcId="{53D97EFA-34F3-4635-9752-91B8A4564BF8}" destId="{0193A3C0-978E-44D8-91A7-92202A7545A7}" srcOrd="2" destOrd="0" parTransId="{1345ED50-2BB9-4EA6-8DE4-3EF6396AF17D}" sibTransId="{467CA7E3-71D5-40B2-9CF7-D09FE8A95174}"/>
    <dgm:cxn modelId="{CA519998-3D04-49D1-8ABE-5A7B948AF8C9}" type="presOf" srcId="{53D97EFA-34F3-4635-9752-91B8A4564BF8}" destId="{18E13020-0DD7-4F72-8056-98933B62A3FC}" srcOrd="0" destOrd="0" presId="urn:microsoft.com/office/officeart/2005/8/layout/hProcess9"/>
    <dgm:cxn modelId="{442BD39C-46A4-4E1C-8EDE-6AE4B37D45A6}" srcId="{53D97EFA-34F3-4635-9752-91B8A4564BF8}" destId="{D0D96BFA-77C2-41B0-829C-44CA43B4F95A}" srcOrd="4" destOrd="0" parTransId="{7CFCEA86-EA49-49E6-B063-72D27130AED9}" sibTransId="{F1CFD673-B894-41BB-A239-B0DC54BB8088}"/>
    <dgm:cxn modelId="{291B0EA7-ECF4-4FDD-9628-22B564284C24}" srcId="{53D97EFA-34F3-4635-9752-91B8A4564BF8}" destId="{4FACA0C4-F56F-4B26-B05D-56D191B995EC}" srcOrd="3" destOrd="0" parTransId="{C694DB27-31EA-435A-AF88-A5BF962B36CC}" sibTransId="{D0D3871D-67CF-4459-B4E1-F6B307F42B5C}"/>
    <dgm:cxn modelId="{B3DBA1C2-975A-48C6-9244-D0AFCF0D28BA}" srcId="{53D97EFA-34F3-4635-9752-91B8A4564BF8}" destId="{B23B79C7-BD26-477A-B00C-BC31029FEBF1}" srcOrd="0" destOrd="0" parTransId="{257E2C1C-6462-494A-A7A8-D57F4151F505}" sibTransId="{8349E281-1621-415D-8BA9-6ABBDD39D9C2}"/>
    <dgm:cxn modelId="{93E2A8E3-BD73-40D9-942C-85AD0FA40B80}" type="presOf" srcId="{D4B4F489-C844-432E-AACD-257D1D3F33C5}" destId="{6CD9BBC8-5A03-4A6C-AF0C-DB1D9572133C}" srcOrd="0" destOrd="0" presId="urn:microsoft.com/office/officeart/2005/8/layout/hProcess9"/>
    <dgm:cxn modelId="{B08FCD48-F6A8-4942-B6E6-6418359E6D61}" type="presParOf" srcId="{18E13020-0DD7-4F72-8056-98933B62A3FC}" destId="{01381346-498E-4181-BEEE-AB0C8252CCB7}" srcOrd="0" destOrd="0" presId="urn:microsoft.com/office/officeart/2005/8/layout/hProcess9"/>
    <dgm:cxn modelId="{E20C1552-AC03-4BB0-9FC2-0088533146D8}" type="presParOf" srcId="{18E13020-0DD7-4F72-8056-98933B62A3FC}" destId="{304961EB-1873-435B-BF09-19B99F42BAB4}" srcOrd="1" destOrd="0" presId="urn:microsoft.com/office/officeart/2005/8/layout/hProcess9"/>
    <dgm:cxn modelId="{390567C1-4A13-4DFC-8337-10112C37DA19}" type="presParOf" srcId="{304961EB-1873-435B-BF09-19B99F42BAB4}" destId="{B00B8F99-2CBD-47FD-BEF8-F5A5FE86001E}" srcOrd="0" destOrd="0" presId="urn:microsoft.com/office/officeart/2005/8/layout/hProcess9"/>
    <dgm:cxn modelId="{0571F1C8-EDA5-4FD0-A7F4-6F9B6A9AB55C}" type="presParOf" srcId="{304961EB-1873-435B-BF09-19B99F42BAB4}" destId="{8FE021CE-7F42-40B4-9113-0921E319F1AE}" srcOrd="1" destOrd="0" presId="urn:microsoft.com/office/officeart/2005/8/layout/hProcess9"/>
    <dgm:cxn modelId="{8AA8FF86-08BB-47FD-9536-1A702DF5AE15}" type="presParOf" srcId="{304961EB-1873-435B-BF09-19B99F42BAB4}" destId="{6CD9BBC8-5A03-4A6C-AF0C-DB1D9572133C}" srcOrd="2" destOrd="0" presId="urn:microsoft.com/office/officeart/2005/8/layout/hProcess9"/>
    <dgm:cxn modelId="{90F7C46D-8996-4BFD-9C54-66F2AEBD0476}" type="presParOf" srcId="{304961EB-1873-435B-BF09-19B99F42BAB4}" destId="{1EF81AE6-373F-4AD9-B2C2-2FDF03772FA2}" srcOrd="3" destOrd="0" presId="urn:microsoft.com/office/officeart/2005/8/layout/hProcess9"/>
    <dgm:cxn modelId="{2FC6B768-C1B7-41B6-8AA0-A6013ACCAE30}" type="presParOf" srcId="{304961EB-1873-435B-BF09-19B99F42BAB4}" destId="{B174375C-7926-43F6-A931-20FD3B125D99}" srcOrd="4" destOrd="0" presId="urn:microsoft.com/office/officeart/2005/8/layout/hProcess9"/>
    <dgm:cxn modelId="{89EF8117-39F1-4014-9343-2A1B31EF3A3D}" type="presParOf" srcId="{304961EB-1873-435B-BF09-19B99F42BAB4}" destId="{7FC15A0B-27C5-43FF-8E94-F202B2C7FD76}" srcOrd="5" destOrd="0" presId="urn:microsoft.com/office/officeart/2005/8/layout/hProcess9"/>
    <dgm:cxn modelId="{FFA7450E-9853-49F9-85C0-E1AD835E5679}" type="presParOf" srcId="{304961EB-1873-435B-BF09-19B99F42BAB4}" destId="{8D3A7914-DBD8-420E-ADE1-C4C34A053C08}" srcOrd="6" destOrd="0" presId="urn:microsoft.com/office/officeart/2005/8/layout/hProcess9"/>
    <dgm:cxn modelId="{D42F38E5-57B4-4FAD-8CFD-E344444639F7}" type="presParOf" srcId="{304961EB-1873-435B-BF09-19B99F42BAB4}" destId="{888BFA6B-094C-4F4C-9D89-AC6846437EF6}" srcOrd="7" destOrd="0" presId="urn:microsoft.com/office/officeart/2005/8/layout/hProcess9"/>
    <dgm:cxn modelId="{72402178-6612-431F-AA9F-86F9370FE326}" type="presParOf" srcId="{304961EB-1873-435B-BF09-19B99F42BAB4}" destId="{B7D966B5-FB14-484D-8ED8-C4B8BDD755D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81346-498E-4181-BEEE-AB0C8252CCB7}">
      <dsp:nvSpPr>
        <dsp:cNvPr id="0" name=""/>
        <dsp:cNvSpPr/>
      </dsp:nvSpPr>
      <dsp:spPr>
        <a:xfrm>
          <a:off x="774278" y="0"/>
          <a:ext cx="8775162" cy="332221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0B8F99-2CBD-47FD-BEF8-F5A5FE86001E}">
      <dsp:nvSpPr>
        <dsp:cNvPr id="0" name=""/>
        <dsp:cNvSpPr/>
      </dsp:nvSpPr>
      <dsp:spPr>
        <a:xfrm>
          <a:off x="3024" y="996665"/>
          <a:ext cx="1820765" cy="132888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Sistema Académico</a:t>
          </a:r>
          <a:endParaRPr lang="es-CO" sz="1400" kern="1200" dirty="0"/>
        </a:p>
      </dsp:txBody>
      <dsp:txXfrm>
        <a:off x="67895" y="1061536"/>
        <a:ext cx="1691023" cy="1199144"/>
      </dsp:txXfrm>
    </dsp:sp>
    <dsp:sp modelId="{6CD9BBC8-5A03-4A6C-AF0C-DB1D9572133C}">
      <dsp:nvSpPr>
        <dsp:cNvPr id="0" name=""/>
        <dsp:cNvSpPr/>
      </dsp:nvSpPr>
      <dsp:spPr>
        <a:xfrm>
          <a:off x="2127250" y="996665"/>
          <a:ext cx="1820765" cy="132888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Sistema Administrativo</a:t>
          </a:r>
          <a:endParaRPr lang="es-CO" sz="1400" kern="1200" dirty="0"/>
        </a:p>
      </dsp:txBody>
      <dsp:txXfrm>
        <a:off x="2192121" y="1061536"/>
        <a:ext cx="1691023" cy="1199144"/>
      </dsp:txXfrm>
    </dsp:sp>
    <dsp:sp modelId="{B174375C-7926-43F6-A931-20FD3B125D99}">
      <dsp:nvSpPr>
        <dsp:cNvPr id="0" name=""/>
        <dsp:cNvSpPr/>
      </dsp:nvSpPr>
      <dsp:spPr>
        <a:xfrm>
          <a:off x="4251477" y="996665"/>
          <a:ext cx="1820765" cy="132888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Sistema Financiero</a:t>
          </a:r>
          <a:endParaRPr lang="es-CO" sz="1400" kern="1200" dirty="0"/>
        </a:p>
      </dsp:txBody>
      <dsp:txXfrm>
        <a:off x="4316348" y="1061536"/>
        <a:ext cx="1691023" cy="1199144"/>
      </dsp:txXfrm>
    </dsp:sp>
    <dsp:sp modelId="{8D3A7914-DBD8-420E-ADE1-C4C34A053C08}">
      <dsp:nvSpPr>
        <dsp:cNvPr id="0" name=""/>
        <dsp:cNvSpPr/>
      </dsp:nvSpPr>
      <dsp:spPr>
        <a:xfrm>
          <a:off x="6375703" y="996665"/>
          <a:ext cx="1820765" cy="132888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CRM</a:t>
          </a:r>
          <a:endParaRPr lang="es-CO" sz="1400" kern="1200" dirty="0"/>
        </a:p>
      </dsp:txBody>
      <dsp:txXfrm>
        <a:off x="6440574" y="1061536"/>
        <a:ext cx="1691023" cy="1199144"/>
      </dsp:txXfrm>
    </dsp:sp>
    <dsp:sp modelId="{B7D966B5-FB14-484D-8ED8-C4B8BDD755D9}">
      <dsp:nvSpPr>
        <dsp:cNvPr id="0" name=""/>
        <dsp:cNvSpPr/>
      </dsp:nvSpPr>
      <dsp:spPr>
        <a:xfrm>
          <a:off x="8499930" y="996665"/>
          <a:ext cx="1820765" cy="132888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Sistema de Gestión Documental</a:t>
          </a:r>
          <a:endParaRPr lang="es-CO" sz="1400" kern="1200" dirty="0"/>
        </a:p>
      </dsp:txBody>
      <dsp:txXfrm>
        <a:off x="8564801" y="1061536"/>
        <a:ext cx="1691023" cy="119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717C-8821-9C4D-8D8F-19BE18CB349F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26D7-F67B-C546-BA4E-E080FBB48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6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76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560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97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D0FE2-B457-A066-8F41-651A7CC8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218E5-7770-FED5-77B1-B136EB438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38F38-5418-8AB4-4634-C83484E6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4AA17-B49C-1F2A-68C2-BCE6631D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04676-A087-5C87-852D-673EEE7F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90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BAE1-84C9-A5C3-4C19-1363ED2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42147-A407-2A52-7DAA-15F88FD5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24788-45D0-7F27-C4EA-5CBFC845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5A482-8329-DF8B-76BB-1D325EC3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64712-E9E8-8201-833F-6966FCF0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7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42891-2A66-B9B1-8BEE-FED5A8EDB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2E23F-4E88-BE3E-B7DD-34356A5C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687FD-05CD-C297-39CE-9E6997F8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A67FD-5ACF-299D-92A9-6C9C7126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8DBF-0B53-034C-6772-942EBBE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7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0EE7E-16A2-89DD-C3E1-DBC8BB9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911E5-08AE-56B2-C6A4-7B346DAC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F6777-E97B-0AB1-65E3-1C4178C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21522-5BCA-A250-79D7-2C266BB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E4B06-EF23-B2AA-F9D0-0D09145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63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FA003-E691-3FB4-22FD-2D26DC4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A0AF6-E843-79A2-9F1B-C185D654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B28DC-8989-875C-9235-3F225997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F834C-52CF-CB5C-48C3-39FD6D36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70C5C-B366-4175-1071-EB4BA630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6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C200-9AF3-3191-AC58-7BAF277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85614-AB05-3050-AC63-95DD6092E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F60A8-E53C-7B5D-2072-199AD3A4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683828-E2F2-E97A-3530-F061969E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33A1B-A3DA-D798-8EB1-B02E517F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7A822B-2660-5A91-40CB-AF9169FC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2E88-4E54-1F5C-640D-3BECBD89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D52DB-52E7-DE5E-F668-78C0D7FF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B7574-6D66-C17E-B97F-374A78CA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A4F76D-CC4F-9766-8172-88E746F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68EC9D-5B49-26CB-65A1-614783701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CE850F-5FE9-2967-8545-CDF284FC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7ACA90-8E81-ECB8-B397-91C19C01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277526-A4B6-4DAA-F739-7E9A6E10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51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5D05-D02E-329A-4266-B0538A62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F5370B-AFE8-55B1-E7D8-CDB7C3E1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4FB608-9A4D-DFC1-B15A-677B1E5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45FA74-5507-18C4-1BBC-FC72298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36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596D6-7664-35AA-81B3-5BA5DC57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2CF8AE-AB31-6B37-2E60-EDB015F9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F8118F-C55E-C7A8-1ACA-C9D0D4A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9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9AE8-CFE7-7D0A-CC71-EA26F28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5A795-511F-C8C0-9B26-F254AC18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B217AD-F7BE-94FF-70F7-F40AB883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EE662-7765-AAF8-3B67-4489F07B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FF6B2-BC9E-6DAD-6911-F5A55BF6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8F64F-AD32-B854-6EFE-B2366C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21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F4BB-7733-A069-26AC-EA76E8F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0B4704-E5CD-F6DB-5303-25577B81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86568-5232-3368-1807-1EF118F28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2E62C-A617-FA11-1782-BF978DAC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2335F-977D-E8DC-CB3F-17161625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20F7C-8430-DA0B-2491-C1FF84AF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21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8D8EC-AA80-D363-7188-7632902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D197D-9FCA-9D69-A72F-D8A25AC1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9DC54-28F5-7F7D-647C-B0BCA5B4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5B69-21D3-F44F-A4F5-5B635EAB44DA}" type="datetimeFigureOut">
              <a:rPr lang="es-CO" smtClean="0"/>
              <a:t>15/07/2024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CDF3A-E3FB-298C-FEE4-27C7AE5C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BA162-DC0E-63E4-423B-90711B09A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2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ACEE-5547-5DDC-AE7B-06213BF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9398" y="1488552"/>
            <a:ext cx="7222602" cy="1255728"/>
          </a:xfr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ASESORA DE TECNOLOGÍAS DE LA INFORMACIÓN Y LAS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124636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5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94888" cy="648128"/>
          </a:xfrm>
        </p:spPr>
        <p:txBody>
          <a:bodyPr>
            <a:normAutofit/>
          </a:bodyPr>
          <a:lstStyle/>
          <a:p>
            <a:pPr algn="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BD89AB1D-15E4-8F7F-9007-B63F92BA6A24}"/>
              </a:ext>
            </a:extLst>
          </p:cNvPr>
          <p:cNvSpPr/>
          <p:nvPr/>
        </p:nvSpPr>
        <p:spPr>
          <a:xfrm>
            <a:off x="4952460" y="1374475"/>
            <a:ext cx="2617920" cy="801000"/>
          </a:xfrm>
          <a:prstGeom prst="rect">
            <a:avLst/>
          </a:prstGeom>
          <a:solidFill>
            <a:srgbClr val="0070C0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O" sz="1400" b="1" strike="noStrike" spc="-1" dirty="0">
                <a:solidFill>
                  <a:srgbClr val="FFFFFF"/>
                </a:solidFill>
                <a:latin typeface="Calibri"/>
              </a:rPr>
              <a:t>Jefatura</a:t>
            </a:r>
            <a:endParaRPr lang="es-CO" sz="1400" b="1" strike="noStrike" spc="-1" dirty="0"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77363B21-98A2-E21B-0299-4B8EC04E0201}"/>
              </a:ext>
            </a:extLst>
          </p:cNvPr>
          <p:cNvSpPr/>
          <p:nvPr/>
        </p:nvSpPr>
        <p:spPr>
          <a:xfrm>
            <a:off x="9511819" y="3237120"/>
            <a:ext cx="2340000" cy="1079640"/>
          </a:xfrm>
          <a:prstGeom prst="rect">
            <a:avLst/>
          </a:prstGeom>
          <a:solidFill>
            <a:srgbClr val="0070C0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s-CO" sz="1400" b="1" spc="-1">
                <a:solidFill>
                  <a:srgbClr val="FFFFFF"/>
                </a:solidFill>
                <a:latin typeface="Calibri"/>
              </a:rPr>
              <a:t>Sección de Análisis y Seguridad de la Información </a:t>
            </a: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1FE81373-3221-D4F9-F3F9-1362EE4BA8F3}"/>
              </a:ext>
            </a:extLst>
          </p:cNvPr>
          <p:cNvSpPr/>
          <p:nvPr/>
        </p:nvSpPr>
        <p:spPr>
          <a:xfrm>
            <a:off x="6544290" y="3237120"/>
            <a:ext cx="2340000" cy="1079640"/>
          </a:xfrm>
          <a:prstGeom prst="rect">
            <a:avLst/>
          </a:prstGeom>
          <a:solidFill>
            <a:srgbClr val="0070C0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s-CO" sz="1400" b="1" spc="-1">
                <a:solidFill>
                  <a:srgbClr val="FFFFFF"/>
                </a:solidFill>
                <a:latin typeface="Calibri"/>
              </a:rPr>
              <a:t>Sección  Gestión  Uso y Apropiación de TIC, TAC Y TEP </a:t>
            </a:r>
          </a:p>
        </p:txBody>
      </p:sp>
      <p:sp>
        <p:nvSpPr>
          <p:cNvPr id="11" name="CustomShape 5">
            <a:extLst>
              <a:ext uri="{FF2B5EF4-FFF2-40B4-BE49-F238E27FC236}">
                <a16:creationId xmlns:a16="http://schemas.microsoft.com/office/drawing/2014/main" id="{8A23CBDF-AD4F-7779-638A-5D25C43063F5}"/>
              </a:ext>
            </a:extLst>
          </p:cNvPr>
          <p:cNvSpPr/>
          <p:nvPr/>
        </p:nvSpPr>
        <p:spPr>
          <a:xfrm>
            <a:off x="609232" y="3237120"/>
            <a:ext cx="2340000" cy="1079640"/>
          </a:xfrm>
          <a:prstGeom prst="rect">
            <a:avLst/>
          </a:prstGeom>
          <a:solidFill>
            <a:srgbClr val="0070C0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s-CO" sz="1400" b="1" spc="-1">
                <a:solidFill>
                  <a:srgbClr val="FFFFFF"/>
                </a:solidFill>
                <a:latin typeface="Calibri"/>
              </a:rPr>
              <a:t>Sección de  Gestión Servicios Tecnológicos </a:t>
            </a:r>
          </a:p>
        </p:txBody>
      </p:sp>
      <p:sp>
        <p:nvSpPr>
          <p:cNvPr id="12" name="CustomShape 6">
            <a:extLst>
              <a:ext uri="{FF2B5EF4-FFF2-40B4-BE49-F238E27FC236}">
                <a16:creationId xmlns:a16="http://schemas.microsoft.com/office/drawing/2014/main" id="{68A38E1C-446A-7374-9DF0-3540A28B4136}"/>
              </a:ext>
            </a:extLst>
          </p:cNvPr>
          <p:cNvSpPr/>
          <p:nvPr/>
        </p:nvSpPr>
        <p:spPr>
          <a:xfrm>
            <a:off x="3576761" y="3237120"/>
            <a:ext cx="2340000" cy="1079640"/>
          </a:xfrm>
          <a:prstGeom prst="rect">
            <a:avLst/>
          </a:prstGeom>
          <a:solidFill>
            <a:srgbClr val="0070C0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s-CO" sz="1400" b="1" spc="-1" dirty="0">
                <a:solidFill>
                  <a:srgbClr val="FFFFFF"/>
                </a:solidFill>
                <a:latin typeface="Calibri"/>
              </a:rPr>
              <a:t>Sección  Gestión de Sistemas de Información </a:t>
            </a: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73BB4C7F-A32B-0F01-F55A-CAAE5483A504}"/>
              </a:ext>
            </a:extLst>
          </p:cNvPr>
          <p:cNvSpPr/>
          <p:nvPr/>
        </p:nvSpPr>
        <p:spPr>
          <a:xfrm>
            <a:off x="595083" y="4699242"/>
            <a:ext cx="11256736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Asesorar, orientar, dirigir, coordinar y ejecutar las políticas planes , programas y proyectos  de tecnología, garantizando la alineación con la estrategia, el plan de acción institucional, los procesos misionales y de apoyo, promoviendo la generación de valor estratégico, generar información  que aporte valor a la toma decisiones, desarrollo y mantenimiento de los sistemas de información, gestionar la tecnología como un servicio y promover el uso y apropiación  de las TIC de manera tal que contribuyan al fortalecimiento y crecimiento de la universidad.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CEFAE015-3972-BB84-4580-FCA2A6B58B4D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16200000" flipH="1">
            <a:off x="7940797" y="496097"/>
            <a:ext cx="1061645" cy="442039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A13DC705-DBA0-6FA4-9FB2-32F6DADBB6E4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16200000" flipH="1">
            <a:off x="6457033" y="1979862"/>
            <a:ext cx="1061645" cy="145287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016B61E4-6E61-548B-BF0B-F46476AB51AC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 rot="5400000">
            <a:off x="4973269" y="1948968"/>
            <a:ext cx="1061645" cy="151465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9F64B5FF-001D-6C25-E2CB-1ABBFC67F442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3489504" y="465203"/>
            <a:ext cx="1061645" cy="448218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5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INTERÉS</a:t>
            </a:r>
          </a:p>
        </p:txBody>
      </p:sp>
      <p:grpSp>
        <p:nvGrpSpPr>
          <p:cNvPr id="29" name="Google Shape;201;p22">
            <a:extLst>
              <a:ext uri="{FF2B5EF4-FFF2-40B4-BE49-F238E27FC236}">
                <a16:creationId xmlns:a16="http://schemas.microsoft.com/office/drawing/2014/main" id="{6343C442-2E07-11AB-2023-CBF0557D17AF}"/>
              </a:ext>
            </a:extLst>
          </p:cNvPr>
          <p:cNvGrpSpPr/>
          <p:nvPr/>
        </p:nvGrpSpPr>
        <p:grpSpPr>
          <a:xfrm>
            <a:off x="1807389" y="1981617"/>
            <a:ext cx="1296000" cy="1515053"/>
            <a:chOff x="5209465" y="149777"/>
            <a:chExt cx="1595614" cy="1991359"/>
          </a:xfrm>
        </p:grpSpPr>
        <p:pic>
          <p:nvPicPr>
            <p:cNvPr id="30" name="Google Shape;202;p22" descr="estudiante-icono | Universidad Privada de Ica">
              <a:extLst>
                <a:ext uri="{FF2B5EF4-FFF2-40B4-BE49-F238E27FC236}">
                  <a16:creationId xmlns:a16="http://schemas.microsoft.com/office/drawing/2014/main" id="{5DA46773-9E60-ED07-B2F1-CBB0624470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09465" y="149777"/>
              <a:ext cx="1595614" cy="15956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203;p22">
              <a:extLst>
                <a:ext uri="{FF2B5EF4-FFF2-40B4-BE49-F238E27FC236}">
                  <a16:creationId xmlns:a16="http://schemas.microsoft.com/office/drawing/2014/main" id="{BF6B10F5-E996-0D11-115D-0441AAA8416A}"/>
                </a:ext>
              </a:extLst>
            </p:cNvPr>
            <p:cNvSpPr txBox="1"/>
            <p:nvPr/>
          </p:nvSpPr>
          <p:spPr>
            <a:xfrm>
              <a:off x="5346417" y="1777053"/>
              <a:ext cx="1321710" cy="364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Estudiantes</a:t>
              </a: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210;p22">
            <a:extLst>
              <a:ext uri="{FF2B5EF4-FFF2-40B4-BE49-F238E27FC236}">
                <a16:creationId xmlns:a16="http://schemas.microsoft.com/office/drawing/2014/main" id="{C81841D4-430C-8A17-518D-828F9DA42D54}"/>
              </a:ext>
            </a:extLst>
          </p:cNvPr>
          <p:cNvGrpSpPr/>
          <p:nvPr/>
        </p:nvGrpSpPr>
        <p:grpSpPr>
          <a:xfrm>
            <a:off x="8734033" y="4267895"/>
            <a:ext cx="1335379" cy="1536080"/>
            <a:chOff x="6318642" y="5047503"/>
            <a:chExt cx="1669224" cy="1835737"/>
          </a:xfrm>
        </p:grpSpPr>
        <p:pic>
          <p:nvPicPr>
            <p:cNvPr id="33" name="Google Shape;211;p22" descr="Personal administrativo: vectores, gráfico vectorial, Personal  administrativo imágenes vectoriales de stock | Depositphotos®">
              <a:extLst>
                <a:ext uri="{FF2B5EF4-FFF2-40B4-BE49-F238E27FC236}">
                  <a16:creationId xmlns:a16="http://schemas.microsoft.com/office/drawing/2014/main" id="{017876E3-55A0-9B6A-FC91-13EED2EF3F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29095" y="5047503"/>
              <a:ext cx="1620000" cy="16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212;p22">
              <a:extLst>
                <a:ext uri="{FF2B5EF4-FFF2-40B4-BE49-F238E27FC236}">
                  <a16:creationId xmlns:a16="http://schemas.microsoft.com/office/drawing/2014/main" id="{29849195-1902-64A8-8971-36E965968E7E}"/>
                </a:ext>
              </a:extLst>
            </p:cNvPr>
            <p:cNvSpPr txBox="1"/>
            <p:nvPr/>
          </p:nvSpPr>
          <p:spPr>
            <a:xfrm>
              <a:off x="6318642" y="6552252"/>
              <a:ext cx="1669224" cy="330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Directivos</a:t>
              </a: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213;p22">
            <a:extLst>
              <a:ext uri="{FF2B5EF4-FFF2-40B4-BE49-F238E27FC236}">
                <a16:creationId xmlns:a16="http://schemas.microsoft.com/office/drawing/2014/main" id="{5E3CDDBD-98D1-2832-57A5-6144730C3D8C}"/>
              </a:ext>
            </a:extLst>
          </p:cNvPr>
          <p:cNvGrpSpPr/>
          <p:nvPr/>
        </p:nvGrpSpPr>
        <p:grpSpPr>
          <a:xfrm>
            <a:off x="6631485" y="4202364"/>
            <a:ext cx="1296000" cy="1720745"/>
            <a:chOff x="4182636" y="5047503"/>
            <a:chExt cx="1601089" cy="2087843"/>
          </a:xfrm>
        </p:grpSpPr>
        <p:pic>
          <p:nvPicPr>
            <p:cNvPr id="36" name="Google Shape;214;p22">
              <a:extLst>
                <a:ext uri="{FF2B5EF4-FFF2-40B4-BE49-F238E27FC236}">
                  <a16:creationId xmlns:a16="http://schemas.microsoft.com/office/drawing/2014/main" id="{71990840-C9CC-E2E5-89AB-3E9A58AA935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82636" y="5047503"/>
              <a:ext cx="1601089" cy="16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215;p22">
              <a:extLst>
                <a:ext uri="{FF2B5EF4-FFF2-40B4-BE49-F238E27FC236}">
                  <a16:creationId xmlns:a16="http://schemas.microsoft.com/office/drawing/2014/main" id="{0D79F024-3743-1F6C-8EC6-5E5F9C20C9AC}"/>
                </a:ext>
              </a:extLst>
            </p:cNvPr>
            <p:cNvSpPr txBox="1"/>
            <p:nvPr/>
          </p:nvSpPr>
          <p:spPr>
            <a:xfrm>
              <a:off x="4411062" y="6575241"/>
              <a:ext cx="1144236" cy="560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Alta Dirección</a:t>
              </a:r>
            </a:p>
          </p:txBody>
        </p:sp>
      </p:grpSp>
      <p:grpSp>
        <p:nvGrpSpPr>
          <p:cNvPr id="38" name="Google Shape;222;p22">
            <a:extLst>
              <a:ext uri="{FF2B5EF4-FFF2-40B4-BE49-F238E27FC236}">
                <a16:creationId xmlns:a16="http://schemas.microsoft.com/office/drawing/2014/main" id="{2C854E83-0086-A62E-92BE-B72B5A499E0D}"/>
              </a:ext>
            </a:extLst>
          </p:cNvPr>
          <p:cNvGrpSpPr/>
          <p:nvPr/>
        </p:nvGrpSpPr>
        <p:grpSpPr>
          <a:xfrm>
            <a:off x="4532702" y="1883916"/>
            <a:ext cx="2652458" cy="1411518"/>
            <a:chOff x="2108656" y="1744273"/>
            <a:chExt cx="2652458" cy="1411518"/>
          </a:xfrm>
        </p:grpSpPr>
        <p:sp>
          <p:nvSpPr>
            <p:cNvPr id="39" name="Google Shape;223;p22">
              <a:extLst>
                <a:ext uri="{FF2B5EF4-FFF2-40B4-BE49-F238E27FC236}">
                  <a16:creationId xmlns:a16="http://schemas.microsoft.com/office/drawing/2014/main" id="{E6BE49A1-508A-210B-2BE9-2764D00FA3C0}"/>
                </a:ext>
              </a:extLst>
            </p:cNvPr>
            <p:cNvSpPr/>
            <p:nvPr/>
          </p:nvSpPr>
          <p:spPr>
            <a:xfrm>
              <a:off x="2108656" y="1744273"/>
              <a:ext cx="2652458" cy="1411518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" name="Google Shape;224;p22">
              <a:extLst>
                <a:ext uri="{FF2B5EF4-FFF2-40B4-BE49-F238E27FC236}">
                  <a16:creationId xmlns:a16="http://schemas.microsoft.com/office/drawing/2014/main" id="{BB8269BD-CFEB-9F93-5FA2-059AA6EF79D4}"/>
                </a:ext>
              </a:extLst>
            </p:cNvPr>
            <p:cNvGrpSpPr/>
            <p:nvPr/>
          </p:nvGrpSpPr>
          <p:grpSpPr>
            <a:xfrm>
              <a:off x="2264122" y="1949648"/>
              <a:ext cx="2324974" cy="1000767"/>
              <a:chOff x="1478129" y="1968959"/>
              <a:chExt cx="2933813" cy="1275777"/>
            </a:xfrm>
          </p:grpSpPr>
          <p:grpSp>
            <p:nvGrpSpPr>
              <p:cNvPr id="41" name="Google Shape;225;p22">
                <a:extLst>
                  <a:ext uri="{FF2B5EF4-FFF2-40B4-BE49-F238E27FC236}">
                    <a16:creationId xmlns:a16="http://schemas.microsoft.com/office/drawing/2014/main" id="{1F54A222-DBE6-0BA7-127B-B45D7F2FF260}"/>
                  </a:ext>
                </a:extLst>
              </p:cNvPr>
              <p:cNvGrpSpPr/>
              <p:nvPr/>
            </p:nvGrpSpPr>
            <p:grpSpPr>
              <a:xfrm>
                <a:off x="1478129" y="1968959"/>
                <a:ext cx="1152000" cy="1275777"/>
                <a:chOff x="1478129" y="2053802"/>
                <a:chExt cx="1152000" cy="1275777"/>
              </a:xfrm>
            </p:grpSpPr>
            <p:sp>
              <p:nvSpPr>
                <p:cNvPr id="43" name="Google Shape;226;p22">
                  <a:extLst>
                    <a:ext uri="{FF2B5EF4-FFF2-40B4-BE49-F238E27FC236}">
                      <a16:creationId xmlns:a16="http://schemas.microsoft.com/office/drawing/2014/main" id="{EDDA214B-62A1-1738-9D54-32E6FCE82C4D}"/>
                    </a:ext>
                  </a:extLst>
                </p:cNvPr>
                <p:cNvSpPr/>
                <p:nvPr/>
              </p:nvSpPr>
              <p:spPr>
                <a:xfrm>
                  <a:off x="1478129" y="2177578"/>
                  <a:ext cx="1152000" cy="1152000"/>
                </a:xfrm>
                <a:prstGeom prst="donut">
                  <a:avLst>
                    <a:gd name="adj" fmla="val 13043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227;p22">
                  <a:extLst>
                    <a:ext uri="{FF2B5EF4-FFF2-40B4-BE49-F238E27FC236}">
                      <a16:creationId xmlns:a16="http://schemas.microsoft.com/office/drawing/2014/main" id="{9FF2925A-727F-4197-79A1-40C06730A95B}"/>
                    </a:ext>
                  </a:extLst>
                </p:cNvPr>
                <p:cNvSpPr/>
                <p:nvPr/>
              </p:nvSpPr>
              <p:spPr>
                <a:xfrm rot="5400000">
                  <a:off x="1748286" y="2285109"/>
                  <a:ext cx="611677" cy="149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" name="Google Shape;228;p22">
                <a:extLst>
                  <a:ext uri="{FF2B5EF4-FFF2-40B4-BE49-F238E27FC236}">
                    <a16:creationId xmlns:a16="http://schemas.microsoft.com/office/drawing/2014/main" id="{56237BE8-2975-9621-74EB-5F1766F4B36D}"/>
                  </a:ext>
                </a:extLst>
              </p:cNvPr>
              <p:cNvSpPr txBox="1"/>
              <p:nvPr/>
            </p:nvSpPr>
            <p:spPr>
              <a:xfrm>
                <a:off x="2214606" y="2195365"/>
                <a:ext cx="2197336" cy="992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r" rtl="0">
                  <a:lnSpc>
                    <a:spcPct val="11545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447"/>
                  </a:buClr>
                  <a:buSzPts val="2400"/>
                  <a:buFont typeface="Helvetica Neue"/>
                  <a:buNone/>
                </a:pPr>
                <a:r>
                  <a:rPr lang="es-CO" sz="4400" b="1" i="0" u="none" strike="noStrike" cap="none">
                    <a:solidFill>
                      <a:srgbClr val="00206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FITIC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E5C949F1-545A-FD4B-7231-967EF8EC1CCD}"/>
              </a:ext>
            </a:extLst>
          </p:cNvPr>
          <p:cNvCxnSpPr>
            <a:cxnSpLocks/>
            <a:stCxn id="39" idx="1"/>
            <a:endCxn id="30" idx="3"/>
          </p:cNvCxnSpPr>
          <p:nvPr/>
        </p:nvCxnSpPr>
        <p:spPr>
          <a:xfrm flipH="1" flipV="1">
            <a:off x="3103389" y="2588600"/>
            <a:ext cx="1429313" cy="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5ABADDA0-5F17-03C3-6725-FBCA77934997}"/>
              </a:ext>
            </a:extLst>
          </p:cNvPr>
          <p:cNvCxnSpPr>
            <a:cxnSpLocks/>
            <a:stCxn id="39" idx="2"/>
            <a:endCxn id="33" idx="0"/>
          </p:cNvCxnSpPr>
          <p:nvPr/>
        </p:nvCxnSpPr>
        <p:spPr>
          <a:xfrm>
            <a:off x="5858931" y="3295434"/>
            <a:ext cx="3531464" cy="972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CB2C004D-0E0F-64D5-4F50-5903475C6015}"/>
              </a:ext>
            </a:extLst>
          </p:cNvPr>
          <p:cNvCxnSpPr>
            <a:cxnSpLocks/>
            <a:stCxn id="39" idx="2"/>
            <a:endCxn id="36" idx="0"/>
          </p:cNvCxnSpPr>
          <p:nvPr/>
        </p:nvCxnSpPr>
        <p:spPr>
          <a:xfrm>
            <a:off x="5858931" y="3295434"/>
            <a:ext cx="1420554" cy="906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10D16722-C07B-8ACA-744B-AF8488C89590}"/>
              </a:ext>
            </a:extLst>
          </p:cNvPr>
          <p:cNvCxnSpPr>
            <a:cxnSpLocks/>
            <a:stCxn id="39" idx="3"/>
            <a:endCxn id="1032" idx="1"/>
          </p:cNvCxnSpPr>
          <p:nvPr/>
        </p:nvCxnSpPr>
        <p:spPr>
          <a:xfrm flipV="1">
            <a:off x="7185160" y="2582892"/>
            <a:ext cx="1550562" cy="6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53">
            <a:extLst>
              <a:ext uri="{FF2B5EF4-FFF2-40B4-BE49-F238E27FC236}">
                <a16:creationId xmlns:a16="http://schemas.microsoft.com/office/drawing/2014/main" id="{0087CB4D-45BE-FBA6-74AB-001909EE76E9}"/>
              </a:ext>
            </a:extLst>
          </p:cNvPr>
          <p:cNvGrpSpPr/>
          <p:nvPr/>
        </p:nvGrpSpPr>
        <p:grpSpPr>
          <a:xfrm>
            <a:off x="1771389" y="4196012"/>
            <a:ext cx="1332000" cy="1653548"/>
            <a:chOff x="1455442" y="3692274"/>
            <a:chExt cx="1332000" cy="1653548"/>
          </a:xfrm>
        </p:grpSpPr>
        <p:pic>
          <p:nvPicPr>
            <p:cNvPr id="1028" name="Picture 4" descr="GT: ELABORAR UN PORTAFOLIO DOCENTE BASADO EN LOS FUNDAMENTOS TEÓRICOS DE  CADA MODELO PEDAGÓGICO ESTUDIADO EN CLASES Y EN SU APLICABILIDAD PRÁCTICA |  Mind Map">
              <a:extLst>
                <a:ext uri="{FF2B5EF4-FFF2-40B4-BE49-F238E27FC236}">
                  <a16:creationId xmlns:a16="http://schemas.microsoft.com/office/drawing/2014/main" id="{33842CDC-F321-2F3C-CC1E-1674187AA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442" y="3692274"/>
              <a:ext cx="1332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Google Shape;203;p22">
              <a:extLst>
                <a:ext uri="{FF2B5EF4-FFF2-40B4-BE49-F238E27FC236}">
                  <a16:creationId xmlns:a16="http://schemas.microsoft.com/office/drawing/2014/main" id="{EC35571D-9212-DE35-C7E4-3DB443FE72A4}"/>
                </a:ext>
              </a:extLst>
            </p:cNvPr>
            <p:cNvSpPr txBox="1"/>
            <p:nvPr/>
          </p:nvSpPr>
          <p:spPr>
            <a:xfrm>
              <a:off x="1584678" y="5068823"/>
              <a:ext cx="10735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Docentes</a:t>
              </a: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4AE9A029-E835-5215-D1AA-15B5B56FF2E5}"/>
              </a:ext>
            </a:extLst>
          </p:cNvPr>
          <p:cNvGrpSpPr/>
          <p:nvPr/>
        </p:nvGrpSpPr>
        <p:grpSpPr>
          <a:xfrm>
            <a:off x="3917247" y="4202364"/>
            <a:ext cx="1332000" cy="1660803"/>
            <a:chOff x="3657600" y="4202364"/>
            <a:chExt cx="1332000" cy="1660803"/>
          </a:xfrm>
        </p:grpSpPr>
        <p:pic>
          <p:nvPicPr>
            <p:cNvPr id="1030" name="Picture 6" descr="Icono de Graduados Icon Pond Flat">
              <a:extLst>
                <a:ext uri="{FF2B5EF4-FFF2-40B4-BE49-F238E27FC236}">
                  <a16:creationId xmlns:a16="http://schemas.microsoft.com/office/drawing/2014/main" id="{DE5F9500-8C2A-D11B-8B9F-92052D088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202364"/>
              <a:ext cx="1332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Google Shape;203;p22">
              <a:extLst>
                <a:ext uri="{FF2B5EF4-FFF2-40B4-BE49-F238E27FC236}">
                  <a16:creationId xmlns:a16="http://schemas.microsoft.com/office/drawing/2014/main" id="{31D4CD3C-F766-FC8C-F984-756EBE55F604}"/>
                </a:ext>
              </a:extLst>
            </p:cNvPr>
            <p:cNvSpPr txBox="1"/>
            <p:nvPr/>
          </p:nvSpPr>
          <p:spPr>
            <a:xfrm>
              <a:off x="3786836" y="5586168"/>
              <a:ext cx="10735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Egresados</a:t>
              </a: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F420538-3226-37B3-97FE-42992AD4496D}"/>
              </a:ext>
            </a:extLst>
          </p:cNvPr>
          <p:cNvGrpSpPr/>
          <p:nvPr/>
        </p:nvGrpSpPr>
        <p:grpSpPr>
          <a:xfrm>
            <a:off x="8734033" y="1916892"/>
            <a:ext cx="1335379" cy="1868200"/>
            <a:chOff x="9208850" y="1588281"/>
            <a:chExt cx="1335379" cy="1868200"/>
          </a:xfrm>
        </p:grpSpPr>
        <p:pic>
          <p:nvPicPr>
            <p:cNvPr id="1032" name="Picture 8" descr="Perfil - Iconos gratis de personas">
              <a:extLst>
                <a:ext uri="{FF2B5EF4-FFF2-40B4-BE49-F238E27FC236}">
                  <a16:creationId xmlns:a16="http://schemas.microsoft.com/office/drawing/2014/main" id="{A5E00503-8988-7237-26EE-41D21A001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0539" y="1588281"/>
              <a:ext cx="1332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Google Shape;212;p22">
              <a:extLst>
                <a:ext uri="{FF2B5EF4-FFF2-40B4-BE49-F238E27FC236}">
                  <a16:creationId xmlns:a16="http://schemas.microsoft.com/office/drawing/2014/main" id="{0D4F5B74-8341-A417-E97E-C9C7E910AF8D}"/>
                </a:ext>
              </a:extLst>
            </p:cNvPr>
            <p:cNvSpPr txBox="1"/>
            <p:nvPr/>
          </p:nvSpPr>
          <p:spPr>
            <a:xfrm>
              <a:off x="9208850" y="2994857"/>
              <a:ext cx="133537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Personal Administrativo</a:t>
              </a:r>
            </a:p>
          </p:txBody>
        </p:sp>
      </p:grp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9D5866C3-B366-1495-7191-DC4C79880568}"/>
              </a:ext>
            </a:extLst>
          </p:cNvPr>
          <p:cNvCxnSpPr>
            <a:cxnSpLocks/>
            <a:stCxn id="39" idx="2"/>
            <a:endCxn id="1030" idx="0"/>
          </p:cNvCxnSpPr>
          <p:nvPr/>
        </p:nvCxnSpPr>
        <p:spPr>
          <a:xfrm flipH="1">
            <a:off x="4583247" y="3295434"/>
            <a:ext cx="1275684" cy="906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cto de flecha 1023">
            <a:extLst>
              <a:ext uri="{FF2B5EF4-FFF2-40B4-BE49-F238E27FC236}">
                <a16:creationId xmlns:a16="http://schemas.microsoft.com/office/drawing/2014/main" id="{090938AF-EC16-AA68-3C19-BB9445C2E636}"/>
              </a:ext>
            </a:extLst>
          </p:cNvPr>
          <p:cNvCxnSpPr>
            <a:cxnSpLocks/>
            <a:stCxn id="39" idx="2"/>
            <a:endCxn id="1028" idx="0"/>
          </p:cNvCxnSpPr>
          <p:nvPr/>
        </p:nvCxnSpPr>
        <p:spPr>
          <a:xfrm flipH="1">
            <a:off x="2437389" y="3295434"/>
            <a:ext cx="3421542" cy="900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72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E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GESTION ESTRATEGICA DE TIC</a:t>
            </a:r>
            <a:endParaRPr lang="es-ES" sz="20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ED49D13-4801-168E-872F-0A91790D6E24}"/>
              </a:ext>
            </a:extLst>
          </p:cNvPr>
          <p:cNvGrpSpPr/>
          <p:nvPr/>
        </p:nvGrpSpPr>
        <p:grpSpPr>
          <a:xfrm>
            <a:off x="1783152" y="991252"/>
            <a:ext cx="8214288" cy="5031596"/>
            <a:chOff x="3678827" y="1698774"/>
            <a:chExt cx="9176701" cy="6221264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C3461FCB-08BB-EA36-CF99-B27C2D75C0D2}"/>
                </a:ext>
              </a:extLst>
            </p:cNvPr>
            <p:cNvSpPr/>
            <p:nvPr/>
          </p:nvSpPr>
          <p:spPr>
            <a:xfrm>
              <a:off x="5973002" y="1698774"/>
              <a:ext cx="4588350" cy="1865594"/>
            </a:xfrm>
            <a:custGeom>
              <a:avLst/>
              <a:gdLst>
                <a:gd name="connsiteX0" fmla="*/ 0 w 3039886"/>
                <a:gd name="connsiteY0" fmla="*/ 3039886 h 3039886"/>
                <a:gd name="connsiteX1" fmla="*/ 1519943 w 3039886"/>
                <a:gd name="connsiteY1" fmla="*/ 0 h 3039886"/>
                <a:gd name="connsiteX2" fmla="*/ 3039886 w 3039886"/>
                <a:gd name="connsiteY2" fmla="*/ 3039886 h 3039886"/>
                <a:gd name="connsiteX3" fmla="*/ 0 w 3039886"/>
                <a:gd name="connsiteY3" fmla="*/ 3039886 h 30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9886" h="3039886">
                  <a:moveTo>
                    <a:pt x="0" y="3039886"/>
                  </a:moveTo>
                  <a:lnTo>
                    <a:pt x="1519943" y="0"/>
                  </a:lnTo>
                  <a:lnTo>
                    <a:pt x="3039886" y="3039886"/>
                  </a:lnTo>
                  <a:lnTo>
                    <a:pt x="0" y="303988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0" tIns="605714" rIns="0" bIns="0" numCol="1" spcCol="1270" anchor="t" anchorCtr="0">
              <a:noAutofit/>
            </a:bodyPr>
            <a:lstStyle/>
            <a:p>
              <a:pPr algn="ctr" defTabSz="582829">
                <a:spcBef>
                  <a:spcPct val="0"/>
                </a:spcBef>
                <a:defRPr/>
              </a:pPr>
              <a:r>
                <a:rPr lang="es-ES" sz="2332" kern="0" dirty="0">
                  <a:solidFill>
                    <a:prstClr val="white"/>
                  </a:solidFill>
                  <a:latin typeface="Franklin Gothic Medium Cond" panose="020B0606030402020204" pitchFamily="34" charset="0"/>
                  <a:cs typeface="Segoe UI" panose="020B0502040204020203" pitchFamily="34" charset="0"/>
                </a:rPr>
                <a:t>Gestión</a:t>
              </a:r>
            </a:p>
            <a:p>
              <a:pPr algn="ctr" defTabSz="582829">
                <a:spcBef>
                  <a:spcPct val="0"/>
                </a:spcBef>
                <a:defRPr/>
              </a:pPr>
              <a:r>
                <a:rPr lang="es-ES" sz="2332" kern="0" dirty="0">
                  <a:solidFill>
                    <a:prstClr val="white"/>
                  </a:solidFill>
                  <a:latin typeface="Franklin Gothic Medium Cond" panose="020B0606030402020204" pitchFamily="34" charset="0"/>
                  <a:cs typeface="Segoe UI" panose="020B0502040204020203" pitchFamily="34" charset="0"/>
                </a:rPr>
                <a:t>de información </a:t>
              </a: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BE7C0222-DAD4-BDF9-D076-4B30A71D3DC8}"/>
                </a:ext>
              </a:extLst>
            </p:cNvPr>
            <p:cNvSpPr/>
            <p:nvPr/>
          </p:nvSpPr>
          <p:spPr>
            <a:xfrm>
              <a:off x="3678827" y="4646208"/>
              <a:ext cx="4588350" cy="2476845"/>
            </a:xfrm>
            <a:custGeom>
              <a:avLst/>
              <a:gdLst>
                <a:gd name="connsiteX0" fmla="*/ 0 w 3039886"/>
                <a:gd name="connsiteY0" fmla="*/ 3039886 h 3039886"/>
                <a:gd name="connsiteX1" fmla="*/ 1519943 w 3039886"/>
                <a:gd name="connsiteY1" fmla="*/ 0 h 3039886"/>
                <a:gd name="connsiteX2" fmla="*/ 3039886 w 3039886"/>
                <a:gd name="connsiteY2" fmla="*/ 3039886 h 3039886"/>
                <a:gd name="connsiteX3" fmla="*/ 0 w 3039886"/>
                <a:gd name="connsiteY3" fmla="*/ 3039886 h 30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9886" h="3039886">
                  <a:moveTo>
                    <a:pt x="0" y="3039886"/>
                  </a:moveTo>
                  <a:lnTo>
                    <a:pt x="1519943" y="0"/>
                  </a:lnTo>
                  <a:lnTo>
                    <a:pt x="3039886" y="3039886"/>
                  </a:lnTo>
                  <a:lnTo>
                    <a:pt x="0" y="3039886"/>
                  </a:lnTo>
                  <a:close/>
                </a:path>
              </a:pathLst>
            </a:custGeom>
            <a:solidFill>
              <a:srgbClr val="1E5F5A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0" tIns="454286" rIns="0" bIns="0" numCol="1" spcCol="1270" anchor="ctr" anchorCtr="0">
              <a:noAutofit/>
            </a:bodyPr>
            <a:lstStyle/>
            <a:p>
              <a:pPr algn="ctr" defTabSz="5828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ES" sz="2332" kern="0" dirty="0">
                  <a:solidFill>
                    <a:prstClr val="white"/>
                  </a:solidFill>
                  <a:latin typeface="Franklin Gothic Medium Cond" panose="020B0606030402020204" pitchFamily="34" charset="0"/>
                  <a:cs typeface="Segoe UI" panose="020B0502040204020203" pitchFamily="34" charset="0"/>
                </a:rPr>
                <a:t>Gobierno TI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5908B4A-074D-2203-C699-3DD223DD52C8}"/>
                </a:ext>
              </a:extLst>
            </p:cNvPr>
            <p:cNvSpPr/>
            <p:nvPr/>
          </p:nvSpPr>
          <p:spPr>
            <a:xfrm>
              <a:off x="5973002" y="4646208"/>
              <a:ext cx="4588351" cy="2476845"/>
            </a:xfrm>
            <a:custGeom>
              <a:avLst/>
              <a:gdLst>
                <a:gd name="connsiteX0" fmla="*/ 0 w 3039886"/>
                <a:gd name="connsiteY0" fmla="*/ 3039886 h 3039886"/>
                <a:gd name="connsiteX1" fmla="*/ 1519943 w 3039886"/>
                <a:gd name="connsiteY1" fmla="*/ 0 h 3039886"/>
                <a:gd name="connsiteX2" fmla="*/ 3039886 w 3039886"/>
                <a:gd name="connsiteY2" fmla="*/ 3039886 h 3039886"/>
                <a:gd name="connsiteX3" fmla="*/ 0 w 3039886"/>
                <a:gd name="connsiteY3" fmla="*/ 3039886 h 30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9886" h="3039886">
                  <a:moveTo>
                    <a:pt x="3039886" y="0"/>
                  </a:moveTo>
                  <a:lnTo>
                    <a:pt x="1519943" y="3039886"/>
                  </a:lnTo>
                  <a:lnTo>
                    <a:pt x="0" y="0"/>
                  </a:lnTo>
                  <a:lnTo>
                    <a:pt x="303988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603566" tIns="302857" rIns="603568" bIns="1157176" numCol="1" spcCol="1270" anchor="ctr" anchorCtr="0">
              <a:noAutofit/>
            </a:bodyPr>
            <a:lstStyle/>
            <a:p>
              <a:pPr algn="ctr" defTabSz="582829">
                <a:spcBef>
                  <a:spcPct val="0"/>
                </a:spcBef>
                <a:defRPr/>
              </a:pPr>
              <a:r>
                <a:rPr lang="es-ES" sz="2332" kern="0" dirty="0">
                  <a:solidFill>
                    <a:prstClr val="white"/>
                  </a:solidFill>
                  <a:latin typeface="Franklin Gothic Medium Cond" panose="020B0606030402020204" pitchFamily="34" charset="0"/>
                  <a:cs typeface="Segoe UI" panose="020B0502040204020203" pitchFamily="34" charset="0"/>
                </a:rPr>
                <a:t>Servicios</a:t>
              </a:r>
            </a:p>
            <a:p>
              <a:pPr algn="ctr" defTabSz="582829">
                <a:spcBef>
                  <a:spcPct val="0"/>
                </a:spcBef>
                <a:defRPr/>
              </a:pPr>
              <a:r>
                <a:rPr lang="es-ES" sz="2332" kern="0" dirty="0">
                  <a:solidFill>
                    <a:prstClr val="white"/>
                  </a:solidFill>
                  <a:latin typeface="Franklin Gothic Medium Cond" panose="020B0606030402020204" pitchFamily="34" charset="0"/>
                  <a:cs typeface="Segoe UI" panose="020B0502040204020203" pitchFamily="34" charset="0"/>
                </a:rPr>
                <a:t>tecnológicos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46F8221B-8B49-8B9A-0D31-EBB3A4947BC2}"/>
                </a:ext>
              </a:extLst>
            </p:cNvPr>
            <p:cNvSpPr/>
            <p:nvPr/>
          </p:nvSpPr>
          <p:spPr>
            <a:xfrm>
              <a:off x="8267177" y="4646208"/>
              <a:ext cx="4588350" cy="2476845"/>
            </a:xfrm>
            <a:custGeom>
              <a:avLst/>
              <a:gdLst>
                <a:gd name="connsiteX0" fmla="*/ 0 w 3039886"/>
                <a:gd name="connsiteY0" fmla="*/ 3039886 h 3039886"/>
                <a:gd name="connsiteX1" fmla="*/ 1519943 w 3039886"/>
                <a:gd name="connsiteY1" fmla="*/ 0 h 3039886"/>
                <a:gd name="connsiteX2" fmla="*/ 3039886 w 3039886"/>
                <a:gd name="connsiteY2" fmla="*/ 3039886 h 3039886"/>
                <a:gd name="connsiteX3" fmla="*/ 0 w 3039886"/>
                <a:gd name="connsiteY3" fmla="*/ 3039886 h 30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9886" h="3039886">
                  <a:moveTo>
                    <a:pt x="0" y="3039886"/>
                  </a:moveTo>
                  <a:lnTo>
                    <a:pt x="1519943" y="0"/>
                  </a:lnTo>
                  <a:lnTo>
                    <a:pt x="3039886" y="3039886"/>
                  </a:lnTo>
                  <a:lnTo>
                    <a:pt x="0" y="3039886"/>
                  </a:lnTo>
                  <a:close/>
                </a:path>
              </a:pathLst>
            </a:custGeom>
            <a:solidFill>
              <a:srgbClr val="1E5F5A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0" tIns="454286" rIns="0" bIns="0" numCol="1" spcCol="1270" anchor="ctr" anchorCtr="0">
              <a:noAutofit/>
            </a:bodyPr>
            <a:lstStyle/>
            <a:p>
              <a:pPr algn="ctr" defTabSz="582829">
                <a:spcBef>
                  <a:spcPct val="0"/>
                </a:spcBef>
                <a:defRPr/>
              </a:pPr>
              <a:r>
                <a:rPr lang="es-ES" sz="2332" kern="0" dirty="0">
                  <a:solidFill>
                    <a:prstClr val="white"/>
                  </a:solidFill>
                  <a:latin typeface="Franklin Gothic Medium Cond" panose="020B0606030402020204" pitchFamily="34" charset="0"/>
                  <a:cs typeface="Segoe UI" panose="020B0502040204020203" pitchFamily="34" charset="0"/>
                </a:rPr>
                <a:t>Estrategia </a:t>
              </a:r>
            </a:p>
            <a:p>
              <a:pPr algn="ctr" defTabSz="582829">
                <a:spcBef>
                  <a:spcPct val="0"/>
                </a:spcBef>
                <a:defRPr/>
              </a:pPr>
              <a:r>
                <a:rPr lang="es-ES" sz="2332" kern="0" dirty="0">
                  <a:solidFill>
                    <a:prstClr val="white"/>
                  </a:solidFill>
                  <a:latin typeface="Franklin Gothic Medium Cond" panose="020B0606030402020204" pitchFamily="34" charset="0"/>
                  <a:cs typeface="Segoe UI" panose="020B0502040204020203" pitchFamily="34" charset="0"/>
                </a:rPr>
                <a:t>de TIC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071458F-51C4-9878-1D33-2E73EA11ED06}"/>
                </a:ext>
              </a:extLst>
            </p:cNvPr>
            <p:cNvSpPr/>
            <p:nvPr/>
          </p:nvSpPr>
          <p:spPr>
            <a:xfrm>
              <a:off x="5973002" y="3564323"/>
              <a:ext cx="4588350" cy="108378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69245">
                <a:defRPr/>
              </a:pPr>
              <a:r>
                <a:rPr lang="es-CO" sz="2332" kern="0" dirty="0">
                  <a:solidFill>
                    <a:prstClr val="white"/>
                  </a:solidFill>
                  <a:latin typeface="Franklin Gothic Medium Cond" panose="020B0606030402020204" pitchFamily="34" charset="0"/>
                  <a:cs typeface="Segoe UI" panose="020B0502040204020203" pitchFamily="34" charset="0"/>
                </a:rPr>
                <a:t>Sistemas de información 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49A876B-E609-D1F2-D007-D5F179A0D095}"/>
                </a:ext>
              </a:extLst>
            </p:cNvPr>
            <p:cNvSpPr/>
            <p:nvPr/>
          </p:nvSpPr>
          <p:spPr>
            <a:xfrm>
              <a:off x="3678829" y="7123053"/>
              <a:ext cx="9176699" cy="796985"/>
            </a:xfrm>
            <a:prstGeom prst="rect">
              <a:avLst/>
            </a:prstGeom>
            <a:solidFill>
              <a:srgbClr val="1E6E9B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69245">
                <a:defRPr/>
              </a:pPr>
              <a:r>
                <a:rPr lang="es-CO" sz="2332" kern="0" dirty="0">
                  <a:solidFill>
                    <a:prstClr val="white"/>
                  </a:solidFill>
                  <a:latin typeface="Franklin Gothic Medium Cond" panose="020B0606030402020204" pitchFamily="34" charset="0"/>
                  <a:cs typeface="Segoe UI" panose="020B0502040204020203" pitchFamily="34" charset="0"/>
                </a:rPr>
                <a:t>Uso y apropiación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76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INFORMACIÓN</a:t>
            </a:r>
          </a:p>
        </p:txBody>
      </p:sp>
      <p:sp>
        <p:nvSpPr>
          <p:cNvPr id="4" name="object 67">
            <a:extLst>
              <a:ext uri="{FF2B5EF4-FFF2-40B4-BE49-F238E27FC236}">
                <a16:creationId xmlns:a16="http://schemas.microsoft.com/office/drawing/2014/main" id="{5C8CBF65-05F5-2D25-E99C-BB94C4D785F1}"/>
              </a:ext>
            </a:extLst>
          </p:cNvPr>
          <p:cNvSpPr/>
          <p:nvPr/>
        </p:nvSpPr>
        <p:spPr>
          <a:xfrm>
            <a:off x="1036228" y="5366680"/>
            <a:ext cx="194203" cy="211699"/>
          </a:xfrm>
          <a:custGeom>
            <a:avLst/>
            <a:gdLst/>
            <a:ahLst/>
            <a:cxnLst/>
            <a:rect l="l" t="t" r="r" b="b"/>
            <a:pathLst>
              <a:path w="147954" h="155575">
                <a:moveTo>
                  <a:pt x="143675" y="0"/>
                </a:moveTo>
                <a:lnTo>
                  <a:pt x="4152" y="0"/>
                </a:lnTo>
                <a:lnTo>
                  <a:pt x="0" y="4152"/>
                </a:lnTo>
                <a:lnTo>
                  <a:pt x="0" y="151295"/>
                </a:lnTo>
                <a:lnTo>
                  <a:pt x="4152" y="155447"/>
                </a:lnTo>
                <a:lnTo>
                  <a:pt x="143675" y="155447"/>
                </a:lnTo>
                <a:lnTo>
                  <a:pt x="147828" y="151295"/>
                </a:lnTo>
                <a:lnTo>
                  <a:pt x="147828" y="4152"/>
                </a:lnTo>
                <a:lnTo>
                  <a:pt x="14367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D89A52CC-B8E7-66DC-C71C-8B98E05DACBC}"/>
              </a:ext>
            </a:extLst>
          </p:cNvPr>
          <p:cNvSpPr/>
          <p:nvPr/>
        </p:nvSpPr>
        <p:spPr>
          <a:xfrm>
            <a:off x="3438492" y="5366680"/>
            <a:ext cx="196703" cy="211699"/>
          </a:xfrm>
          <a:custGeom>
            <a:avLst/>
            <a:gdLst/>
            <a:ahLst/>
            <a:cxnLst/>
            <a:rect l="l" t="t" r="r" b="b"/>
            <a:pathLst>
              <a:path w="149860" h="155575">
                <a:moveTo>
                  <a:pt x="145161" y="0"/>
                </a:moveTo>
                <a:lnTo>
                  <a:pt x="4190" y="0"/>
                </a:lnTo>
                <a:lnTo>
                  <a:pt x="0" y="4190"/>
                </a:lnTo>
                <a:lnTo>
                  <a:pt x="0" y="151256"/>
                </a:lnTo>
                <a:lnTo>
                  <a:pt x="4190" y="155447"/>
                </a:lnTo>
                <a:lnTo>
                  <a:pt x="145161" y="155447"/>
                </a:lnTo>
                <a:lnTo>
                  <a:pt x="149351" y="151256"/>
                </a:lnTo>
                <a:lnTo>
                  <a:pt x="149351" y="4190"/>
                </a:lnTo>
                <a:lnTo>
                  <a:pt x="145161" y="0"/>
                </a:lnTo>
                <a:close/>
              </a:path>
            </a:pathLst>
          </a:custGeom>
          <a:solidFill>
            <a:srgbClr val="09A74E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69">
            <a:extLst>
              <a:ext uri="{FF2B5EF4-FFF2-40B4-BE49-F238E27FC236}">
                <a16:creationId xmlns:a16="http://schemas.microsoft.com/office/drawing/2014/main" id="{A15F869F-9B20-DFC8-1069-2CFEE1D7B2D5}"/>
              </a:ext>
            </a:extLst>
          </p:cNvPr>
          <p:cNvSpPr/>
          <p:nvPr/>
        </p:nvSpPr>
        <p:spPr>
          <a:xfrm>
            <a:off x="5708790" y="5366680"/>
            <a:ext cx="196703" cy="211699"/>
          </a:xfrm>
          <a:custGeom>
            <a:avLst/>
            <a:gdLst/>
            <a:ahLst/>
            <a:cxnLst/>
            <a:rect l="l" t="t" r="r" b="b"/>
            <a:pathLst>
              <a:path w="149860" h="155575">
                <a:moveTo>
                  <a:pt x="145160" y="0"/>
                </a:moveTo>
                <a:lnTo>
                  <a:pt x="4190" y="0"/>
                </a:lnTo>
                <a:lnTo>
                  <a:pt x="0" y="4190"/>
                </a:lnTo>
                <a:lnTo>
                  <a:pt x="0" y="151256"/>
                </a:lnTo>
                <a:lnTo>
                  <a:pt x="4190" y="155447"/>
                </a:lnTo>
                <a:lnTo>
                  <a:pt x="145160" y="155447"/>
                </a:lnTo>
                <a:lnTo>
                  <a:pt x="149351" y="151256"/>
                </a:lnTo>
                <a:lnTo>
                  <a:pt x="149351" y="4190"/>
                </a:lnTo>
                <a:lnTo>
                  <a:pt x="145160" y="0"/>
                </a:lnTo>
                <a:close/>
              </a:path>
            </a:pathLst>
          </a:custGeom>
          <a:solidFill>
            <a:srgbClr val="17A7DF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70">
            <a:extLst>
              <a:ext uri="{FF2B5EF4-FFF2-40B4-BE49-F238E27FC236}">
                <a16:creationId xmlns:a16="http://schemas.microsoft.com/office/drawing/2014/main" id="{8E53B3A5-858A-6164-1FE2-4BEDAC0281F2}"/>
              </a:ext>
            </a:extLst>
          </p:cNvPr>
          <p:cNvSpPr/>
          <p:nvPr/>
        </p:nvSpPr>
        <p:spPr>
          <a:xfrm>
            <a:off x="8713656" y="5366680"/>
            <a:ext cx="196703" cy="211699"/>
          </a:xfrm>
          <a:custGeom>
            <a:avLst/>
            <a:gdLst/>
            <a:ahLst/>
            <a:cxnLst/>
            <a:rect l="l" t="t" r="r" b="b"/>
            <a:pathLst>
              <a:path w="149859" h="155575">
                <a:moveTo>
                  <a:pt x="145160" y="0"/>
                </a:moveTo>
                <a:lnTo>
                  <a:pt x="4190" y="0"/>
                </a:lnTo>
                <a:lnTo>
                  <a:pt x="0" y="4190"/>
                </a:lnTo>
                <a:lnTo>
                  <a:pt x="0" y="151256"/>
                </a:lnTo>
                <a:lnTo>
                  <a:pt x="4190" y="155447"/>
                </a:lnTo>
                <a:lnTo>
                  <a:pt x="145160" y="155447"/>
                </a:lnTo>
                <a:lnTo>
                  <a:pt x="149351" y="151256"/>
                </a:lnTo>
                <a:lnTo>
                  <a:pt x="149351" y="4190"/>
                </a:lnTo>
                <a:lnTo>
                  <a:pt x="145160" y="0"/>
                </a:lnTo>
                <a:close/>
              </a:path>
            </a:pathLst>
          </a:custGeom>
          <a:solidFill>
            <a:srgbClr val="00629F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71">
            <a:extLst>
              <a:ext uri="{FF2B5EF4-FFF2-40B4-BE49-F238E27FC236}">
                <a16:creationId xmlns:a16="http://schemas.microsoft.com/office/drawing/2014/main" id="{BF39CA35-D84D-4C9D-F9D8-68FC5075C11A}"/>
              </a:ext>
            </a:extLst>
          </p:cNvPr>
          <p:cNvSpPr txBox="1"/>
          <p:nvPr/>
        </p:nvSpPr>
        <p:spPr>
          <a:xfrm>
            <a:off x="1309685" y="5366680"/>
            <a:ext cx="1883145" cy="984436"/>
          </a:xfrm>
          <a:prstGeom prst="rect">
            <a:avLst/>
          </a:prstGeom>
        </p:spPr>
        <p:txBody>
          <a:bodyPr vert="horz" wrap="square" lIns="0" tIns="9715" rIns="0" bIns="0" rtlCol="0">
            <a:spAutoFit/>
          </a:bodyPr>
          <a:lstStyle/>
          <a:p>
            <a:pPr marL="9251">
              <a:spcBef>
                <a:spcPts val="77"/>
              </a:spcBef>
            </a:pPr>
            <a:r>
              <a:rPr sz="1200" spc="-3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Apoyo</a:t>
            </a:r>
            <a:r>
              <a:rPr sz="1200" spc="-58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 </a:t>
            </a:r>
            <a:r>
              <a:rPr sz="1200" spc="-3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administrativo</a:t>
            </a:r>
            <a:endParaRPr lang="es-ES" sz="1200" spc="-3" dirty="0">
              <a:solidFill>
                <a:prstClr val="black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marL="9251">
              <a:spcBef>
                <a:spcPts val="77"/>
              </a:spcBef>
            </a:pPr>
            <a:r>
              <a:rPr lang="es-ES" sz="1200" spc="-3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ERP financiero</a:t>
            </a:r>
          </a:p>
          <a:p>
            <a:pPr marL="9251">
              <a:spcBef>
                <a:spcPts val="77"/>
              </a:spcBef>
            </a:pPr>
            <a:r>
              <a:rPr lang="es-ES" sz="1200" spc="-3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Gestión documental</a:t>
            </a:r>
          </a:p>
          <a:p>
            <a:pPr marL="9251">
              <a:spcBef>
                <a:spcPts val="77"/>
              </a:spcBef>
            </a:pPr>
            <a:r>
              <a:rPr lang="es-ES" sz="1200" spc="-3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Recursos humanos</a:t>
            </a:r>
          </a:p>
          <a:p>
            <a:pPr marL="9251">
              <a:spcBef>
                <a:spcPts val="77"/>
              </a:spcBef>
            </a:pPr>
            <a:r>
              <a:rPr lang="es-ES" sz="1200" spc="-3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Servicios tecnológicos </a:t>
            </a:r>
            <a:endParaRPr sz="1200" dirty="0">
              <a:solidFill>
                <a:prstClr val="black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5" name="object 72">
            <a:extLst>
              <a:ext uri="{FF2B5EF4-FFF2-40B4-BE49-F238E27FC236}">
                <a16:creationId xmlns:a16="http://schemas.microsoft.com/office/drawing/2014/main" id="{B18A2C89-5A06-C3A3-3AAA-FA22B61F4444}"/>
              </a:ext>
            </a:extLst>
          </p:cNvPr>
          <p:cNvSpPr txBox="1"/>
          <p:nvPr/>
        </p:nvSpPr>
        <p:spPr>
          <a:xfrm>
            <a:off x="3704957" y="5366680"/>
            <a:ext cx="1793814" cy="576632"/>
          </a:xfrm>
          <a:prstGeom prst="rect">
            <a:avLst/>
          </a:prstGeom>
        </p:spPr>
        <p:txBody>
          <a:bodyPr vert="horz" wrap="square" lIns="0" tIns="9715" rIns="0" bIns="0" rtlCol="0">
            <a:spAutoFit/>
          </a:bodyPr>
          <a:lstStyle/>
          <a:p>
            <a:pPr marL="9251">
              <a:spcBef>
                <a:spcPts val="77"/>
              </a:spcBef>
            </a:pPr>
            <a:r>
              <a:rPr lang="es-CO" sz="1200" spc="-3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Sistemas</a:t>
            </a:r>
            <a:r>
              <a:rPr lang="es-CO" sz="1200" spc="-43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 </a:t>
            </a:r>
            <a:r>
              <a:rPr lang="es-CO" sz="1200" spc="-3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misionales</a:t>
            </a:r>
            <a:r>
              <a:rPr lang="es-CO" sz="1200" spc="-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9251">
              <a:spcBef>
                <a:spcPts val="77"/>
              </a:spcBef>
            </a:pPr>
            <a:r>
              <a:rPr lang="es-ES" sz="1200" spc="-3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Académico, Investigación y Proyección social </a:t>
            </a:r>
            <a:endParaRPr sz="1200" dirty="0">
              <a:solidFill>
                <a:prstClr val="black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6" name="object 73">
            <a:extLst>
              <a:ext uri="{FF2B5EF4-FFF2-40B4-BE49-F238E27FC236}">
                <a16:creationId xmlns:a16="http://schemas.microsoft.com/office/drawing/2014/main" id="{5385761D-F7D7-CE58-D2E6-9DDA01E52EF1}"/>
              </a:ext>
            </a:extLst>
          </p:cNvPr>
          <p:cNvSpPr txBox="1"/>
          <p:nvPr/>
        </p:nvSpPr>
        <p:spPr>
          <a:xfrm>
            <a:off x="6009011" y="5366680"/>
            <a:ext cx="2577145" cy="761298"/>
          </a:xfrm>
          <a:prstGeom prst="rect">
            <a:avLst/>
          </a:prstGeom>
        </p:spPr>
        <p:txBody>
          <a:bodyPr vert="horz" wrap="square" lIns="0" tIns="9715" rIns="0" bIns="0" rtlCol="0">
            <a:spAutoFit/>
          </a:bodyPr>
          <a:lstStyle/>
          <a:p>
            <a:pPr marL="9251">
              <a:spcBef>
                <a:spcPts val="77"/>
              </a:spcBef>
            </a:pPr>
            <a:r>
              <a:rPr sz="1200" spc="-3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Sistemas informativos</a:t>
            </a:r>
            <a:r>
              <a:rPr sz="1200" spc="-15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 </a:t>
            </a:r>
            <a:r>
              <a:rPr sz="1200" spc="-3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digitales</a:t>
            </a:r>
            <a:endParaRPr lang="es-ES" sz="1200" spc="-3" dirty="0">
              <a:solidFill>
                <a:prstClr val="black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marL="9251">
              <a:spcBef>
                <a:spcPts val="77"/>
              </a:spcBef>
            </a:pPr>
            <a:r>
              <a:rPr lang="es-ES" sz="1200" spc="-3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Portal informativo, Estudiantes, Profesores, Ciudadanos, Funcionarios y Trámites</a:t>
            </a:r>
            <a:endParaRPr sz="1200" dirty="0">
              <a:solidFill>
                <a:prstClr val="black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7" name="object 74">
            <a:extLst>
              <a:ext uri="{FF2B5EF4-FFF2-40B4-BE49-F238E27FC236}">
                <a16:creationId xmlns:a16="http://schemas.microsoft.com/office/drawing/2014/main" id="{45D3C6E1-FA02-1D8F-2030-595E5F14E34D}"/>
              </a:ext>
            </a:extLst>
          </p:cNvPr>
          <p:cNvSpPr txBox="1"/>
          <p:nvPr/>
        </p:nvSpPr>
        <p:spPr>
          <a:xfrm>
            <a:off x="9026901" y="5366680"/>
            <a:ext cx="2488796" cy="589456"/>
          </a:xfrm>
          <a:prstGeom prst="rect">
            <a:avLst/>
          </a:prstGeom>
        </p:spPr>
        <p:txBody>
          <a:bodyPr vert="horz" wrap="square" lIns="0" tIns="9715" rIns="0" bIns="0" rtlCol="0">
            <a:spAutoFit/>
          </a:bodyPr>
          <a:lstStyle/>
          <a:p>
            <a:pPr marL="9251">
              <a:spcBef>
                <a:spcPts val="77"/>
              </a:spcBef>
            </a:pPr>
            <a:r>
              <a:rPr sz="1200" spc="-3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Sistemas de</a:t>
            </a:r>
            <a:r>
              <a:rPr sz="1200" spc="-18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 </a:t>
            </a:r>
            <a:r>
              <a:rPr sz="1200" spc="-3" dirty="0">
                <a:solidFill>
                  <a:prstClr val="black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direccionamiento</a:t>
            </a:r>
            <a:endParaRPr lang="es-ES" sz="1200" spc="-3" dirty="0">
              <a:solidFill>
                <a:prstClr val="black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marL="9251">
              <a:spcBef>
                <a:spcPts val="77"/>
              </a:spcBef>
            </a:pPr>
            <a:r>
              <a:rPr lang="es-ES" sz="1200" spc="-3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Gestión de calidad</a:t>
            </a:r>
          </a:p>
          <a:p>
            <a:pPr marL="9251">
              <a:spcBef>
                <a:spcPts val="77"/>
              </a:spcBef>
            </a:pPr>
            <a:r>
              <a:rPr lang="es-ES" sz="1200" spc="-3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Estratégico y seguimiento 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DC08EF4E-24DA-1A67-5F26-0F8AF8FEC580}"/>
              </a:ext>
            </a:extLst>
          </p:cNvPr>
          <p:cNvSpPr/>
          <p:nvPr/>
        </p:nvSpPr>
        <p:spPr>
          <a:xfrm>
            <a:off x="1189777" y="955224"/>
            <a:ext cx="9638469" cy="4357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4FA1542E-5CDB-BCA6-D3D6-53355AC6513D}"/>
              </a:ext>
            </a:extLst>
          </p:cNvPr>
          <p:cNvSpPr/>
          <p:nvPr/>
        </p:nvSpPr>
        <p:spPr>
          <a:xfrm>
            <a:off x="1228903" y="1160913"/>
            <a:ext cx="9479652" cy="4079306"/>
          </a:xfrm>
          <a:custGeom>
            <a:avLst/>
            <a:gdLst/>
            <a:ahLst/>
            <a:cxnLst/>
            <a:rect l="l" t="t" r="r" b="b"/>
            <a:pathLst>
              <a:path w="6595109" h="2997835">
                <a:moveTo>
                  <a:pt x="6054754" y="0"/>
                </a:moveTo>
                <a:lnTo>
                  <a:pt x="567175" y="0"/>
                </a:lnTo>
                <a:lnTo>
                  <a:pt x="541178" y="5476"/>
                </a:lnTo>
                <a:lnTo>
                  <a:pt x="519617" y="20472"/>
                </a:lnTo>
                <a:lnTo>
                  <a:pt x="504909" y="42837"/>
                </a:lnTo>
                <a:lnTo>
                  <a:pt x="499470" y="70420"/>
                </a:lnTo>
                <a:lnTo>
                  <a:pt x="0" y="2927366"/>
                </a:lnTo>
                <a:lnTo>
                  <a:pt x="5245" y="2954933"/>
                </a:lnTo>
                <a:lnTo>
                  <a:pt x="19628" y="2977296"/>
                </a:lnTo>
                <a:lnTo>
                  <a:pt x="41116" y="2992297"/>
                </a:lnTo>
                <a:lnTo>
                  <a:pt x="67679" y="2997776"/>
                </a:lnTo>
                <a:lnTo>
                  <a:pt x="6527182" y="2997776"/>
                </a:lnTo>
                <a:lnTo>
                  <a:pt x="6553757" y="2992297"/>
                </a:lnTo>
                <a:lnTo>
                  <a:pt x="6575254" y="2977296"/>
                </a:lnTo>
                <a:lnTo>
                  <a:pt x="6589640" y="2954933"/>
                </a:lnTo>
                <a:lnTo>
                  <a:pt x="6594887" y="2927366"/>
                </a:lnTo>
                <a:lnTo>
                  <a:pt x="6122459" y="70420"/>
                </a:lnTo>
                <a:lnTo>
                  <a:pt x="6117212" y="42837"/>
                </a:lnTo>
                <a:lnTo>
                  <a:pt x="6102826" y="20472"/>
                </a:lnTo>
                <a:lnTo>
                  <a:pt x="6081330" y="5476"/>
                </a:lnTo>
                <a:lnTo>
                  <a:pt x="6054754" y="0"/>
                </a:lnTo>
                <a:close/>
              </a:path>
            </a:pathLst>
          </a:custGeom>
          <a:solidFill>
            <a:srgbClr val="053954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94B8A8B0-AD88-CA91-4ED2-3D93906EC707}"/>
              </a:ext>
            </a:extLst>
          </p:cNvPr>
          <p:cNvSpPr/>
          <p:nvPr/>
        </p:nvSpPr>
        <p:spPr>
          <a:xfrm>
            <a:off x="1228903" y="2894648"/>
            <a:ext cx="9479652" cy="2220677"/>
          </a:xfrm>
          <a:custGeom>
            <a:avLst/>
            <a:gdLst/>
            <a:ahLst/>
            <a:cxnLst/>
            <a:rect l="l" t="t" r="r" b="b"/>
            <a:pathLst>
              <a:path w="6595109" h="1631950">
                <a:moveTo>
                  <a:pt x="6336310" y="0"/>
                </a:moveTo>
                <a:lnTo>
                  <a:pt x="273435" y="0"/>
                </a:lnTo>
                <a:lnTo>
                  <a:pt x="0" y="1561193"/>
                </a:lnTo>
                <a:lnTo>
                  <a:pt x="5245" y="1588186"/>
                </a:lnTo>
                <a:lnTo>
                  <a:pt x="19628" y="1610611"/>
                </a:lnTo>
                <a:lnTo>
                  <a:pt x="41116" y="1625929"/>
                </a:lnTo>
                <a:lnTo>
                  <a:pt x="67679" y="1631600"/>
                </a:lnTo>
                <a:lnTo>
                  <a:pt x="6527182" y="1631600"/>
                </a:lnTo>
                <a:lnTo>
                  <a:pt x="6553757" y="1625929"/>
                </a:lnTo>
                <a:lnTo>
                  <a:pt x="6575254" y="1610611"/>
                </a:lnTo>
                <a:lnTo>
                  <a:pt x="6589640" y="1588186"/>
                </a:lnTo>
                <a:lnTo>
                  <a:pt x="6594887" y="1561193"/>
                </a:lnTo>
                <a:lnTo>
                  <a:pt x="6336310" y="0"/>
                </a:lnTo>
                <a:close/>
              </a:path>
            </a:pathLst>
          </a:custGeom>
          <a:solidFill>
            <a:srgbClr val="00629F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B82558DC-B805-EA6F-85F1-03E2E59D835B}"/>
              </a:ext>
            </a:extLst>
          </p:cNvPr>
          <p:cNvSpPr/>
          <p:nvPr/>
        </p:nvSpPr>
        <p:spPr>
          <a:xfrm>
            <a:off x="1621935" y="1035612"/>
            <a:ext cx="8714782" cy="1859492"/>
          </a:xfrm>
          <a:custGeom>
            <a:avLst/>
            <a:gdLst/>
            <a:ahLst/>
            <a:cxnLst/>
            <a:rect l="l" t="t" r="r" b="b"/>
            <a:pathLst>
              <a:path w="6062980" h="1366520">
                <a:moveTo>
                  <a:pt x="5781319" y="0"/>
                </a:moveTo>
                <a:lnTo>
                  <a:pt x="293740" y="0"/>
                </a:lnTo>
                <a:lnTo>
                  <a:pt x="267742" y="5461"/>
                </a:lnTo>
                <a:lnTo>
                  <a:pt x="246182" y="20318"/>
                </a:lnTo>
                <a:lnTo>
                  <a:pt x="231474" y="42278"/>
                </a:lnTo>
                <a:lnTo>
                  <a:pt x="226035" y="69049"/>
                </a:lnTo>
                <a:lnTo>
                  <a:pt x="0" y="1366182"/>
                </a:lnTo>
                <a:lnTo>
                  <a:pt x="6062875" y="1366182"/>
                </a:lnTo>
                <a:lnTo>
                  <a:pt x="5849024" y="69049"/>
                </a:lnTo>
                <a:lnTo>
                  <a:pt x="5829391" y="20318"/>
                </a:lnTo>
                <a:lnTo>
                  <a:pt x="5781319" y="0"/>
                </a:lnTo>
                <a:close/>
              </a:path>
            </a:pathLst>
          </a:custGeom>
          <a:solidFill>
            <a:srgbClr val="17A7DF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144DDF80-136E-4013-6BBD-5EE6FA97B763}"/>
              </a:ext>
            </a:extLst>
          </p:cNvPr>
          <p:cNvSpPr/>
          <p:nvPr/>
        </p:nvSpPr>
        <p:spPr>
          <a:xfrm>
            <a:off x="2468288" y="1645507"/>
            <a:ext cx="7000668" cy="2721842"/>
          </a:xfrm>
          <a:custGeom>
            <a:avLst/>
            <a:gdLst/>
            <a:ahLst/>
            <a:cxnLst/>
            <a:rect l="l" t="t" r="r" b="b"/>
            <a:pathLst>
              <a:path w="4870450" h="2000250">
                <a:moveTo>
                  <a:pt x="4529246" y="0"/>
                </a:moveTo>
                <a:lnTo>
                  <a:pt x="361413" y="0"/>
                </a:lnTo>
                <a:lnTo>
                  <a:pt x="342179" y="3572"/>
                </a:lnTo>
                <a:lnTo>
                  <a:pt x="326235" y="13360"/>
                </a:lnTo>
                <a:lnTo>
                  <a:pt x="315362" y="27973"/>
                </a:lnTo>
                <a:lnTo>
                  <a:pt x="311342" y="46017"/>
                </a:lnTo>
                <a:lnTo>
                  <a:pt x="0" y="1952440"/>
                </a:lnTo>
                <a:lnTo>
                  <a:pt x="4020" y="1970698"/>
                </a:lnTo>
                <a:lnTo>
                  <a:pt x="14893" y="1985782"/>
                </a:lnTo>
                <a:lnTo>
                  <a:pt x="30837" y="1996042"/>
                </a:lnTo>
                <a:lnTo>
                  <a:pt x="50070" y="1999828"/>
                </a:lnTo>
                <a:lnTo>
                  <a:pt x="4820259" y="1999828"/>
                </a:lnTo>
                <a:lnTo>
                  <a:pt x="4839519" y="1996042"/>
                </a:lnTo>
                <a:lnTo>
                  <a:pt x="4855476" y="1985782"/>
                </a:lnTo>
                <a:lnTo>
                  <a:pt x="4866354" y="1970698"/>
                </a:lnTo>
                <a:lnTo>
                  <a:pt x="4870375" y="1952440"/>
                </a:lnTo>
                <a:lnTo>
                  <a:pt x="4579317" y="46017"/>
                </a:lnTo>
                <a:lnTo>
                  <a:pt x="4575303" y="27973"/>
                </a:lnTo>
                <a:lnTo>
                  <a:pt x="4564441" y="13360"/>
                </a:lnTo>
                <a:lnTo>
                  <a:pt x="4548499" y="3572"/>
                </a:lnTo>
                <a:lnTo>
                  <a:pt x="4529246" y="0"/>
                </a:lnTo>
                <a:close/>
              </a:path>
            </a:pathLst>
          </a:custGeom>
          <a:solidFill>
            <a:srgbClr val="077335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0B995DCF-7440-D021-1CFF-DC2E2307EFC4}"/>
              </a:ext>
            </a:extLst>
          </p:cNvPr>
          <p:cNvSpPr/>
          <p:nvPr/>
        </p:nvSpPr>
        <p:spPr>
          <a:xfrm>
            <a:off x="2468288" y="1542282"/>
            <a:ext cx="7000668" cy="2721842"/>
          </a:xfrm>
          <a:custGeom>
            <a:avLst/>
            <a:gdLst/>
            <a:ahLst/>
            <a:cxnLst/>
            <a:rect l="l" t="t" r="r" b="b"/>
            <a:pathLst>
              <a:path w="4870450" h="2000250">
                <a:moveTo>
                  <a:pt x="4529246" y="0"/>
                </a:moveTo>
                <a:lnTo>
                  <a:pt x="361413" y="0"/>
                </a:lnTo>
                <a:lnTo>
                  <a:pt x="342179" y="3579"/>
                </a:lnTo>
                <a:lnTo>
                  <a:pt x="326235" y="13383"/>
                </a:lnTo>
                <a:lnTo>
                  <a:pt x="315362" y="28012"/>
                </a:lnTo>
                <a:lnTo>
                  <a:pt x="311342" y="46063"/>
                </a:lnTo>
                <a:lnTo>
                  <a:pt x="0" y="1952485"/>
                </a:lnTo>
                <a:lnTo>
                  <a:pt x="4020" y="1970744"/>
                </a:lnTo>
                <a:lnTo>
                  <a:pt x="14893" y="1985828"/>
                </a:lnTo>
                <a:lnTo>
                  <a:pt x="30837" y="1996087"/>
                </a:lnTo>
                <a:lnTo>
                  <a:pt x="50070" y="1999874"/>
                </a:lnTo>
                <a:lnTo>
                  <a:pt x="4820259" y="1999874"/>
                </a:lnTo>
                <a:lnTo>
                  <a:pt x="4839519" y="1996087"/>
                </a:lnTo>
                <a:lnTo>
                  <a:pt x="4855476" y="1985828"/>
                </a:lnTo>
                <a:lnTo>
                  <a:pt x="4866354" y="1970744"/>
                </a:lnTo>
                <a:lnTo>
                  <a:pt x="4870375" y="1952485"/>
                </a:lnTo>
                <a:lnTo>
                  <a:pt x="4579317" y="46063"/>
                </a:lnTo>
                <a:lnTo>
                  <a:pt x="4575303" y="28012"/>
                </a:lnTo>
                <a:lnTo>
                  <a:pt x="4564441" y="13383"/>
                </a:lnTo>
                <a:lnTo>
                  <a:pt x="4548499" y="3579"/>
                </a:lnTo>
                <a:lnTo>
                  <a:pt x="4529246" y="0"/>
                </a:lnTo>
                <a:close/>
              </a:path>
            </a:pathLst>
          </a:custGeom>
          <a:solidFill>
            <a:srgbClr val="09A74E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E56930BB-6007-8434-F5B0-149EBC27B179}"/>
              </a:ext>
            </a:extLst>
          </p:cNvPr>
          <p:cNvSpPr/>
          <p:nvPr/>
        </p:nvSpPr>
        <p:spPr>
          <a:xfrm>
            <a:off x="3822460" y="2152176"/>
            <a:ext cx="4292587" cy="1487076"/>
          </a:xfrm>
          <a:custGeom>
            <a:avLst/>
            <a:gdLst/>
            <a:ahLst/>
            <a:cxnLst/>
            <a:rect l="l" t="t" r="r" b="b"/>
            <a:pathLst>
              <a:path w="2986404" h="1092835">
                <a:moveTo>
                  <a:pt x="2853478" y="0"/>
                </a:moveTo>
                <a:lnTo>
                  <a:pt x="143496" y="0"/>
                </a:lnTo>
                <a:lnTo>
                  <a:pt x="132987" y="1925"/>
                </a:lnTo>
                <a:lnTo>
                  <a:pt x="124388" y="7277"/>
                </a:lnTo>
                <a:lnTo>
                  <a:pt x="118582" y="15423"/>
                </a:lnTo>
                <a:lnTo>
                  <a:pt x="116450" y="25727"/>
                </a:lnTo>
                <a:lnTo>
                  <a:pt x="0" y="1066953"/>
                </a:lnTo>
                <a:lnTo>
                  <a:pt x="2138" y="1076679"/>
                </a:lnTo>
                <a:lnTo>
                  <a:pt x="7960" y="1084889"/>
                </a:lnTo>
                <a:lnTo>
                  <a:pt x="16575" y="1090563"/>
                </a:lnTo>
                <a:lnTo>
                  <a:pt x="27091" y="1092680"/>
                </a:lnTo>
                <a:lnTo>
                  <a:pt x="2959056" y="1092680"/>
                </a:lnTo>
                <a:lnTo>
                  <a:pt x="2969565" y="1090563"/>
                </a:lnTo>
                <a:lnTo>
                  <a:pt x="2978164" y="1084889"/>
                </a:lnTo>
                <a:lnTo>
                  <a:pt x="2983970" y="1076679"/>
                </a:lnTo>
                <a:lnTo>
                  <a:pt x="2986102" y="1066953"/>
                </a:lnTo>
                <a:lnTo>
                  <a:pt x="2880524" y="25727"/>
                </a:lnTo>
                <a:lnTo>
                  <a:pt x="2878392" y="15423"/>
                </a:lnTo>
                <a:lnTo>
                  <a:pt x="2872586" y="7277"/>
                </a:lnTo>
                <a:lnTo>
                  <a:pt x="2863987" y="1925"/>
                </a:lnTo>
                <a:lnTo>
                  <a:pt x="2853478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5C66D11A-91B5-D3AA-D572-F9AB7CFDB118}"/>
              </a:ext>
            </a:extLst>
          </p:cNvPr>
          <p:cNvSpPr/>
          <p:nvPr/>
        </p:nvSpPr>
        <p:spPr>
          <a:xfrm>
            <a:off x="3822460" y="2048951"/>
            <a:ext cx="4292587" cy="1487076"/>
          </a:xfrm>
          <a:custGeom>
            <a:avLst/>
            <a:gdLst/>
            <a:ahLst/>
            <a:cxnLst/>
            <a:rect l="l" t="t" r="r" b="b"/>
            <a:pathLst>
              <a:path w="2986404" h="1092835">
                <a:moveTo>
                  <a:pt x="2853478" y="0"/>
                </a:moveTo>
                <a:lnTo>
                  <a:pt x="143496" y="0"/>
                </a:lnTo>
                <a:lnTo>
                  <a:pt x="132987" y="1925"/>
                </a:lnTo>
                <a:lnTo>
                  <a:pt x="124388" y="7277"/>
                </a:lnTo>
                <a:lnTo>
                  <a:pt x="118582" y="15423"/>
                </a:lnTo>
                <a:lnTo>
                  <a:pt x="116450" y="25727"/>
                </a:lnTo>
                <a:lnTo>
                  <a:pt x="0" y="1066998"/>
                </a:lnTo>
                <a:lnTo>
                  <a:pt x="2138" y="1076725"/>
                </a:lnTo>
                <a:lnTo>
                  <a:pt x="7960" y="1084935"/>
                </a:lnTo>
                <a:lnTo>
                  <a:pt x="16575" y="1090608"/>
                </a:lnTo>
                <a:lnTo>
                  <a:pt x="27091" y="1092726"/>
                </a:lnTo>
                <a:lnTo>
                  <a:pt x="2959056" y="1092726"/>
                </a:lnTo>
                <a:lnTo>
                  <a:pt x="2969565" y="1090608"/>
                </a:lnTo>
                <a:lnTo>
                  <a:pt x="2978164" y="1084935"/>
                </a:lnTo>
                <a:lnTo>
                  <a:pt x="2983970" y="1076725"/>
                </a:lnTo>
                <a:lnTo>
                  <a:pt x="2986102" y="1066998"/>
                </a:lnTo>
                <a:lnTo>
                  <a:pt x="2880524" y="25727"/>
                </a:lnTo>
                <a:lnTo>
                  <a:pt x="2878392" y="15423"/>
                </a:lnTo>
                <a:lnTo>
                  <a:pt x="2872586" y="7277"/>
                </a:lnTo>
                <a:lnTo>
                  <a:pt x="2863987" y="1925"/>
                </a:lnTo>
                <a:lnTo>
                  <a:pt x="2853478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D4DF731D-87B9-D532-4A8A-8F0A6BA0146A}"/>
              </a:ext>
            </a:extLst>
          </p:cNvPr>
          <p:cNvSpPr/>
          <p:nvPr/>
        </p:nvSpPr>
        <p:spPr>
          <a:xfrm>
            <a:off x="5161135" y="2469063"/>
            <a:ext cx="1615540" cy="438951"/>
          </a:xfrm>
          <a:custGeom>
            <a:avLst/>
            <a:gdLst/>
            <a:ahLst/>
            <a:cxnLst/>
            <a:rect l="l" t="t" r="r" b="b"/>
            <a:pathLst>
              <a:path w="1123950" h="322580">
                <a:moveTo>
                  <a:pt x="1095067" y="0"/>
                </a:moveTo>
                <a:lnTo>
                  <a:pt x="32481" y="0"/>
                </a:lnTo>
                <a:lnTo>
                  <a:pt x="27045" y="2696"/>
                </a:lnTo>
                <a:lnTo>
                  <a:pt x="27045" y="6763"/>
                </a:lnTo>
                <a:lnTo>
                  <a:pt x="0" y="315497"/>
                </a:lnTo>
                <a:lnTo>
                  <a:pt x="0" y="319564"/>
                </a:lnTo>
                <a:lnTo>
                  <a:pt x="4020" y="322261"/>
                </a:lnTo>
                <a:lnTo>
                  <a:pt x="1118092" y="322261"/>
                </a:lnTo>
                <a:lnTo>
                  <a:pt x="1123483" y="319564"/>
                </a:lnTo>
                <a:lnTo>
                  <a:pt x="1123483" y="315497"/>
                </a:lnTo>
                <a:lnTo>
                  <a:pt x="1100457" y="6763"/>
                </a:lnTo>
                <a:lnTo>
                  <a:pt x="1100457" y="2696"/>
                </a:lnTo>
                <a:lnTo>
                  <a:pt x="1095067" y="0"/>
                </a:lnTo>
                <a:close/>
              </a:path>
            </a:pathLst>
          </a:custGeom>
          <a:solidFill>
            <a:srgbClr val="B72C29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6DC063D9-66BF-7050-09E7-C1326B04E30E}"/>
              </a:ext>
            </a:extLst>
          </p:cNvPr>
          <p:cNvSpPr/>
          <p:nvPr/>
        </p:nvSpPr>
        <p:spPr>
          <a:xfrm>
            <a:off x="5161135" y="2391708"/>
            <a:ext cx="1615540" cy="438951"/>
          </a:xfrm>
          <a:custGeom>
            <a:avLst/>
            <a:gdLst/>
            <a:ahLst/>
            <a:cxnLst/>
            <a:rect l="l" t="t" r="r" b="b"/>
            <a:pathLst>
              <a:path w="1123950" h="322580">
                <a:moveTo>
                  <a:pt x="1095067" y="0"/>
                </a:moveTo>
                <a:lnTo>
                  <a:pt x="32481" y="0"/>
                </a:lnTo>
                <a:lnTo>
                  <a:pt x="27045" y="2696"/>
                </a:lnTo>
                <a:lnTo>
                  <a:pt x="27045" y="6763"/>
                </a:lnTo>
                <a:lnTo>
                  <a:pt x="0" y="315452"/>
                </a:lnTo>
                <a:lnTo>
                  <a:pt x="0" y="319519"/>
                </a:lnTo>
                <a:lnTo>
                  <a:pt x="4020" y="322215"/>
                </a:lnTo>
                <a:lnTo>
                  <a:pt x="1118092" y="322215"/>
                </a:lnTo>
                <a:lnTo>
                  <a:pt x="1123483" y="319519"/>
                </a:lnTo>
                <a:lnTo>
                  <a:pt x="1123483" y="315452"/>
                </a:lnTo>
                <a:lnTo>
                  <a:pt x="1100457" y="6763"/>
                </a:lnTo>
                <a:lnTo>
                  <a:pt x="1100457" y="2696"/>
                </a:lnTo>
                <a:lnTo>
                  <a:pt x="1095067" y="0"/>
                </a:lnTo>
                <a:close/>
              </a:path>
            </a:pathLst>
          </a:custGeom>
          <a:solidFill>
            <a:srgbClr val="E74036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4C7E0C74-EACB-CEE6-92B3-80F58F22B66F}"/>
              </a:ext>
            </a:extLst>
          </p:cNvPr>
          <p:cNvSpPr/>
          <p:nvPr/>
        </p:nvSpPr>
        <p:spPr>
          <a:xfrm>
            <a:off x="5180573" y="2599897"/>
            <a:ext cx="1588156" cy="37156"/>
          </a:xfrm>
          <a:custGeom>
            <a:avLst/>
            <a:gdLst/>
            <a:ahLst/>
            <a:cxnLst/>
            <a:rect l="l" t="t" r="r" b="b"/>
            <a:pathLst>
              <a:path w="1104900" h="27305">
                <a:moveTo>
                  <a:pt x="1370" y="0"/>
                </a:moveTo>
                <a:lnTo>
                  <a:pt x="0" y="0"/>
                </a:lnTo>
                <a:lnTo>
                  <a:pt x="0" y="12155"/>
                </a:lnTo>
                <a:lnTo>
                  <a:pt x="1370" y="0"/>
                </a:lnTo>
                <a:close/>
              </a:path>
              <a:path w="1104900" h="27305">
                <a:moveTo>
                  <a:pt x="1104569" y="0"/>
                </a:moveTo>
                <a:lnTo>
                  <a:pt x="1097808" y="0"/>
                </a:lnTo>
                <a:lnTo>
                  <a:pt x="1099133" y="27053"/>
                </a:lnTo>
                <a:lnTo>
                  <a:pt x="1104569" y="27053"/>
                </a:lnTo>
                <a:lnTo>
                  <a:pt x="1104569" y="0"/>
                </a:lnTo>
                <a:close/>
              </a:path>
            </a:pathLst>
          </a:custGeom>
          <a:solidFill>
            <a:srgbClr val="7C631C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0C6DB86B-33EC-FC3C-D488-03124ED25715}"/>
              </a:ext>
            </a:extLst>
          </p:cNvPr>
          <p:cNvSpPr/>
          <p:nvPr/>
        </p:nvSpPr>
        <p:spPr>
          <a:xfrm>
            <a:off x="5180571" y="2599897"/>
            <a:ext cx="1579942" cy="37156"/>
          </a:xfrm>
          <a:custGeom>
            <a:avLst/>
            <a:gdLst/>
            <a:ahLst/>
            <a:cxnLst/>
            <a:rect l="l" t="t" r="r" b="b"/>
            <a:pathLst>
              <a:path w="1099185" h="27305">
                <a:moveTo>
                  <a:pt x="534696" y="0"/>
                </a:moveTo>
                <a:lnTo>
                  <a:pt x="1370" y="0"/>
                </a:lnTo>
                <a:lnTo>
                  <a:pt x="0" y="12155"/>
                </a:lnTo>
                <a:lnTo>
                  <a:pt x="0" y="27053"/>
                </a:lnTo>
                <a:lnTo>
                  <a:pt x="534696" y="27053"/>
                </a:lnTo>
                <a:lnTo>
                  <a:pt x="534696" y="0"/>
                </a:lnTo>
                <a:close/>
              </a:path>
              <a:path w="1099185" h="27305">
                <a:moveTo>
                  <a:pt x="1097808" y="0"/>
                </a:moveTo>
                <a:lnTo>
                  <a:pt x="561741" y="0"/>
                </a:lnTo>
                <a:lnTo>
                  <a:pt x="561741" y="27053"/>
                </a:lnTo>
                <a:lnTo>
                  <a:pt x="1099133" y="27053"/>
                </a:lnTo>
                <a:lnTo>
                  <a:pt x="1097808" y="0"/>
                </a:lnTo>
                <a:close/>
              </a:path>
            </a:pathLst>
          </a:custGeom>
          <a:solidFill>
            <a:srgbClr val="7A2D27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714575BC-20F7-D4D4-94D3-C79E35BAE8FB}"/>
              </a:ext>
            </a:extLst>
          </p:cNvPr>
          <p:cNvSpPr/>
          <p:nvPr/>
        </p:nvSpPr>
        <p:spPr>
          <a:xfrm>
            <a:off x="3913935" y="2686457"/>
            <a:ext cx="4564" cy="35426"/>
          </a:xfrm>
          <a:custGeom>
            <a:avLst/>
            <a:gdLst/>
            <a:ahLst/>
            <a:cxnLst/>
            <a:rect l="l" t="t" r="r" b="b"/>
            <a:pathLst>
              <a:path w="3175" h="26035">
                <a:moveTo>
                  <a:pt x="2695" y="0"/>
                </a:moveTo>
                <a:lnTo>
                  <a:pt x="0" y="0"/>
                </a:lnTo>
                <a:lnTo>
                  <a:pt x="0" y="25727"/>
                </a:lnTo>
                <a:lnTo>
                  <a:pt x="2695" y="0"/>
                </a:lnTo>
                <a:close/>
              </a:path>
            </a:pathLst>
          </a:custGeom>
          <a:solidFill>
            <a:srgbClr val="2C5E31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618DE839-57EA-9686-42FB-3242235D3FE3}"/>
              </a:ext>
            </a:extLst>
          </p:cNvPr>
          <p:cNvSpPr/>
          <p:nvPr/>
        </p:nvSpPr>
        <p:spPr>
          <a:xfrm>
            <a:off x="3913934" y="2704894"/>
            <a:ext cx="1259573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5779" y="0"/>
                </a:lnTo>
              </a:path>
            </a:pathLst>
          </a:custGeom>
          <a:ln w="27098">
            <a:solidFill>
              <a:srgbClr val="7C631C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848CCC2D-2948-A1A3-6196-2AD2186FF9C7}"/>
              </a:ext>
            </a:extLst>
          </p:cNvPr>
          <p:cNvSpPr/>
          <p:nvPr/>
        </p:nvSpPr>
        <p:spPr>
          <a:xfrm>
            <a:off x="5170854" y="2705826"/>
            <a:ext cx="273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324" y="0"/>
                </a:lnTo>
              </a:path>
            </a:pathLst>
          </a:custGeom>
          <a:ln w="25727">
            <a:solidFill>
              <a:srgbClr val="7A2D27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C54B212A-BE1F-DDD7-9CEE-F62B5E9C83E6}"/>
              </a:ext>
            </a:extLst>
          </p:cNvPr>
          <p:cNvSpPr/>
          <p:nvPr/>
        </p:nvSpPr>
        <p:spPr>
          <a:xfrm>
            <a:off x="2705671" y="2773078"/>
            <a:ext cx="10040" cy="37156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6761" y="0"/>
                </a:moveTo>
                <a:lnTo>
                  <a:pt x="0" y="0"/>
                </a:lnTo>
                <a:lnTo>
                  <a:pt x="0" y="27098"/>
                </a:lnTo>
                <a:lnTo>
                  <a:pt x="1370" y="27098"/>
                </a:lnTo>
                <a:lnTo>
                  <a:pt x="6761" y="0"/>
                </a:lnTo>
                <a:close/>
              </a:path>
            </a:pathLst>
          </a:custGeom>
          <a:solidFill>
            <a:srgbClr val="365F74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bject 20">
            <a:extLst>
              <a:ext uri="{FF2B5EF4-FFF2-40B4-BE49-F238E27FC236}">
                <a16:creationId xmlns:a16="http://schemas.microsoft.com/office/drawing/2014/main" id="{EDFBE613-0D3A-F714-63D0-FEB49B775FDE}"/>
              </a:ext>
            </a:extLst>
          </p:cNvPr>
          <p:cNvSpPr/>
          <p:nvPr/>
        </p:nvSpPr>
        <p:spPr>
          <a:xfrm>
            <a:off x="2707644" y="2791516"/>
            <a:ext cx="1199333" cy="0"/>
          </a:xfrm>
          <a:custGeom>
            <a:avLst/>
            <a:gdLst/>
            <a:ahLst/>
            <a:cxnLst/>
            <a:rect l="l" t="t" r="r" b="b"/>
            <a:pathLst>
              <a:path w="834389">
                <a:moveTo>
                  <a:pt x="0" y="0"/>
                </a:moveTo>
                <a:lnTo>
                  <a:pt x="833840" y="0"/>
                </a:lnTo>
              </a:path>
            </a:pathLst>
          </a:custGeom>
          <a:ln w="27098">
            <a:solidFill>
              <a:srgbClr val="2C5E3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418E1C3E-F69E-0E76-DE89-3E052FD2D49D}"/>
              </a:ext>
            </a:extLst>
          </p:cNvPr>
          <p:cNvSpPr/>
          <p:nvPr/>
        </p:nvSpPr>
        <p:spPr>
          <a:xfrm>
            <a:off x="1618046" y="2876240"/>
            <a:ext cx="6389" cy="31971"/>
          </a:xfrm>
          <a:custGeom>
            <a:avLst/>
            <a:gdLst/>
            <a:ahLst/>
            <a:cxnLst/>
            <a:rect l="l" t="t" r="r" b="b"/>
            <a:pathLst>
              <a:path w="4444" h="23494">
                <a:moveTo>
                  <a:pt x="4056" y="0"/>
                </a:moveTo>
                <a:lnTo>
                  <a:pt x="0" y="0"/>
                </a:lnTo>
                <a:lnTo>
                  <a:pt x="0" y="23031"/>
                </a:lnTo>
                <a:lnTo>
                  <a:pt x="2709" y="13572"/>
                </a:lnTo>
                <a:lnTo>
                  <a:pt x="4056" y="0"/>
                </a:lnTo>
                <a:close/>
              </a:path>
            </a:pathLst>
          </a:custGeom>
          <a:solidFill>
            <a:srgbClr val="7D787B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72F380A1-0FD3-872C-786E-90FFE1563167}"/>
              </a:ext>
            </a:extLst>
          </p:cNvPr>
          <p:cNvSpPr/>
          <p:nvPr/>
        </p:nvSpPr>
        <p:spPr>
          <a:xfrm>
            <a:off x="1618046" y="2894709"/>
            <a:ext cx="1076113" cy="19009"/>
          </a:xfrm>
          <a:custGeom>
            <a:avLst/>
            <a:gdLst/>
            <a:ahLst/>
            <a:cxnLst/>
            <a:rect l="l" t="t" r="r" b="b"/>
            <a:pathLst>
              <a:path w="748664" h="13969">
                <a:moveTo>
                  <a:pt x="0" y="13526"/>
                </a:moveTo>
                <a:lnTo>
                  <a:pt x="748542" y="13526"/>
                </a:lnTo>
                <a:lnTo>
                  <a:pt x="748542" y="0"/>
                </a:lnTo>
                <a:lnTo>
                  <a:pt x="0" y="0"/>
                </a:lnTo>
                <a:lnTo>
                  <a:pt x="0" y="13526"/>
                </a:lnTo>
                <a:close/>
              </a:path>
            </a:pathLst>
          </a:custGeom>
          <a:solidFill>
            <a:srgbClr val="0C4560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96CFBBD3-2ED7-0417-9830-6215013DE73C}"/>
              </a:ext>
            </a:extLst>
          </p:cNvPr>
          <p:cNvSpPr/>
          <p:nvPr/>
        </p:nvSpPr>
        <p:spPr>
          <a:xfrm>
            <a:off x="1621940" y="2876241"/>
            <a:ext cx="1076113" cy="19009"/>
          </a:xfrm>
          <a:custGeom>
            <a:avLst/>
            <a:gdLst/>
            <a:ahLst/>
            <a:cxnLst/>
            <a:rect l="l" t="t" r="r" b="b"/>
            <a:pathLst>
              <a:path w="748664" h="13969">
                <a:moveTo>
                  <a:pt x="0" y="13572"/>
                </a:moveTo>
                <a:lnTo>
                  <a:pt x="748574" y="13572"/>
                </a:lnTo>
                <a:lnTo>
                  <a:pt x="748574" y="0"/>
                </a:lnTo>
                <a:lnTo>
                  <a:pt x="0" y="0"/>
                </a:lnTo>
                <a:lnTo>
                  <a:pt x="0" y="13572"/>
                </a:lnTo>
                <a:close/>
              </a:path>
            </a:pathLst>
          </a:custGeom>
          <a:solidFill>
            <a:srgbClr val="365F74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bject 24">
            <a:extLst>
              <a:ext uri="{FF2B5EF4-FFF2-40B4-BE49-F238E27FC236}">
                <a16:creationId xmlns:a16="http://schemas.microsoft.com/office/drawing/2014/main" id="{E07070FC-E594-4EB3-0221-ECEBB206B5E9}"/>
              </a:ext>
            </a:extLst>
          </p:cNvPr>
          <p:cNvSpPr/>
          <p:nvPr/>
        </p:nvSpPr>
        <p:spPr>
          <a:xfrm>
            <a:off x="2690110" y="2876239"/>
            <a:ext cx="21906" cy="37156"/>
          </a:xfrm>
          <a:custGeom>
            <a:avLst/>
            <a:gdLst/>
            <a:ahLst/>
            <a:cxnLst/>
            <a:rect l="l" t="t" r="r" b="b"/>
            <a:pathLst>
              <a:path w="15239" h="27305">
                <a:moveTo>
                  <a:pt x="14893" y="0"/>
                </a:moveTo>
                <a:lnTo>
                  <a:pt x="5436" y="0"/>
                </a:lnTo>
                <a:lnTo>
                  <a:pt x="2695" y="13572"/>
                </a:lnTo>
                <a:lnTo>
                  <a:pt x="0" y="27098"/>
                </a:lnTo>
                <a:lnTo>
                  <a:pt x="14893" y="27098"/>
                </a:lnTo>
                <a:lnTo>
                  <a:pt x="14893" y="0"/>
                </a:lnTo>
                <a:close/>
              </a:path>
            </a:pathLst>
          </a:custGeom>
          <a:solidFill>
            <a:srgbClr val="2C5E31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object 25">
            <a:extLst>
              <a:ext uri="{FF2B5EF4-FFF2-40B4-BE49-F238E27FC236}">
                <a16:creationId xmlns:a16="http://schemas.microsoft.com/office/drawing/2014/main" id="{59E74376-0EC3-4584-0467-7CA6343363FB}"/>
              </a:ext>
            </a:extLst>
          </p:cNvPr>
          <p:cNvSpPr/>
          <p:nvPr/>
        </p:nvSpPr>
        <p:spPr>
          <a:xfrm>
            <a:off x="10334661" y="2876239"/>
            <a:ext cx="11866" cy="37156"/>
          </a:xfrm>
          <a:custGeom>
            <a:avLst/>
            <a:gdLst/>
            <a:ahLst/>
            <a:cxnLst/>
            <a:rect l="l" t="t" r="r" b="b"/>
            <a:pathLst>
              <a:path w="8254" h="27305">
                <a:moveTo>
                  <a:pt x="8131" y="0"/>
                </a:moveTo>
                <a:lnTo>
                  <a:pt x="0" y="0"/>
                </a:lnTo>
                <a:lnTo>
                  <a:pt x="1324" y="13572"/>
                </a:lnTo>
                <a:lnTo>
                  <a:pt x="4065" y="27098"/>
                </a:lnTo>
                <a:lnTo>
                  <a:pt x="8131" y="27098"/>
                </a:lnTo>
                <a:lnTo>
                  <a:pt x="8131" y="0"/>
                </a:lnTo>
                <a:close/>
              </a:path>
            </a:pathLst>
          </a:custGeom>
          <a:solidFill>
            <a:srgbClr val="7D787B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D3C544C7-41BF-1827-A303-472F248B6432}"/>
              </a:ext>
            </a:extLst>
          </p:cNvPr>
          <p:cNvSpPr/>
          <p:nvPr/>
        </p:nvSpPr>
        <p:spPr>
          <a:xfrm>
            <a:off x="9258717" y="2894709"/>
            <a:ext cx="1082502" cy="19009"/>
          </a:xfrm>
          <a:custGeom>
            <a:avLst/>
            <a:gdLst/>
            <a:ahLst/>
            <a:cxnLst/>
            <a:rect l="l" t="t" r="r" b="b"/>
            <a:pathLst>
              <a:path w="753109" h="13969">
                <a:moveTo>
                  <a:pt x="0" y="13526"/>
                </a:moveTo>
                <a:lnTo>
                  <a:pt x="752613" y="13526"/>
                </a:lnTo>
                <a:lnTo>
                  <a:pt x="752613" y="0"/>
                </a:lnTo>
                <a:lnTo>
                  <a:pt x="0" y="0"/>
                </a:lnTo>
                <a:lnTo>
                  <a:pt x="0" y="13526"/>
                </a:lnTo>
                <a:close/>
              </a:path>
            </a:pathLst>
          </a:custGeom>
          <a:solidFill>
            <a:srgbClr val="0C4560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object 27">
            <a:extLst>
              <a:ext uri="{FF2B5EF4-FFF2-40B4-BE49-F238E27FC236}">
                <a16:creationId xmlns:a16="http://schemas.microsoft.com/office/drawing/2014/main" id="{EF0E3BE8-9050-7ACB-0628-E50BD31F15E8}"/>
              </a:ext>
            </a:extLst>
          </p:cNvPr>
          <p:cNvSpPr/>
          <p:nvPr/>
        </p:nvSpPr>
        <p:spPr>
          <a:xfrm>
            <a:off x="9254777" y="2876241"/>
            <a:ext cx="1082502" cy="19009"/>
          </a:xfrm>
          <a:custGeom>
            <a:avLst/>
            <a:gdLst/>
            <a:ahLst/>
            <a:cxnLst/>
            <a:rect l="l" t="t" r="r" b="b"/>
            <a:pathLst>
              <a:path w="753109" h="13969">
                <a:moveTo>
                  <a:pt x="0" y="13572"/>
                </a:moveTo>
                <a:lnTo>
                  <a:pt x="752613" y="13572"/>
                </a:lnTo>
                <a:lnTo>
                  <a:pt x="752613" y="0"/>
                </a:lnTo>
                <a:lnTo>
                  <a:pt x="0" y="0"/>
                </a:lnTo>
                <a:lnTo>
                  <a:pt x="0" y="13572"/>
                </a:lnTo>
                <a:close/>
              </a:path>
            </a:pathLst>
          </a:custGeom>
          <a:solidFill>
            <a:srgbClr val="365F74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bject 28">
            <a:extLst>
              <a:ext uri="{FF2B5EF4-FFF2-40B4-BE49-F238E27FC236}">
                <a16:creationId xmlns:a16="http://schemas.microsoft.com/office/drawing/2014/main" id="{09DED582-360F-D2EA-DEB9-38C909184280}"/>
              </a:ext>
            </a:extLst>
          </p:cNvPr>
          <p:cNvSpPr/>
          <p:nvPr/>
        </p:nvSpPr>
        <p:spPr>
          <a:xfrm>
            <a:off x="9252872" y="2876239"/>
            <a:ext cx="8216" cy="37156"/>
          </a:xfrm>
          <a:custGeom>
            <a:avLst/>
            <a:gdLst/>
            <a:ahLst/>
            <a:cxnLst/>
            <a:rect l="l" t="t" r="r" b="b"/>
            <a:pathLst>
              <a:path w="5715" h="27305">
                <a:moveTo>
                  <a:pt x="1324" y="0"/>
                </a:moveTo>
                <a:lnTo>
                  <a:pt x="0" y="0"/>
                </a:lnTo>
                <a:lnTo>
                  <a:pt x="0" y="27098"/>
                </a:lnTo>
                <a:lnTo>
                  <a:pt x="5390" y="27098"/>
                </a:lnTo>
                <a:lnTo>
                  <a:pt x="4065" y="13572"/>
                </a:lnTo>
                <a:lnTo>
                  <a:pt x="1324" y="0"/>
                </a:lnTo>
                <a:close/>
              </a:path>
            </a:pathLst>
          </a:custGeom>
          <a:solidFill>
            <a:srgbClr val="2C5E31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object 30">
            <a:extLst>
              <a:ext uri="{FF2B5EF4-FFF2-40B4-BE49-F238E27FC236}">
                <a16:creationId xmlns:a16="http://schemas.microsoft.com/office/drawing/2014/main" id="{96B64E77-D189-181D-CEE9-313C4423D538}"/>
              </a:ext>
            </a:extLst>
          </p:cNvPr>
          <p:cNvSpPr/>
          <p:nvPr/>
        </p:nvSpPr>
        <p:spPr>
          <a:xfrm>
            <a:off x="5968588" y="4366789"/>
            <a:ext cx="0" cy="748291"/>
          </a:xfrm>
          <a:custGeom>
            <a:avLst/>
            <a:gdLst/>
            <a:ahLst/>
            <a:cxnLst/>
            <a:rect l="l" t="t" r="r" b="b"/>
            <a:pathLst>
              <a:path h="549910">
                <a:moveTo>
                  <a:pt x="0" y="0"/>
                </a:moveTo>
                <a:lnTo>
                  <a:pt x="0" y="549744"/>
                </a:lnTo>
              </a:path>
            </a:pathLst>
          </a:custGeom>
          <a:ln w="27071">
            <a:solidFill>
              <a:srgbClr val="0C4560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ject 31">
            <a:extLst>
              <a:ext uri="{FF2B5EF4-FFF2-40B4-BE49-F238E27FC236}">
                <a16:creationId xmlns:a16="http://schemas.microsoft.com/office/drawing/2014/main" id="{715EAD46-0F17-9352-B994-DD75CD25FC7D}"/>
              </a:ext>
            </a:extLst>
          </p:cNvPr>
          <p:cNvSpPr/>
          <p:nvPr/>
        </p:nvSpPr>
        <p:spPr>
          <a:xfrm>
            <a:off x="5968588" y="1035600"/>
            <a:ext cx="0" cy="507213"/>
          </a:xfrm>
          <a:custGeom>
            <a:avLst/>
            <a:gdLst/>
            <a:ahLst/>
            <a:cxnLst/>
            <a:rect l="l" t="t" r="r" b="b"/>
            <a:pathLst>
              <a:path h="372744">
                <a:moveTo>
                  <a:pt x="0" y="0"/>
                </a:moveTo>
                <a:lnTo>
                  <a:pt x="0" y="372355"/>
                </a:lnTo>
              </a:path>
            </a:pathLst>
          </a:custGeom>
          <a:ln w="27071">
            <a:solidFill>
              <a:srgbClr val="365F74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object 32">
            <a:extLst>
              <a:ext uri="{FF2B5EF4-FFF2-40B4-BE49-F238E27FC236}">
                <a16:creationId xmlns:a16="http://schemas.microsoft.com/office/drawing/2014/main" id="{DCD4329E-1D26-2E6B-F254-BB47FF86D5AF}"/>
              </a:ext>
            </a:extLst>
          </p:cNvPr>
          <p:cNvSpPr/>
          <p:nvPr/>
        </p:nvSpPr>
        <p:spPr>
          <a:xfrm>
            <a:off x="5968588" y="4263658"/>
            <a:ext cx="0" cy="103689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826"/>
                </a:lnTo>
              </a:path>
            </a:pathLst>
          </a:custGeom>
          <a:ln w="27071">
            <a:solidFill>
              <a:srgbClr val="184923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55E0C13F-F139-B187-D14C-514A9A773D78}"/>
              </a:ext>
            </a:extLst>
          </p:cNvPr>
          <p:cNvSpPr/>
          <p:nvPr/>
        </p:nvSpPr>
        <p:spPr>
          <a:xfrm>
            <a:off x="5968568" y="3639044"/>
            <a:ext cx="0" cy="624727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989"/>
                </a:lnTo>
              </a:path>
            </a:pathLst>
          </a:custGeom>
          <a:ln w="27045">
            <a:solidFill>
              <a:srgbClr val="2C5E3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object 34">
            <a:extLst>
              <a:ext uri="{FF2B5EF4-FFF2-40B4-BE49-F238E27FC236}">
                <a16:creationId xmlns:a16="http://schemas.microsoft.com/office/drawing/2014/main" id="{CFACD830-EA7C-0200-F13D-F72D74B9EB69}"/>
              </a:ext>
            </a:extLst>
          </p:cNvPr>
          <p:cNvSpPr/>
          <p:nvPr/>
        </p:nvSpPr>
        <p:spPr>
          <a:xfrm>
            <a:off x="5968568" y="1542282"/>
            <a:ext cx="0" cy="507213"/>
          </a:xfrm>
          <a:custGeom>
            <a:avLst/>
            <a:gdLst/>
            <a:ahLst/>
            <a:cxnLst/>
            <a:rect l="l" t="t" r="r" b="b"/>
            <a:pathLst>
              <a:path h="372744">
                <a:moveTo>
                  <a:pt x="0" y="0"/>
                </a:moveTo>
                <a:lnTo>
                  <a:pt x="0" y="372391"/>
                </a:lnTo>
              </a:path>
            </a:pathLst>
          </a:custGeom>
          <a:ln w="27045">
            <a:solidFill>
              <a:srgbClr val="2C5E3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object 35">
            <a:extLst>
              <a:ext uri="{FF2B5EF4-FFF2-40B4-BE49-F238E27FC236}">
                <a16:creationId xmlns:a16="http://schemas.microsoft.com/office/drawing/2014/main" id="{E9138C57-FE41-F77A-B5B5-216C38549A59}"/>
              </a:ext>
            </a:extLst>
          </p:cNvPr>
          <p:cNvSpPr/>
          <p:nvPr/>
        </p:nvSpPr>
        <p:spPr>
          <a:xfrm>
            <a:off x="5968588" y="3535862"/>
            <a:ext cx="0" cy="103689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826"/>
                </a:lnTo>
              </a:path>
            </a:pathLst>
          </a:custGeom>
          <a:ln w="27071">
            <a:solidFill>
              <a:srgbClr val="695315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object 36">
            <a:extLst>
              <a:ext uri="{FF2B5EF4-FFF2-40B4-BE49-F238E27FC236}">
                <a16:creationId xmlns:a16="http://schemas.microsoft.com/office/drawing/2014/main" id="{2B1A6247-208E-E04A-3D32-3E1422AF2809}"/>
              </a:ext>
            </a:extLst>
          </p:cNvPr>
          <p:cNvSpPr/>
          <p:nvPr/>
        </p:nvSpPr>
        <p:spPr>
          <a:xfrm>
            <a:off x="5968568" y="2907580"/>
            <a:ext cx="0" cy="629047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1730"/>
                </a:lnTo>
              </a:path>
            </a:pathLst>
          </a:custGeom>
          <a:ln w="27045">
            <a:solidFill>
              <a:srgbClr val="7C631C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object 37">
            <a:extLst>
              <a:ext uri="{FF2B5EF4-FFF2-40B4-BE49-F238E27FC236}">
                <a16:creationId xmlns:a16="http://schemas.microsoft.com/office/drawing/2014/main" id="{5E925D5A-3D4A-7F49-D3AF-3176AAD58BC8}"/>
              </a:ext>
            </a:extLst>
          </p:cNvPr>
          <p:cNvSpPr/>
          <p:nvPr/>
        </p:nvSpPr>
        <p:spPr>
          <a:xfrm>
            <a:off x="5968568" y="2049015"/>
            <a:ext cx="0" cy="343039"/>
          </a:xfrm>
          <a:custGeom>
            <a:avLst/>
            <a:gdLst/>
            <a:ahLst/>
            <a:cxnLst/>
            <a:rect l="l" t="t" r="r" b="b"/>
            <a:pathLst>
              <a:path h="252094">
                <a:moveTo>
                  <a:pt x="0" y="0"/>
                </a:moveTo>
                <a:lnTo>
                  <a:pt x="0" y="251840"/>
                </a:lnTo>
              </a:path>
            </a:pathLst>
          </a:custGeom>
          <a:ln w="27045">
            <a:solidFill>
              <a:srgbClr val="7C631C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object 38">
            <a:extLst>
              <a:ext uri="{FF2B5EF4-FFF2-40B4-BE49-F238E27FC236}">
                <a16:creationId xmlns:a16="http://schemas.microsoft.com/office/drawing/2014/main" id="{B3A20B27-2F79-D387-1DF6-CEAEA352B351}"/>
              </a:ext>
            </a:extLst>
          </p:cNvPr>
          <p:cNvSpPr/>
          <p:nvPr/>
        </p:nvSpPr>
        <p:spPr>
          <a:xfrm>
            <a:off x="5968588" y="2830200"/>
            <a:ext cx="0" cy="77767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866"/>
                </a:lnTo>
              </a:path>
            </a:pathLst>
          </a:custGeom>
          <a:ln w="27071">
            <a:solidFill>
              <a:srgbClr val="6B221E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object 39">
            <a:extLst>
              <a:ext uri="{FF2B5EF4-FFF2-40B4-BE49-F238E27FC236}">
                <a16:creationId xmlns:a16="http://schemas.microsoft.com/office/drawing/2014/main" id="{E98A594D-A634-467C-0E14-0874EC8E8DEE}"/>
              </a:ext>
            </a:extLst>
          </p:cNvPr>
          <p:cNvSpPr/>
          <p:nvPr/>
        </p:nvSpPr>
        <p:spPr>
          <a:xfrm>
            <a:off x="5968568" y="2636710"/>
            <a:ext cx="0" cy="193553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165"/>
                </a:lnTo>
              </a:path>
            </a:pathLst>
          </a:custGeom>
          <a:ln w="27045">
            <a:solidFill>
              <a:srgbClr val="7A2D27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object 40">
            <a:extLst>
              <a:ext uri="{FF2B5EF4-FFF2-40B4-BE49-F238E27FC236}">
                <a16:creationId xmlns:a16="http://schemas.microsoft.com/office/drawing/2014/main" id="{74E9F978-3ADE-4EC1-49C5-696819A836FC}"/>
              </a:ext>
            </a:extLst>
          </p:cNvPr>
          <p:cNvSpPr/>
          <p:nvPr/>
        </p:nvSpPr>
        <p:spPr>
          <a:xfrm>
            <a:off x="5968568" y="2391709"/>
            <a:ext cx="0" cy="208242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996"/>
                </a:lnTo>
              </a:path>
            </a:pathLst>
          </a:custGeom>
          <a:ln w="27045">
            <a:solidFill>
              <a:srgbClr val="7A2D27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object 41">
            <a:extLst>
              <a:ext uri="{FF2B5EF4-FFF2-40B4-BE49-F238E27FC236}">
                <a16:creationId xmlns:a16="http://schemas.microsoft.com/office/drawing/2014/main" id="{D39C11E0-EEE4-C067-3F07-370FCD6FF6A6}"/>
              </a:ext>
            </a:extLst>
          </p:cNvPr>
          <p:cNvSpPr/>
          <p:nvPr/>
        </p:nvSpPr>
        <p:spPr>
          <a:xfrm>
            <a:off x="5949131" y="2618283"/>
            <a:ext cx="39247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71" y="0"/>
                </a:lnTo>
              </a:path>
            </a:pathLst>
          </a:custGeom>
          <a:ln w="27081">
            <a:solidFill>
              <a:srgbClr val="55241F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bject 42">
            <a:extLst>
              <a:ext uri="{FF2B5EF4-FFF2-40B4-BE49-F238E27FC236}">
                <a16:creationId xmlns:a16="http://schemas.microsoft.com/office/drawing/2014/main" id="{8A1AA8D3-BDB6-017E-81E4-37BA2A80C8F3}"/>
              </a:ext>
            </a:extLst>
          </p:cNvPr>
          <p:cNvSpPr/>
          <p:nvPr/>
        </p:nvSpPr>
        <p:spPr>
          <a:xfrm>
            <a:off x="8036797" y="2791516"/>
            <a:ext cx="1199333" cy="0"/>
          </a:xfrm>
          <a:custGeom>
            <a:avLst/>
            <a:gdLst/>
            <a:ahLst/>
            <a:cxnLst/>
            <a:rect l="l" t="t" r="r" b="b"/>
            <a:pathLst>
              <a:path w="834390">
                <a:moveTo>
                  <a:pt x="0" y="0"/>
                </a:moveTo>
                <a:lnTo>
                  <a:pt x="833840" y="0"/>
                </a:lnTo>
              </a:path>
            </a:pathLst>
          </a:custGeom>
          <a:ln w="27098">
            <a:solidFill>
              <a:srgbClr val="2C5E3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bject 43">
            <a:extLst>
              <a:ext uri="{FF2B5EF4-FFF2-40B4-BE49-F238E27FC236}">
                <a16:creationId xmlns:a16="http://schemas.microsoft.com/office/drawing/2014/main" id="{4196C0B6-8502-EAC2-EDB4-448870F0341A}"/>
              </a:ext>
            </a:extLst>
          </p:cNvPr>
          <p:cNvSpPr/>
          <p:nvPr/>
        </p:nvSpPr>
        <p:spPr>
          <a:xfrm>
            <a:off x="8034892" y="2773078"/>
            <a:ext cx="6389" cy="37156"/>
          </a:xfrm>
          <a:custGeom>
            <a:avLst/>
            <a:gdLst/>
            <a:ahLst/>
            <a:cxnLst/>
            <a:rect l="l" t="t" r="r" b="b"/>
            <a:pathLst>
              <a:path w="4445" h="27305">
                <a:moveTo>
                  <a:pt x="1324" y="0"/>
                </a:moveTo>
                <a:lnTo>
                  <a:pt x="0" y="0"/>
                </a:lnTo>
                <a:lnTo>
                  <a:pt x="0" y="27098"/>
                </a:lnTo>
                <a:lnTo>
                  <a:pt x="4065" y="27098"/>
                </a:lnTo>
                <a:lnTo>
                  <a:pt x="1324" y="0"/>
                </a:lnTo>
                <a:close/>
              </a:path>
            </a:pathLst>
          </a:custGeom>
          <a:solidFill>
            <a:srgbClr val="7C631C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bject 44">
            <a:extLst>
              <a:ext uri="{FF2B5EF4-FFF2-40B4-BE49-F238E27FC236}">
                <a16:creationId xmlns:a16="http://schemas.microsoft.com/office/drawing/2014/main" id="{A5A6E07B-0070-179B-46EE-A013FA998533}"/>
              </a:ext>
            </a:extLst>
          </p:cNvPr>
          <p:cNvSpPr/>
          <p:nvPr/>
        </p:nvSpPr>
        <p:spPr>
          <a:xfrm>
            <a:off x="8027079" y="2686456"/>
            <a:ext cx="8216" cy="37156"/>
          </a:xfrm>
          <a:custGeom>
            <a:avLst/>
            <a:gdLst/>
            <a:ahLst/>
            <a:cxnLst/>
            <a:rect l="l" t="t" r="r" b="b"/>
            <a:pathLst>
              <a:path w="5714" h="27305">
                <a:moveTo>
                  <a:pt x="5436" y="0"/>
                </a:moveTo>
                <a:lnTo>
                  <a:pt x="0" y="0"/>
                </a:lnTo>
                <a:lnTo>
                  <a:pt x="2695" y="27098"/>
                </a:lnTo>
                <a:lnTo>
                  <a:pt x="5436" y="27098"/>
                </a:lnTo>
                <a:lnTo>
                  <a:pt x="5436" y="0"/>
                </a:lnTo>
                <a:close/>
              </a:path>
            </a:pathLst>
          </a:custGeom>
          <a:solidFill>
            <a:srgbClr val="2C5E31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bject 45">
            <a:extLst>
              <a:ext uri="{FF2B5EF4-FFF2-40B4-BE49-F238E27FC236}">
                <a16:creationId xmlns:a16="http://schemas.microsoft.com/office/drawing/2014/main" id="{E5B4337B-1E54-DE9C-8F07-BAC5D90FD061}"/>
              </a:ext>
            </a:extLst>
          </p:cNvPr>
          <p:cNvSpPr/>
          <p:nvPr/>
        </p:nvSpPr>
        <p:spPr>
          <a:xfrm>
            <a:off x="6776003" y="2704894"/>
            <a:ext cx="1255009" cy="0"/>
          </a:xfrm>
          <a:custGeom>
            <a:avLst/>
            <a:gdLst/>
            <a:ahLst/>
            <a:cxnLst/>
            <a:rect l="l" t="t" r="r" b="b"/>
            <a:pathLst>
              <a:path w="873125">
                <a:moveTo>
                  <a:pt x="0" y="0"/>
                </a:moveTo>
                <a:lnTo>
                  <a:pt x="873084" y="0"/>
                </a:lnTo>
              </a:path>
            </a:pathLst>
          </a:custGeom>
          <a:ln w="27098">
            <a:solidFill>
              <a:srgbClr val="7C631C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bject 49">
            <a:extLst>
              <a:ext uri="{FF2B5EF4-FFF2-40B4-BE49-F238E27FC236}">
                <a16:creationId xmlns:a16="http://schemas.microsoft.com/office/drawing/2014/main" id="{B3856B5A-731D-D494-0A41-C1E5934760CF}"/>
              </a:ext>
            </a:extLst>
          </p:cNvPr>
          <p:cNvSpPr txBox="1"/>
          <p:nvPr/>
        </p:nvSpPr>
        <p:spPr>
          <a:xfrm>
            <a:off x="2156102" y="1137098"/>
            <a:ext cx="1737845" cy="194007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9251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Portal</a:t>
            </a:r>
            <a:r>
              <a:rPr sz="1200" spc="-2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 </a:t>
            </a:r>
            <a:r>
              <a:rPr lang="es-CO"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Funcionarios</a:t>
            </a:r>
            <a:endParaRPr lang="es-CO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60" name="object 50">
            <a:extLst>
              <a:ext uri="{FF2B5EF4-FFF2-40B4-BE49-F238E27FC236}">
                <a16:creationId xmlns:a16="http://schemas.microsoft.com/office/drawing/2014/main" id="{4F4D5704-05AF-7252-80CE-642C5F831113}"/>
              </a:ext>
            </a:extLst>
          </p:cNvPr>
          <p:cNvSpPr txBox="1"/>
          <p:nvPr/>
        </p:nvSpPr>
        <p:spPr>
          <a:xfrm>
            <a:off x="1823823" y="2257254"/>
            <a:ext cx="794079" cy="378673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9251" marR="3701" indent="54120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Portal  </a:t>
            </a:r>
            <a:r>
              <a:rPr lang="es-CO"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T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r</a:t>
            </a:r>
            <a:r>
              <a:rPr lang="es-CO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á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m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t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es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61" name="object 51">
            <a:extLst>
              <a:ext uri="{FF2B5EF4-FFF2-40B4-BE49-F238E27FC236}">
                <a16:creationId xmlns:a16="http://schemas.microsoft.com/office/drawing/2014/main" id="{B6CD21B2-A7F1-620A-D74C-C770985EBCBB}"/>
              </a:ext>
            </a:extLst>
          </p:cNvPr>
          <p:cNvSpPr txBox="1"/>
          <p:nvPr/>
        </p:nvSpPr>
        <p:spPr>
          <a:xfrm>
            <a:off x="3016885" y="1652085"/>
            <a:ext cx="755744" cy="379142"/>
          </a:xfrm>
          <a:prstGeom prst="rect">
            <a:avLst/>
          </a:prstGeom>
        </p:spPr>
        <p:txBody>
          <a:bodyPr vert="horz" wrap="square" lIns="0" tIns="9715" rIns="0" bIns="0" rtlCol="0">
            <a:spAutoFit/>
          </a:bodyPr>
          <a:lstStyle/>
          <a:p>
            <a:pPr marL="15727" algn="ctr">
              <a:spcBef>
                <a:spcPts val="77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Sistema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marL="9251" algn="ctr"/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Misi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o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na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l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62" name="object 52">
            <a:extLst>
              <a:ext uri="{FF2B5EF4-FFF2-40B4-BE49-F238E27FC236}">
                <a16:creationId xmlns:a16="http://schemas.microsoft.com/office/drawing/2014/main" id="{82CE8F65-4A51-B838-354C-B3F4C2F0E2A3}"/>
              </a:ext>
            </a:extLst>
          </p:cNvPr>
          <p:cNvSpPr txBox="1"/>
          <p:nvPr/>
        </p:nvSpPr>
        <p:spPr>
          <a:xfrm>
            <a:off x="8089820" y="1674082"/>
            <a:ext cx="914770" cy="379142"/>
          </a:xfrm>
          <a:prstGeom prst="rect">
            <a:avLst/>
          </a:prstGeom>
        </p:spPr>
        <p:txBody>
          <a:bodyPr vert="horz" wrap="square" lIns="0" tIns="9715" rIns="0" bIns="0" rtlCol="0">
            <a:spAutoFit/>
          </a:bodyPr>
          <a:lstStyle/>
          <a:p>
            <a:pPr marL="9251" marR="3701" indent="6476" algn="ctr">
              <a:spcBef>
                <a:spcPts val="77"/>
              </a:spcBef>
            </a:pP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S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s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t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e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m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a  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M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s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on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a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l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63" name="object 53">
            <a:extLst>
              <a:ext uri="{FF2B5EF4-FFF2-40B4-BE49-F238E27FC236}">
                <a16:creationId xmlns:a16="http://schemas.microsoft.com/office/drawing/2014/main" id="{6048465D-B5E8-8D92-94BC-E3988EB5ED2D}"/>
              </a:ext>
            </a:extLst>
          </p:cNvPr>
          <p:cNvSpPr txBox="1"/>
          <p:nvPr/>
        </p:nvSpPr>
        <p:spPr>
          <a:xfrm>
            <a:off x="8335350" y="3657606"/>
            <a:ext cx="755744" cy="378673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15727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Sistema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marL="9251" algn="ctr"/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Misi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o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na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l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64" name="object 54">
            <a:extLst>
              <a:ext uri="{FF2B5EF4-FFF2-40B4-BE49-F238E27FC236}">
                <a16:creationId xmlns:a16="http://schemas.microsoft.com/office/drawing/2014/main" id="{560F5A1D-705D-5959-357D-E5AE10FD6BDA}"/>
              </a:ext>
            </a:extLst>
          </p:cNvPr>
          <p:cNvSpPr txBox="1"/>
          <p:nvPr/>
        </p:nvSpPr>
        <p:spPr>
          <a:xfrm>
            <a:off x="2827406" y="3657138"/>
            <a:ext cx="860106" cy="379142"/>
          </a:xfrm>
          <a:prstGeom prst="rect">
            <a:avLst/>
          </a:prstGeom>
        </p:spPr>
        <p:txBody>
          <a:bodyPr vert="horz" wrap="square" lIns="0" tIns="9715" rIns="0" bIns="0" rtlCol="0">
            <a:spAutoFit/>
          </a:bodyPr>
          <a:lstStyle/>
          <a:p>
            <a:pPr marL="9251" marR="3701" indent="6476" algn="ctr">
              <a:spcBef>
                <a:spcPts val="77"/>
              </a:spcBef>
            </a:pP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S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s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t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em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a  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M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s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on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a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l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65" name="object 55">
            <a:extLst>
              <a:ext uri="{FF2B5EF4-FFF2-40B4-BE49-F238E27FC236}">
                <a16:creationId xmlns:a16="http://schemas.microsoft.com/office/drawing/2014/main" id="{ECB5C196-D178-094A-E70C-D08A70C7BD82}"/>
              </a:ext>
            </a:extLst>
          </p:cNvPr>
          <p:cNvSpPr txBox="1"/>
          <p:nvPr/>
        </p:nvSpPr>
        <p:spPr>
          <a:xfrm>
            <a:off x="6021102" y="1124080"/>
            <a:ext cx="1950512" cy="194007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166985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Portal</a:t>
            </a:r>
            <a:r>
              <a:rPr sz="1200" spc="-4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 </a:t>
            </a:r>
            <a:r>
              <a:rPr lang="es-CO"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Ciudadanos</a:t>
            </a:r>
            <a:endParaRPr lang="es-CO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66" name="object 56">
            <a:extLst>
              <a:ext uri="{FF2B5EF4-FFF2-40B4-BE49-F238E27FC236}">
                <a16:creationId xmlns:a16="http://schemas.microsoft.com/office/drawing/2014/main" id="{FF8870D1-BB3C-3E92-AA37-F515BAC6FE5B}"/>
              </a:ext>
            </a:extLst>
          </p:cNvPr>
          <p:cNvSpPr txBox="1"/>
          <p:nvPr/>
        </p:nvSpPr>
        <p:spPr>
          <a:xfrm>
            <a:off x="8759257" y="1063492"/>
            <a:ext cx="1235843" cy="379142"/>
          </a:xfrm>
          <a:prstGeom prst="rect">
            <a:avLst/>
          </a:prstGeom>
        </p:spPr>
        <p:txBody>
          <a:bodyPr vert="horz" wrap="square" lIns="0" tIns="9715" rIns="0" bIns="0" rtlCol="0">
            <a:spAutoFit/>
          </a:bodyPr>
          <a:lstStyle/>
          <a:p>
            <a:pPr algn="ctr">
              <a:spcBef>
                <a:spcPts val="77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Servicios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algn="ctr"/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colaborativos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67" name="object 57">
            <a:extLst>
              <a:ext uri="{FF2B5EF4-FFF2-40B4-BE49-F238E27FC236}">
                <a16:creationId xmlns:a16="http://schemas.microsoft.com/office/drawing/2014/main" id="{A0AAFE0D-17D7-E92E-BA40-841BDC7CC1F8}"/>
              </a:ext>
            </a:extLst>
          </p:cNvPr>
          <p:cNvSpPr txBox="1"/>
          <p:nvPr/>
        </p:nvSpPr>
        <p:spPr>
          <a:xfrm>
            <a:off x="9171814" y="2048089"/>
            <a:ext cx="1077938" cy="379142"/>
          </a:xfrm>
          <a:prstGeom prst="rect">
            <a:avLst/>
          </a:prstGeom>
        </p:spPr>
        <p:txBody>
          <a:bodyPr vert="horz" wrap="square" lIns="0" tIns="9715" rIns="0" bIns="0" rtlCol="0">
            <a:spAutoFit/>
          </a:bodyPr>
          <a:lstStyle/>
          <a:p>
            <a:pPr marL="9251" marR="3701" indent="126279" algn="ctr">
              <a:spcBef>
                <a:spcPts val="77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Portal  i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n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f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o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rm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at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iv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o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68" name="object 58">
            <a:extLst>
              <a:ext uri="{FF2B5EF4-FFF2-40B4-BE49-F238E27FC236}">
                <a16:creationId xmlns:a16="http://schemas.microsoft.com/office/drawing/2014/main" id="{1EE27042-28F9-BDC3-FDDC-62100F01D63F}"/>
              </a:ext>
            </a:extLst>
          </p:cNvPr>
          <p:cNvSpPr txBox="1"/>
          <p:nvPr/>
        </p:nvSpPr>
        <p:spPr>
          <a:xfrm>
            <a:off x="9350414" y="4599711"/>
            <a:ext cx="861620" cy="194007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9251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Auditor</a:t>
            </a:r>
            <a:r>
              <a:rPr lang="es-CO"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í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a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69" name="object 59">
            <a:extLst>
              <a:ext uri="{FF2B5EF4-FFF2-40B4-BE49-F238E27FC236}">
                <a16:creationId xmlns:a16="http://schemas.microsoft.com/office/drawing/2014/main" id="{F7FC11CB-FC02-3823-CAE5-B267BF46E02C}"/>
              </a:ext>
            </a:extLst>
          </p:cNvPr>
          <p:cNvSpPr txBox="1"/>
          <p:nvPr/>
        </p:nvSpPr>
        <p:spPr>
          <a:xfrm>
            <a:off x="5427780" y="4512554"/>
            <a:ext cx="1124488" cy="378673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9251" marR="3701" indent="5550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Estrategia 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y  s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e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g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u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m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ien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t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o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70" name="object 60">
            <a:extLst>
              <a:ext uri="{FF2B5EF4-FFF2-40B4-BE49-F238E27FC236}">
                <a16:creationId xmlns:a16="http://schemas.microsoft.com/office/drawing/2014/main" id="{2909971E-395A-6B71-F6F5-2EECAB01EF15}"/>
              </a:ext>
            </a:extLst>
          </p:cNvPr>
          <p:cNvSpPr txBox="1"/>
          <p:nvPr/>
        </p:nvSpPr>
        <p:spPr>
          <a:xfrm>
            <a:off x="1765161" y="4556090"/>
            <a:ext cx="1715026" cy="194476"/>
          </a:xfrm>
          <a:prstGeom prst="rect">
            <a:avLst/>
          </a:prstGeom>
        </p:spPr>
        <p:txBody>
          <a:bodyPr vert="horz" wrap="square" lIns="0" tIns="9715" rIns="0" bIns="0" rtlCol="0">
            <a:spAutoFit/>
          </a:bodyPr>
          <a:lstStyle/>
          <a:p>
            <a:pPr marL="9251" algn="ctr">
              <a:spcBef>
                <a:spcPts val="77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Gestión de</a:t>
            </a:r>
            <a:r>
              <a:rPr sz="1200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 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calidad</a:t>
            </a:r>
            <a:endParaRPr sz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71" name="object 61">
            <a:extLst>
              <a:ext uri="{FF2B5EF4-FFF2-40B4-BE49-F238E27FC236}">
                <a16:creationId xmlns:a16="http://schemas.microsoft.com/office/drawing/2014/main" id="{7CCC66B0-87F6-3CC8-A06E-2277F0403332}"/>
              </a:ext>
            </a:extLst>
          </p:cNvPr>
          <p:cNvSpPr txBox="1"/>
          <p:nvPr/>
        </p:nvSpPr>
        <p:spPr>
          <a:xfrm>
            <a:off x="5308466" y="2974251"/>
            <a:ext cx="1341718" cy="378673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68922" marR="3701" indent="-60133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Administ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r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ativo  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y</a:t>
            </a:r>
            <a:r>
              <a:rPr sz="1200" spc="-5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 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financiero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72" name="object 62">
            <a:extLst>
              <a:ext uri="{FF2B5EF4-FFF2-40B4-BE49-F238E27FC236}">
                <a16:creationId xmlns:a16="http://schemas.microsoft.com/office/drawing/2014/main" id="{1F5003CB-F8C6-9BCE-B848-95BA1AF87CA0}"/>
              </a:ext>
            </a:extLst>
          </p:cNvPr>
          <p:cNvSpPr txBox="1"/>
          <p:nvPr/>
        </p:nvSpPr>
        <p:spPr>
          <a:xfrm>
            <a:off x="4075264" y="2115550"/>
            <a:ext cx="1196594" cy="194007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9251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Contratación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73" name="object 63">
            <a:extLst>
              <a:ext uri="{FF2B5EF4-FFF2-40B4-BE49-F238E27FC236}">
                <a16:creationId xmlns:a16="http://schemas.microsoft.com/office/drawing/2014/main" id="{664554DD-00E5-BD1F-540D-848824A6A12D}"/>
              </a:ext>
            </a:extLst>
          </p:cNvPr>
          <p:cNvSpPr txBox="1"/>
          <p:nvPr/>
        </p:nvSpPr>
        <p:spPr>
          <a:xfrm>
            <a:off x="7124226" y="2122282"/>
            <a:ext cx="662378" cy="194007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>
            <a:defPPr>
              <a:defRPr lang="en-US"/>
            </a:defPPr>
            <a:lvl1pPr marL="10997" algn="ctr">
              <a:spcBef>
                <a:spcPts val="87"/>
              </a:spcBef>
              <a:defRPr sz="1600" b="1" spc="-4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9251" defTabSz="769245">
              <a:spcBef>
                <a:spcPts val="73"/>
              </a:spcBef>
              <a:defRPr/>
            </a:pPr>
            <a:r>
              <a:rPr sz="1200" b="0" kern="0" spc="-3" dirty="0">
                <a:latin typeface="Franklin Gothic Demi Cond" charset="0"/>
                <a:ea typeface="Franklin Gothic Demi Cond" charset="0"/>
                <a:cs typeface="Franklin Gothic Demi Cond" charset="0"/>
              </a:rPr>
              <a:t>RR</a:t>
            </a:r>
            <a:r>
              <a:rPr lang="es-CO" sz="1200" b="0" kern="0" spc="-3" dirty="0">
                <a:latin typeface="Franklin Gothic Demi Cond" charset="0"/>
                <a:ea typeface="Franklin Gothic Demi Cond" charset="0"/>
                <a:cs typeface="Franklin Gothic Demi Cond" charset="0"/>
              </a:rPr>
              <a:t>.</a:t>
            </a:r>
            <a:r>
              <a:rPr sz="1200" b="0" kern="0" spc="-3" dirty="0">
                <a:latin typeface="Franklin Gothic Demi Cond" charset="0"/>
                <a:ea typeface="Franklin Gothic Demi Cond" charset="0"/>
                <a:cs typeface="Franklin Gothic Demi Cond" charset="0"/>
              </a:rPr>
              <a:t>HH</a:t>
            </a:r>
            <a:r>
              <a:rPr lang="es-CO" sz="1200" b="0" kern="0" spc="-3" dirty="0">
                <a:latin typeface="Franklin Gothic Demi Cond" charset="0"/>
                <a:ea typeface="Franklin Gothic Demi Cond" charset="0"/>
                <a:cs typeface="Franklin Gothic Demi Cond" charset="0"/>
              </a:rPr>
              <a:t>.</a:t>
            </a:r>
            <a:endParaRPr sz="1200" b="0" kern="0" spc="-3" dirty="0"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74" name="object 64">
            <a:extLst>
              <a:ext uri="{FF2B5EF4-FFF2-40B4-BE49-F238E27FC236}">
                <a16:creationId xmlns:a16="http://schemas.microsoft.com/office/drawing/2014/main" id="{62BD1D09-B8D5-16D6-1E70-F946CA114C90}"/>
              </a:ext>
            </a:extLst>
          </p:cNvPr>
          <p:cNvSpPr txBox="1"/>
          <p:nvPr/>
        </p:nvSpPr>
        <p:spPr>
          <a:xfrm>
            <a:off x="3956636" y="2919425"/>
            <a:ext cx="1156433" cy="378673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9251" marR="3701" indent="84186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Servicios  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t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e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c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n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o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l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ó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g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c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o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s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75" name="object 65">
            <a:extLst>
              <a:ext uri="{FF2B5EF4-FFF2-40B4-BE49-F238E27FC236}">
                <a16:creationId xmlns:a16="http://schemas.microsoft.com/office/drawing/2014/main" id="{096420BE-6D31-D573-5FA0-1912C96C787A}"/>
              </a:ext>
            </a:extLst>
          </p:cNvPr>
          <p:cNvSpPr txBox="1"/>
          <p:nvPr/>
        </p:nvSpPr>
        <p:spPr>
          <a:xfrm>
            <a:off x="5402948" y="2121152"/>
            <a:ext cx="1392832" cy="194007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9251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Infraestructura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76" name="object 66">
            <a:extLst>
              <a:ext uri="{FF2B5EF4-FFF2-40B4-BE49-F238E27FC236}">
                <a16:creationId xmlns:a16="http://schemas.microsoft.com/office/drawing/2014/main" id="{9FE8BCB6-8BB5-108D-02F7-7641D8E26A9F}"/>
              </a:ext>
            </a:extLst>
          </p:cNvPr>
          <p:cNvSpPr txBox="1"/>
          <p:nvPr/>
        </p:nvSpPr>
        <p:spPr>
          <a:xfrm>
            <a:off x="6845582" y="2973202"/>
            <a:ext cx="1095281" cy="378673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9251" marR="3701" indent="95288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Gestión  d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o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c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u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m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en</a:t>
            </a:r>
            <a:r>
              <a:rPr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t</a:t>
            </a: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a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l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77" name="object 49">
            <a:extLst>
              <a:ext uri="{FF2B5EF4-FFF2-40B4-BE49-F238E27FC236}">
                <a16:creationId xmlns:a16="http://schemas.microsoft.com/office/drawing/2014/main" id="{53364C49-8326-E9B5-9E6B-46FB220B10B7}"/>
              </a:ext>
            </a:extLst>
          </p:cNvPr>
          <p:cNvSpPr txBox="1"/>
          <p:nvPr/>
        </p:nvSpPr>
        <p:spPr>
          <a:xfrm>
            <a:off x="4111055" y="1129666"/>
            <a:ext cx="1737845" cy="194007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9251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Portal</a:t>
            </a:r>
            <a:r>
              <a:rPr sz="1200" spc="-2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 </a:t>
            </a:r>
            <a:r>
              <a:rPr lang="es-CO"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Estudiantes</a:t>
            </a:r>
            <a:endParaRPr lang="es-CO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78" name="object 50">
            <a:extLst>
              <a:ext uri="{FF2B5EF4-FFF2-40B4-BE49-F238E27FC236}">
                <a16:creationId xmlns:a16="http://schemas.microsoft.com/office/drawing/2014/main" id="{3E646A3F-1A37-7ADB-3A57-5C270D8A0AD5}"/>
              </a:ext>
            </a:extLst>
          </p:cNvPr>
          <p:cNvSpPr txBox="1"/>
          <p:nvPr/>
        </p:nvSpPr>
        <p:spPr>
          <a:xfrm>
            <a:off x="1817932" y="1649842"/>
            <a:ext cx="998636" cy="378673"/>
          </a:xfrm>
          <a:prstGeom prst="rect">
            <a:avLst/>
          </a:prstGeom>
        </p:spPr>
        <p:txBody>
          <a:bodyPr vert="horz" wrap="square" lIns="0" tIns="9251" rIns="0" bIns="0" rtlCol="0">
            <a:spAutoFit/>
          </a:bodyPr>
          <a:lstStyle/>
          <a:p>
            <a:pPr marL="9251" marR="3701" indent="54120" algn="ctr">
              <a:spcBef>
                <a:spcPts val="73"/>
              </a:spcBef>
            </a:pPr>
            <a:r>
              <a:rPr sz="1200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Portal  </a:t>
            </a:r>
            <a:r>
              <a:rPr lang="es-CO" sz="1200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charset="0"/>
                <a:ea typeface="Franklin Gothic Demi Cond" charset="0"/>
                <a:cs typeface="Franklin Gothic Demi Cond" charset="0"/>
              </a:rPr>
              <a:t>Profesores</a:t>
            </a:r>
            <a:endParaRPr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79" name="20 CuadroTexto">
            <a:extLst>
              <a:ext uri="{FF2B5EF4-FFF2-40B4-BE49-F238E27FC236}">
                <a16:creationId xmlns:a16="http://schemas.microsoft.com/office/drawing/2014/main" id="{891B5559-382E-2CAC-C025-4F01997791AF}"/>
              </a:ext>
            </a:extLst>
          </p:cNvPr>
          <p:cNvSpPr txBox="1"/>
          <p:nvPr/>
        </p:nvSpPr>
        <p:spPr>
          <a:xfrm>
            <a:off x="443743" y="6470308"/>
            <a:ext cx="11406329" cy="271003"/>
          </a:xfrm>
          <a:prstGeom prst="rect">
            <a:avLst/>
          </a:prstGeom>
          <a:noFill/>
        </p:spPr>
        <p:txBody>
          <a:bodyPr wrap="square" lIns="118269" tIns="59134" rIns="118269" bIns="59134" rtlCol="0">
            <a:spAutoFit/>
          </a:bodyPr>
          <a:lstStyle>
            <a:defPPr>
              <a:defRPr lang="en-US"/>
            </a:defPPr>
            <a:lvl1pPr algn="ctr" defTabSz="1234440">
              <a:defRPr sz="117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985" dirty="0"/>
              <a:t>Fuente: </a:t>
            </a:r>
            <a:r>
              <a:rPr lang="es-CO" sz="985" b="0" dirty="0"/>
              <a:t>Oficina Asesora de Tecnologías de la Comunicación y la Información, abril/2019.</a:t>
            </a:r>
            <a:endParaRPr lang="en-US" sz="985" b="0" dirty="0"/>
          </a:p>
        </p:txBody>
      </p:sp>
    </p:spTree>
    <p:extLst>
      <p:ext uri="{BB962C8B-B14F-4D97-AF65-F5344CB8AC3E}">
        <p14:creationId xmlns:p14="http://schemas.microsoft.com/office/powerpoint/2010/main" val="73383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A3EB282-E72B-74EC-A47D-B7CBBCCF7B80}"/>
              </a:ext>
            </a:extLst>
          </p:cNvPr>
          <p:cNvSpPr txBox="1">
            <a:spLocks/>
          </p:cNvSpPr>
          <p:nvPr/>
        </p:nvSpPr>
        <p:spPr>
          <a:xfrm>
            <a:off x="3693435" y="512913"/>
            <a:ext cx="7636475" cy="648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 DE INFORMACIÓN DIGITAL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BB321F-EA01-D185-4500-2D048A350063}"/>
              </a:ext>
            </a:extLst>
          </p:cNvPr>
          <p:cNvSpPr txBox="1"/>
          <p:nvPr/>
        </p:nvSpPr>
        <p:spPr>
          <a:xfrm>
            <a:off x="1588325" y="1545542"/>
            <a:ext cx="9966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El Ecosistema de Información Digital Institucional, es la integración de los sistemas de información de la universidad en un solo flujo de trabajo. 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Transformación de todos los flujos de trabajo de la Universidad un sistema de información</a:t>
            </a:r>
          </a:p>
        </p:txBody>
      </p:sp>
      <p:graphicFrame>
        <p:nvGraphicFramePr>
          <p:cNvPr id="8" name="Diagram2">
            <a:extLst>
              <a:ext uri="{FF2B5EF4-FFF2-40B4-BE49-F238E27FC236}">
                <a16:creationId xmlns:a16="http://schemas.microsoft.com/office/drawing/2014/main" id="{16961661-C45A-8BF2-BA19-FA6B8284E572}"/>
              </a:ext>
            </a:extLst>
          </p:cNvPr>
          <p:cNvGraphicFramePr/>
          <p:nvPr/>
        </p:nvGraphicFramePr>
        <p:xfrm>
          <a:off x="1409648" y="3022870"/>
          <a:ext cx="10323720" cy="332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030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A3EB282-E72B-74EC-A47D-B7CBBCCF7B80}"/>
              </a:ext>
            </a:extLst>
          </p:cNvPr>
          <p:cNvSpPr txBox="1">
            <a:spLocks/>
          </p:cNvSpPr>
          <p:nvPr/>
        </p:nvSpPr>
        <p:spPr>
          <a:xfrm>
            <a:off x="3693435" y="512913"/>
            <a:ext cx="7636475" cy="648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TECNOLOGÍAS DE LA INFORMACIÓN</a:t>
            </a:r>
            <a:endParaRPr lang="es-CO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1183">
            <a:extLst>
              <a:ext uri="{FF2B5EF4-FFF2-40B4-BE49-F238E27FC236}">
                <a16:creationId xmlns:a16="http://schemas.microsoft.com/office/drawing/2014/main" id="{A3610183-6234-AB34-CAA2-E1AE5123BF03}"/>
              </a:ext>
            </a:extLst>
          </p:cNvPr>
          <p:cNvSpPr txBox="1"/>
          <p:nvPr/>
        </p:nvSpPr>
        <p:spPr>
          <a:xfrm>
            <a:off x="4097252" y="3290910"/>
            <a:ext cx="3519973" cy="134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91779">
              <a:lnSpc>
                <a:spcPct val="120000"/>
              </a:lnSpc>
            </a:pPr>
            <a:r>
              <a:rPr lang="en-US" sz="4676" spc="26">
                <a:solidFill>
                  <a:srgbClr val="FFFFFF"/>
                </a:solidFill>
                <a:latin typeface="Raleway SemiBold"/>
              </a:rPr>
              <a:t>Welcome</a:t>
            </a:r>
          </a:p>
          <a:p>
            <a:pPr algn="ctr" defTabSz="791779">
              <a:lnSpc>
                <a:spcPct val="120000"/>
              </a:lnSpc>
            </a:pPr>
            <a:r>
              <a:rPr lang="en-US" sz="2251" spc="26">
                <a:solidFill>
                  <a:srgbClr val="FFFFFF"/>
                </a:solidFill>
                <a:latin typeface="Open Sans"/>
              </a:rPr>
              <a:t>To Our Presentation</a:t>
            </a:r>
          </a:p>
        </p:txBody>
      </p:sp>
      <p:graphicFrame>
        <p:nvGraphicFramePr>
          <p:cNvPr id="51" name="Shape 134">
            <a:extLst>
              <a:ext uri="{FF2B5EF4-FFF2-40B4-BE49-F238E27FC236}">
                <a16:creationId xmlns:a16="http://schemas.microsoft.com/office/drawing/2014/main" id="{151B1944-76DF-822E-909C-C192F39DE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63179"/>
              </p:ext>
            </p:extLst>
          </p:nvPr>
        </p:nvGraphicFramePr>
        <p:xfrm>
          <a:off x="1378847" y="1455659"/>
          <a:ext cx="9434306" cy="200024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512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289">
                  <a:extLst>
                    <a:ext uri="{9D8B030D-6E8A-4147-A177-3AD203B41FA5}">
                      <a16:colId xmlns:a16="http://schemas.microsoft.com/office/drawing/2014/main" val="569073438"/>
                    </a:ext>
                  </a:extLst>
                </a:gridCol>
                <a:gridCol w="2157984">
                  <a:extLst>
                    <a:ext uri="{9D8B030D-6E8A-4147-A177-3AD203B41FA5}">
                      <a16:colId xmlns:a16="http://schemas.microsoft.com/office/drawing/2014/main" val="3893348697"/>
                    </a:ext>
                  </a:extLst>
                </a:gridCol>
                <a:gridCol w="826754">
                  <a:extLst>
                    <a:ext uri="{9D8B030D-6E8A-4147-A177-3AD203B41FA5}">
                      <a16:colId xmlns:a16="http://schemas.microsoft.com/office/drawing/2014/main" val="1157655902"/>
                    </a:ext>
                  </a:extLst>
                </a:gridCol>
              </a:tblGrid>
              <a:tr h="994401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Ítem</a:t>
                      </a:r>
                      <a:endParaRPr lang="es-ES" sz="2000" b="1" i="0" dirty="0">
                        <a:solidFill>
                          <a:schemeClr val="bg1"/>
                        </a:solidFill>
                        <a:latin typeface="Franklin Gothic Demi Cond" charset="0"/>
                        <a:ea typeface="Franklin Gothic Demi Cond" charset="0"/>
                        <a:cs typeface="Franklin Gothic Demi Cond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Sede Bogotá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Calle 100</a:t>
                      </a:r>
                      <a:endParaRPr lang="es-ES" sz="2000" b="1" i="0" dirty="0">
                        <a:solidFill>
                          <a:schemeClr val="bg1"/>
                        </a:solidFill>
                        <a:latin typeface="Franklin Gothic Demi Cond" charset="0"/>
                        <a:ea typeface="Franklin Gothic Demi Cond" charset="0"/>
                        <a:cs typeface="Franklin Gothic Demi Cond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bg1"/>
                          </a:solidFill>
                        </a:rPr>
                        <a:t>Sede Bogotá Facultad de Medicina</a:t>
                      </a:r>
                      <a:endParaRPr lang="es-ES" sz="2000" b="1" i="0" kern="1200" dirty="0">
                        <a:solidFill>
                          <a:schemeClr val="bg1"/>
                        </a:solidFill>
                        <a:latin typeface="Franklin Gothic Demi Cond" charset="0"/>
                        <a:ea typeface="Franklin Gothic Demi Cond" charset="0"/>
                        <a:cs typeface="Franklin Gothic Demi Cond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Sede Campus Nueva Granada</a:t>
                      </a:r>
                      <a:endParaRPr lang="es-ES" sz="2000" b="1" i="0" dirty="0">
                        <a:solidFill>
                          <a:schemeClr val="bg1"/>
                        </a:solidFill>
                        <a:latin typeface="Franklin Gothic Demi Cond" charset="0"/>
                        <a:ea typeface="Franklin Gothic Demi Cond" charset="0"/>
                        <a:cs typeface="Franklin Gothic Demi Cond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ES" sz="2000" b="1" i="0" dirty="0">
                        <a:solidFill>
                          <a:schemeClr val="bg1"/>
                        </a:solidFill>
                        <a:latin typeface="Franklin Gothic Demi Cond" charset="0"/>
                        <a:ea typeface="Franklin Gothic Demi Cond" charset="0"/>
                        <a:cs typeface="Franklin Gothic Demi Cond" charset="0"/>
                      </a:endParaRPr>
                    </a:p>
                  </a:txBody>
                  <a:tcPr marL="63619" marR="6361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Equipos de cómputo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2013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291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1979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  <a:latin typeface="+mn-lt"/>
                          <a:ea typeface="Franklin Gothic Book" charset="0"/>
                          <a:cs typeface="Franklin Gothic Book" charset="0"/>
                        </a:rPr>
                        <a:t>4283</a:t>
                      </a:r>
                    </a:p>
                  </a:txBody>
                  <a:tcPr marL="63619" marR="6361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Servidores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41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  <a:latin typeface="+mn-lt"/>
                          <a:ea typeface="Franklin Gothic Book" charset="0"/>
                          <a:cs typeface="Franklin Gothic Book" charset="0"/>
                        </a:rPr>
                        <a:t>4</a:t>
                      </a: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61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  <a:latin typeface="+mn-lt"/>
                          <a:ea typeface="Franklin Gothic Book" charset="0"/>
                          <a:cs typeface="Franklin Gothic Book" charset="0"/>
                        </a:rPr>
                        <a:t>AP </a:t>
                      </a:r>
                      <a:r>
                        <a:rPr lang="es-ES" sz="2200" dirty="0" err="1">
                          <a:solidFill>
                            <a:srgbClr val="000000"/>
                          </a:solidFill>
                          <a:latin typeface="+mn-lt"/>
                          <a:ea typeface="Franklin Gothic Book" charset="0"/>
                          <a:cs typeface="Franklin Gothic Book" charset="0"/>
                        </a:rPr>
                        <a:t>WiFi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188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171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</a:rPr>
                        <a:t>380</a:t>
                      </a:r>
                      <a:endParaRPr lang="es-ES" sz="2200" dirty="0">
                        <a:solidFill>
                          <a:srgbClr val="000000"/>
                        </a:solidFill>
                        <a:latin typeface="+mn-lt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3619" marR="6361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" name="20 CuadroTexto">
            <a:extLst>
              <a:ext uri="{FF2B5EF4-FFF2-40B4-BE49-F238E27FC236}">
                <a16:creationId xmlns:a16="http://schemas.microsoft.com/office/drawing/2014/main" id="{E741D949-24BC-D8F1-D064-CDBD1337199D}"/>
              </a:ext>
            </a:extLst>
          </p:cNvPr>
          <p:cNvSpPr txBox="1"/>
          <p:nvPr/>
        </p:nvSpPr>
        <p:spPr>
          <a:xfrm>
            <a:off x="1065988" y="6636584"/>
            <a:ext cx="7687498" cy="146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1234440">
              <a:defRPr sz="117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CO" sz="952" dirty="0">
                <a:latin typeface="Helvetica" panose="020B0604020202020204" pitchFamily="34" charset="0"/>
                <a:cs typeface="Helvetica" panose="020B0604020202020204" pitchFamily="34" charset="0"/>
              </a:rPr>
              <a:t>Fuente: </a:t>
            </a:r>
            <a:r>
              <a:rPr lang="es-ES" sz="952" b="0" dirty="0">
                <a:latin typeface="Helvetica" panose="020B0604020202020204" pitchFamily="34" charset="0"/>
                <a:cs typeface="Helvetica" panose="020B0604020202020204" pitchFamily="34" charset="0"/>
              </a:rPr>
              <a:t>Oficina Asesora de TIC</a:t>
            </a:r>
            <a:r>
              <a:rPr lang="es-CO" sz="952" b="0" dirty="0">
                <a:latin typeface="Helvetica" panose="020B0604020202020204" pitchFamily="34" charset="0"/>
                <a:cs typeface="Helvetica" panose="020B0604020202020204" pitchFamily="34" charset="0"/>
              </a:rPr>
              <a:t>, octubre/2019.</a:t>
            </a:r>
            <a:endParaRPr lang="en-US" sz="952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D5D2E482-46B1-43C8-501D-A0B5107C82A9}"/>
              </a:ext>
            </a:extLst>
          </p:cNvPr>
          <p:cNvSpPr txBox="1"/>
          <p:nvPr/>
        </p:nvSpPr>
        <p:spPr>
          <a:xfrm>
            <a:off x="1378847" y="3638761"/>
            <a:ext cx="9434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la vigencia 2024 se va a realizar la actualización tecnológica de 1500 equipos de cómputo de la siguiente forma: </a:t>
            </a:r>
          </a:p>
          <a:p>
            <a:endParaRPr lang="es-ES" dirty="0"/>
          </a:p>
          <a:p>
            <a:r>
              <a:rPr lang="es-ES" dirty="0"/>
              <a:t>Laboratorios: 265 equipos</a:t>
            </a:r>
          </a:p>
          <a:p>
            <a:r>
              <a:rPr lang="es-ES" dirty="0"/>
              <a:t>Aulas de Clase: 683</a:t>
            </a:r>
          </a:p>
          <a:p>
            <a:r>
              <a:rPr lang="es-ES" dirty="0"/>
              <a:t>Docentes  432</a:t>
            </a:r>
          </a:p>
          <a:p>
            <a:r>
              <a:rPr lang="es-ES" dirty="0"/>
              <a:t>Administrativos: 120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154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274722-26FC-CA59-13FA-29C4FAF9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285" y="465469"/>
            <a:ext cx="9546356" cy="359782"/>
          </a:xfrm>
        </p:spPr>
        <p:txBody>
          <a:bodyPr>
            <a:noAutofit/>
          </a:bodyPr>
          <a:lstStyle/>
          <a:p>
            <a:pPr algn="r"/>
            <a:r>
              <a:rPr lang="es-ES" sz="2400" b="1" dirty="0"/>
              <a:t>INFRAESTRUCTURA CENTRO DE DATOS  </a:t>
            </a:r>
            <a:endParaRPr lang="es-CO" sz="2400" b="1" dirty="0"/>
          </a:p>
        </p:txBody>
      </p:sp>
      <p:pic>
        <p:nvPicPr>
          <p:cNvPr id="4" name="Imagen 3" descr="Imagen que contiene computadora, parado&#10;&#10;Descripción generada automáticamente">
            <a:extLst>
              <a:ext uri="{FF2B5EF4-FFF2-40B4-BE49-F238E27FC236}">
                <a16:creationId xmlns:a16="http://schemas.microsoft.com/office/drawing/2014/main" id="{1E59EB6F-18D6-E9E8-41D1-A2140E38E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58" y="1293943"/>
            <a:ext cx="6432599" cy="48244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9DF997-ECBF-223D-CC1B-941B80333021}"/>
              </a:ext>
            </a:extLst>
          </p:cNvPr>
          <p:cNvSpPr txBox="1"/>
          <p:nvPr/>
        </p:nvSpPr>
        <p:spPr>
          <a:xfrm>
            <a:off x="578442" y="1010799"/>
            <a:ext cx="4261781" cy="584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5" b="1" dirty="0"/>
              <a:t>Centro de Datos Calle 100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5 Racks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2 Firewalls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2 Balanceadores de Carga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3 Servidores </a:t>
            </a:r>
            <a:r>
              <a:rPr lang="es-ES" sz="1385" dirty="0" err="1"/>
              <a:t>Sparc</a:t>
            </a:r>
            <a:r>
              <a:rPr lang="es-ES" sz="1385" dirty="0"/>
              <a:t> </a:t>
            </a:r>
            <a:r>
              <a:rPr lang="es-ES" sz="1385" dirty="0" err="1"/>
              <a:t>T7</a:t>
            </a:r>
            <a:endParaRPr lang="es-ES" sz="1385" dirty="0"/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10 Servidores </a:t>
            </a:r>
            <a:r>
              <a:rPr lang="es-ES" sz="1385" dirty="0" err="1"/>
              <a:t>X6</a:t>
            </a:r>
            <a:r>
              <a:rPr lang="es-ES" sz="1385" dirty="0"/>
              <a:t>-2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8 Equipos de Almacenamiento 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1 Robot de Cintas de </a:t>
            </a:r>
            <a:r>
              <a:rPr lang="es-ES" sz="1385" dirty="0" err="1"/>
              <a:t>Backup</a:t>
            </a:r>
            <a:endParaRPr lang="es-ES" sz="1385" dirty="0"/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4 </a:t>
            </a:r>
            <a:r>
              <a:rPr lang="es-ES" sz="1385" dirty="0" err="1"/>
              <a:t>Switches</a:t>
            </a:r>
            <a:r>
              <a:rPr lang="es-ES" sz="1385" dirty="0"/>
              <a:t> 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2 UPS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2 Aires Acondicionados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1 Sistema de Monitoreo Ambiental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1 Sistema de Control de Acceso y CCTV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1 Sistema de Detección y Control de Incendios</a:t>
            </a:r>
          </a:p>
          <a:p>
            <a:endParaRPr lang="es-ES" sz="1385" b="1" dirty="0"/>
          </a:p>
          <a:p>
            <a:r>
              <a:rPr lang="es-ES" sz="1385" b="1" dirty="0"/>
              <a:t>Centro de Datos Campus Nueva Granada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2 Racks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2 Firewalls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1 Balanceadores de Carga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2 Servidores </a:t>
            </a:r>
            <a:r>
              <a:rPr lang="es-ES" sz="1385" dirty="0" err="1"/>
              <a:t>Sparc</a:t>
            </a:r>
            <a:r>
              <a:rPr lang="es-ES" sz="1385" dirty="0"/>
              <a:t> </a:t>
            </a:r>
            <a:r>
              <a:rPr lang="es-ES" sz="1385" dirty="0" err="1"/>
              <a:t>T7</a:t>
            </a:r>
            <a:endParaRPr lang="es-ES" sz="1385" dirty="0"/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4 Servidores </a:t>
            </a:r>
            <a:r>
              <a:rPr lang="es-ES" sz="1385" dirty="0" err="1"/>
              <a:t>X6</a:t>
            </a:r>
            <a:r>
              <a:rPr lang="es-ES" sz="1385" dirty="0"/>
              <a:t>-2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2 Equipos de Almacenamiento 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2 </a:t>
            </a:r>
            <a:r>
              <a:rPr lang="es-ES" sz="1385" dirty="0" err="1"/>
              <a:t>Switches</a:t>
            </a:r>
            <a:r>
              <a:rPr lang="es-ES" sz="1385" dirty="0"/>
              <a:t> 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1 Aires Acondicionados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1 Sistema de Monitoreo Ambiental</a:t>
            </a:r>
          </a:p>
          <a:p>
            <a:pPr marL="247431" indent="-247431">
              <a:buFont typeface="Arial" panose="020B0604020202020204" pitchFamily="34" charset="0"/>
              <a:buChar char="•"/>
            </a:pPr>
            <a:r>
              <a:rPr lang="es-ES" sz="1385" dirty="0"/>
              <a:t>1 Sistema de Control de Acceso y CCTV</a:t>
            </a:r>
            <a:endParaRPr lang="es-ES" sz="1385" b="1" dirty="0"/>
          </a:p>
        </p:txBody>
      </p:sp>
    </p:spTree>
    <p:extLst>
      <p:ext uri="{BB962C8B-B14F-4D97-AF65-F5344CB8AC3E}">
        <p14:creationId xmlns:p14="http://schemas.microsoft.com/office/powerpoint/2010/main" val="596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274722-26FC-CA59-13FA-29C4FAF9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285" y="465469"/>
            <a:ext cx="9546356" cy="359782"/>
          </a:xfrm>
        </p:spPr>
        <p:txBody>
          <a:bodyPr>
            <a:noAutofit/>
          </a:bodyPr>
          <a:lstStyle/>
          <a:p>
            <a:pPr algn="r"/>
            <a:r>
              <a:rPr lang="es-ES" sz="2400" b="1" dirty="0"/>
              <a:t>ACCESO INTERNET</a:t>
            </a:r>
            <a:endParaRPr lang="es-CO" sz="2400" b="1" dirty="0"/>
          </a:p>
        </p:txBody>
      </p:sp>
      <p:sp>
        <p:nvSpPr>
          <p:cNvPr id="10" name="Nube 9">
            <a:extLst>
              <a:ext uri="{FF2B5EF4-FFF2-40B4-BE49-F238E27FC236}">
                <a16:creationId xmlns:a16="http://schemas.microsoft.com/office/drawing/2014/main" id="{79BA6269-958E-80B0-0262-799B7CBECC7D}"/>
              </a:ext>
            </a:extLst>
          </p:cNvPr>
          <p:cNvSpPr/>
          <p:nvPr/>
        </p:nvSpPr>
        <p:spPr>
          <a:xfrm>
            <a:off x="6046851" y="2950264"/>
            <a:ext cx="1487424" cy="90525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Internet</a:t>
            </a:r>
            <a:endParaRPr lang="es-CO" dirty="0"/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9DE183A6-BF52-E533-4210-096EE50CD587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456268" y="1713891"/>
            <a:ext cx="1253206" cy="86027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EC03FD7E-561D-4931-1E93-AAB152AC07C3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2456268" y="4493234"/>
            <a:ext cx="1253205" cy="73713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2F22D36C-A5D7-B852-F9D3-92312E42BC93}"/>
              </a:ext>
            </a:extLst>
          </p:cNvPr>
          <p:cNvCxnSpPr>
            <a:cxnSpLocks/>
            <a:stCxn id="42" idx="1"/>
            <a:endCxn id="10" idx="0"/>
          </p:cNvCxnSpPr>
          <p:nvPr/>
        </p:nvCxnSpPr>
        <p:spPr>
          <a:xfrm rot="10800000">
            <a:off x="7533035" y="3402893"/>
            <a:ext cx="1568154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9D70A749-6061-90D4-A8B7-E905B8A34A41}"/>
              </a:ext>
            </a:extLst>
          </p:cNvPr>
          <p:cNvCxnSpPr>
            <a:cxnSpLocks/>
            <a:stCxn id="12" idx="3"/>
            <a:endCxn id="10" idx="2"/>
          </p:cNvCxnSpPr>
          <p:nvPr/>
        </p:nvCxnSpPr>
        <p:spPr>
          <a:xfrm flipV="1">
            <a:off x="4538205" y="3402892"/>
            <a:ext cx="1513260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o 49">
            <a:extLst>
              <a:ext uri="{FF2B5EF4-FFF2-40B4-BE49-F238E27FC236}">
                <a16:creationId xmlns:a16="http://schemas.microsoft.com/office/drawing/2014/main" id="{4803CE47-7651-EBB1-12AA-1659118BBE41}"/>
              </a:ext>
            </a:extLst>
          </p:cNvPr>
          <p:cNvGrpSpPr/>
          <p:nvPr/>
        </p:nvGrpSpPr>
        <p:grpSpPr>
          <a:xfrm>
            <a:off x="920115" y="1193750"/>
            <a:ext cx="1603629" cy="1903631"/>
            <a:chOff x="1773555" y="1193750"/>
            <a:chExt cx="1603629" cy="1903631"/>
          </a:xfrm>
        </p:grpSpPr>
        <p:pic>
          <p:nvPicPr>
            <p:cNvPr id="1034" name="Picture 10" descr="Edificio icono logo vector diseño i | Vector Premium">
              <a:extLst>
                <a:ext uri="{FF2B5EF4-FFF2-40B4-BE49-F238E27FC236}">
                  <a16:creationId xmlns:a16="http://schemas.microsoft.com/office/drawing/2014/main" id="{12EDA82A-65C2-7CB6-6B07-C72DB8933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555" y="1193750"/>
              <a:ext cx="1603629" cy="160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57D6AECB-4F37-19EC-B48B-1A49A738ABF5}"/>
                </a:ext>
              </a:extLst>
            </p:cNvPr>
            <p:cNvSpPr txBox="1"/>
            <p:nvPr/>
          </p:nvSpPr>
          <p:spPr>
            <a:xfrm>
              <a:off x="1977577" y="2574161"/>
              <a:ext cx="1195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Sede Facultad</a:t>
              </a:r>
            </a:p>
            <a:p>
              <a:r>
                <a:rPr lang="es-ES" sz="1400" dirty="0"/>
                <a:t>de Medicina</a:t>
              </a:r>
              <a:endParaRPr lang="es-CO" sz="1400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6866ABB-0A5F-9ABD-CA68-E8EF62A19022}"/>
              </a:ext>
            </a:extLst>
          </p:cNvPr>
          <p:cNvGrpSpPr/>
          <p:nvPr/>
        </p:nvGrpSpPr>
        <p:grpSpPr>
          <a:xfrm>
            <a:off x="920115" y="3986021"/>
            <a:ext cx="1603629" cy="1921616"/>
            <a:chOff x="1773555" y="3986021"/>
            <a:chExt cx="1603629" cy="1921616"/>
          </a:xfrm>
        </p:grpSpPr>
        <p:pic>
          <p:nvPicPr>
            <p:cNvPr id="37" name="Picture 10" descr="Edificio icono logo vector diseño i | Vector Premium">
              <a:extLst>
                <a:ext uri="{FF2B5EF4-FFF2-40B4-BE49-F238E27FC236}">
                  <a16:creationId xmlns:a16="http://schemas.microsoft.com/office/drawing/2014/main" id="{A76BD997-73F2-5AA9-9B3E-B585C1290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555" y="3986021"/>
              <a:ext cx="1603629" cy="160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8DAB5D40-DAA7-A32A-8617-DAF0134D3F64}"/>
                </a:ext>
              </a:extLst>
            </p:cNvPr>
            <p:cNvSpPr txBox="1"/>
            <p:nvPr/>
          </p:nvSpPr>
          <p:spPr>
            <a:xfrm>
              <a:off x="2053777" y="5384417"/>
              <a:ext cx="1043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Edificio de Posgrados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274C00F-0FF0-5523-8B94-2D1FAEF165A8}"/>
              </a:ext>
            </a:extLst>
          </p:cNvPr>
          <p:cNvGrpSpPr/>
          <p:nvPr/>
        </p:nvGrpSpPr>
        <p:grpSpPr>
          <a:xfrm>
            <a:off x="2880742" y="2574161"/>
            <a:ext cx="1657463" cy="1919073"/>
            <a:chOff x="3734182" y="2574161"/>
            <a:chExt cx="1657463" cy="1919073"/>
          </a:xfrm>
        </p:grpSpPr>
        <p:pic>
          <p:nvPicPr>
            <p:cNvPr id="12" name="Picture 10" descr="Edificio icono logo vector diseño i | Vector Premium">
              <a:extLst>
                <a:ext uri="{FF2B5EF4-FFF2-40B4-BE49-F238E27FC236}">
                  <a16:creationId xmlns:a16="http://schemas.microsoft.com/office/drawing/2014/main" id="{98EB3B05-53D3-922A-8005-EC4104D6C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182" y="2574161"/>
              <a:ext cx="1657463" cy="165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CC1551E3-0500-BB28-F791-206373DF46B7}"/>
                </a:ext>
              </a:extLst>
            </p:cNvPr>
            <p:cNvSpPr txBox="1"/>
            <p:nvPr/>
          </p:nvSpPr>
          <p:spPr>
            <a:xfrm>
              <a:off x="3946929" y="3970014"/>
              <a:ext cx="1231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Sede Bogotá Calle 100</a:t>
              </a: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08AFA7BB-EDD0-3602-7C58-D49CC472B2B5}"/>
              </a:ext>
            </a:extLst>
          </p:cNvPr>
          <p:cNvGrpSpPr/>
          <p:nvPr/>
        </p:nvGrpSpPr>
        <p:grpSpPr>
          <a:xfrm>
            <a:off x="9101189" y="2574161"/>
            <a:ext cx="1657463" cy="2071473"/>
            <a:chOff x="8893925" y="2574161"/>
            <a:chExt cx="1657463" cy="2071473"/>
          </a:xfrm>
        </p:grpSpPr>
        <p:pic>
          <p:nvPicPr>
            <p:cNvPr id="42" name="Picture 10" descr="Edificio icono logo vector diseño i | Vector Premium">
              <a:extLst>
                <a:ext uri="{FF2B5EF4-FFF2-40B4-BE49-F238E27FC236}">
                  <a16:creationId xmlns:a16="http://schemas.microsoft.com/office/drawing/2014/main" id="{77427B27-75DF-6CB3-C0DD-FA27C623C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3925" y="2574161"/>
              <a:ext cx="1657463" cy="165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95D28F87-5B52-6D13-84A8-6162B4641FA1}"/>
                </a:ext>
              </a:extLst>
            </p:cNvPr>
            <p:cNvSpPr txBox="1"/>
            <p:nvPr/>
          </p:nvSpPr>
          <p:spPr>
            <a:xfrm>
              <a:off x="9000298" y="4122414"/>
              <a:ext cx="1444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Sede Campus Nueva Granada</a:t>
              </a:r>
            </a:p>
          </p:txBody>
        </p: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302858B-F871-F154-B6B2-8401BC6FD0DF}"/>
              </a:ext>
            </a:extLst>
          </p:cNvPr>
          <p:cNvSpPr txBox="1"/>
          <p:nvPr/>
        </p:nvSpPr>
        <p:spPr>
          <a:xfrm>
            <a:off x="2371171" y="1190671"/>
            <a:ext cx="165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Canal de Datos redúndate de 2 G  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3513C08A-62D9-638B-44C6-996281F2062E}"/>
              </a:ext>
            </a:extLst>
          </p:cNvPr>
          <p:cNvSpPr txBox="1"/>
          <p:nvPr/>
        </p:nvSpPr>
        <p:spPr>
          <a:xfrm>
            <a:off x="2371171" y="5219209"/>
            <a:ext cx="165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Canal de Datos redúndate de 2 G  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8F3B4EE7-AF11-F5F3-A684-382421A10DFE}"/>
              </a:ext>
            </a:extLst>
          </p:cNvPr>
          <p:cNvSpPr txBox="1"/>
          <p:nvPr/>
        </p:nvSpPr>
        <p:spPr>
          <a:xfrm>
            <a:off x="4413829" y="2797379"/>
            <a:ext cx="165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Canal de Internet redúndate de 2 G  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C6D3CF6-DC81-DBF1-D5E6-FF91F785160D}"/>
              </a:ext>
            </a:extLst>
          </p:cNvPr>
          <p:cNvSpPr txBox="1"/>
          <p:nvPr/>
        </p:nvSpPr>
        <p:spPr>
          <a:xfrm>
            <a:off x="7678165" y="2793324"/>
            <a:ext cx="165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Canal de Internet redúndate de 2 G  </a:t>
            </a:r>
          </a:p>
        </p:txBody>
      </p:sp>
    </p:spTree>
    <p:extLst>
      <p:ext uri="{BB962C8B-B14F-4D97-AF65-F5344CB8AC3E}">
        <p14:creationId xmlns:p14="http://schemas.microsoft.com/office/powerpoint/2010/main" val="2688027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BDF69F8AF30B418AB1FF07017ADE17" ma:contentTypeVersion="18" ma:contentTypeDescription="Crear nuevo documento." ma:contentTypeScope="" ma:versionID="eab2538d00c9b8248dba908d8f21f6e7">
  <xsd:schema xmlns:xsd="http://www.w3.org/2001/XMLSchema" xmlns:xs="http://www.w3.org/2001/XMLSchema" xmlns:p="http://schemas.microsoft.com/office/2006/metadata/properties" xmlns:ns3="25cf0bb7-5da0-4951-a83b-b842c265f96a" xmlns:ns4="a4a179cf-e7fb-4be2-976e-113a9fdbff7a" targetNamespace="http://schemas.microsoft.com/office/2006/metadata/properties" ma:root="true" ma:fieldsID="873ce75714e592a9754f9704ec7b924b" ns3:_="" ns4:_="">
    <xsd:import namespace="25cf0bb7-5da0-4951-a83b-b842c265f96a"/>
    <xsd:import namespace="a4a179cf-e7fb-4be2-976e-113a9fdbff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f0bb7-5da0-4951-a83b-b842c265f9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179cf-e7fb-4be2-976e-113a9fdbff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5cf0bb7-5da0-4951-a83b-b842c265f96a" xsi:nil="true"/>
  </documentManagement>
</p:properties>
</file>

<file path=customXml/itemProps1.xml><?xml version="1.0" encoding="utf-8"?>
<ds:datastoreItem xmlns:ds="http://schemas.openxmlformats.org/officeDocument/2006/customXml" ds:itemID="{9A5CB38F-FE3F-48B3-BD77-843DE1378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cf0bb7-5da0-4951-a83b-b842c265f96a"/>
    <ds:schemaRef ds:uri="a4a179cf-e7fb-4be2-976e-113a9fdbff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50EBC4-FD58-48C0-B80D-3BC28E90E3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C8208-CADF-46DF-8D32-03EC98C3C0A9}">
  <ds:schemaRefs>
    <ds:schemaRef ds:uri="http://purl.org/dc/elements/1.1/"/>
    <ds:schemaRef ds:uri="http://schemas.microsoft.com/office/2006/documentManagement/types"/>
    <ds:schemaRef ds:uri="25cf0bb7-5da0-4951-a83b-b842c265f96a"/>
    <ds:schemaRef ds:uri="http://purl.org/dc/terms/"/>
    <ds:schemaRef ds:uri="http://purl.org/dc/dcmitype/"/>
    <ds:schemaRef ds:uri="http://www.w3.org/XML/1998/namespace"/>
    <ds:schemaRef ds:uri="a4a179cf-e7fb-4be2-976e-113a9fdbff7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12861</TotalTime>
  <Words>574</Words>
  <Application>Microsoft Office PowerPoint</Application>
  <PresentationFormat>Panorámica</PresentationFormat>
  <Paragraphs>145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Demi Cond</vt:lpstr>
      <vt:lpstr>Franklin Gothic Medium Cond</vt:lpstr>
      <vt:lpstr>Helvetica</vt:lpstr>
      <vt:lpstr>Helvetica Neue</vt:lpstr>
      <vt:lpstr>Open Sans</vt:lpstr>
      <vt:lpstr>Raleway SemiBold</vt:lpstr>
      <vt:lpstr>Segoe UI</vt:lpstr>
      <vt:lpstr>Tema de Office</vt:lpstr>
      <vt:lpstr>OFICINA ASESORA DE TECNOLOGÍAS DE LA INFORMACIÓN Y LAS COMUNICACIONES</vt:lpstr>
      <vt:lpstr>OBJETIVO GENERAL</vt:lpstr>
      <vt:lpstr>GRUPO DE INTERÉS</vt:lpstr>
      <vt:lpstr>GESTION ESTRATEGICA DE TIC</vt:lpstr>
      <vt:lpstr>SISTEMAS DE INFORMACIÓN</vt:lpstr>
      <vt:lpstr>Presentación de PowerPoint</vt:lpstr>
      <vt:lpstr>Presentación de PowerPoint</vt:lpstr>
      <vt:lpstr>INFRAESTRUCTURA CENTRO DE DATOS  </vt:lpstr>
      <vt:lpstr>ACCESO INTERNET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Armando Bohorquez Aparicio</dc:creator>
  <cp:lastModifiedBy>Eduardo Antonio Martínez Corena</cp:lastModifiedBy>
  <cp:revision>17</cp:revision>
  <dcterms:created xsi:type="dcterms:W3CDTF">2023-08-23T16:27:47Z</dcterms:created>
  <dcterms:modified xsi:type="dcterms:W3CDTF">2024-07-15T16:32:43Z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0x010100A1BDF69F8AF30B418AB1FF07017ADE17</vt:lpwstr>
  </property>
</Properties>
</file>