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70" r:id="rId3"/>
    <p:sldId id="284" r:id="rId4"/>
    <p:sldId id="285" r:id="rId5"/>
    <p:sldId id="286" r:id="rId6"/>
    <p:sldId id="287" r:id="rId7"/>
    <p:sldId id="288" r:id="rId8"/>
    <p:sldId id="289" r:id="rId9"/>
    <p:sldId id="291" r:id="rId10"/>
    <p:sldId id="293" r:id="rId11"/>
    <p:sldId id="292" r:id="rId12"/>
    <p:sldId id="294" r:id="rId13"/>
    <p:sldId id="298" r:id="rId14"/>
    <p:sldId id="296" r:id="rId15"/>
    <p:sldId id="299" r:id="rId16"/>
    <p:sldId id="295" r:id="rId17"/>
    <p:sldId id="300" r:id="rId18"/>
    <p:sldId id="301" r:id="rId19"/>
    <p:sldId id="290" r:id="rId20"/>
    <p:sldId id="258" r:id="rId21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03"/>
    <p:restoredTop sz="95840"/>
  </p:normalViewPr>
  <p:slideViewPr>
    <p:cSldViewPr snapToGrid="0">
      <p:cViewPr varScale="1">
        <p:scale>
          <a:sx n="112" d="100"/>
          <a:sy n="112" d="100"/>
        </p:scale>
        <p:origin x="93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97717C-8821-9C4D-8D8F-19BE18CB349F}" type="datetimeFigureOut">
              <a:rPr lang="es-CO" smtClean="0"/>
              <a:t>15/07/2024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6626D7-F67B-C546-BA4E-E080FBB4812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40680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6626D7-F67B-C546-BA4E-E080FBB48122}" type="slidenum">
              <a:rPr lang="es-CO" smtClean="0"/>
              <a:t>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47761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3D0FE2-B457-A066-8F41-651A7CC874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63218E5-7770-FED5-77B1-B136EB438C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BD38F38-5418-8AB4-4634-C83484E69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B5B69-21D3-F44F-A4F5-5B635EAB44DA}" type="datetimeFigureOut">
              <a:rPr lang="es-CO" smtClean="0"/>
              <a:t>15/07/2024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364AA17-B49C-1F2A-68C2-BCE6631D0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E004676-A087-5C87-852D-673EEE7FD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A63F6-110D-E44B-A5EE-8C57CE461AE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14907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21BAE1-84C9-A5C3-4C19-1363ED2D1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2A42147-A407-2A52-7DAA-15F88FD54C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EB24788-45D0-7F27-C4EA-5CBFC8451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B5B69-21D3-F44F-A4F5-5B635EAB44DA}" type="datetimeFigureOut">
              <a:rPr lang="es-CO" smtClean="0"/>
              <a:t>15/07/2024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AD5A482-8329-DF8B-76BB-1D325EC3C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AD64712-E9E8-8201-833F-6966FCF02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A63F6-110D-E44B-A5EE-8C57CE461AE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59732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DD42891-2A66-B9B1-8BEE-FED5A8EDB5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CD2E23F-4E88-BE3E-B7DD-34356A5CC4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FB687FD-05CD-C297-39CE-9E6997F89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B5B69-21D3-F44F-A4F5-5B635EAB44DA}" type="datetimeFigureOut">
              <a:rPr lang="es-CO" smtClean="0"/>
              <a:t>15/07/2024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5FA67FD-5ACF-299D-92A9-6C9C71261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2158DBF-0B53-034C-6772-942EBBE08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A63F6-110D-E44B-A5EE-8C57CE461AE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29732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B0EE7E-16A2-89DD-C3E1-DBC8BB9E3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CF911E5-08AE-56B2-C6A4-7B346DACC4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F5F6777-E97B-0AB1-65E3-1C4178C5A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B5B69-21D3-F44F-A4F5-5B635EAB44DA}" type="datetimeFigureOut">
              <a:rPr lang="es-CO" smtClean="0"/>
              <a:t>15/07/2024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121522-5BCA-A250-79D7-2C266BB06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E7E4B06-EF23-B2AA-F9D0-0D0914507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A63F6-110D-E44B-A5EE-8C57CE461AE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72634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CFA003-E691-3FB4-22FD-2D26DC4C7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08A0AF6-E843-79A2-9F1B-C185D65415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CBB28DC-8989-875C-9235-3F2259977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B5B69-21D3-F44F-A4F5-5B635EAB44DA}" type="datetimeFigureOut">
              <a:rPr lang="es-CO" smtClean="0"/>
              <a:t>15/07/2024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C7F834C-52CF-CB5C-48C3-39FD6D36B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70C5C-B366-4175-1071-EB4BA6306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A63F6-110D-E44B-A5EE-8C57CE461AE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93675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E6C200-9AF3-3191-AC58-7BAF277BA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EF85614-AB05-3050-AC63-95DD6092E3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27F60A8-E53C-7B5D-2072-199AD3A4FC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E683828-E2F2-E97A-3530-F061969E9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B5B69-21D3-F44F-A4F5-5B635EAB44DA}" type="datetimeFigureOut">
              <a:rPr lang="es-CO" smtClean="0"/>
              <a:t>15/07/2024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0633A1B-A3DA-D798-8EB1-B02E517F8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C7A822B-2660-5A91-40CB-AF9169FC3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A63F6-110D-E44B-A5EE-8C57CE461AE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1846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3A2E88-4E54-1F5C-640D-3BECBD89D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5CD52DB-52E7-DE5E-F668-78C0D7FF69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BEB7574-6D66-C17E-B97F-374A78CA30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5A4F76D-CC4F-9766-8172-88E746F178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968EC9D-5B49-26CB-65A1-6147837014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1CE850F-5FE9-2967-8545-CDF284FC5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B5B69-21D3-F44F-A4F5-5B635EAB44DA}" type="datetimeFigureOut">
              <a:rPr lang="es-CO" smtClean="0"/>
              <a:t>15/07/2024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B7ACA90-8E81-ECB8-B397-91C19C01F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C277526-A4B6-4DAA-F739-7E9A6E103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A63F6-110D-E44B-A5EE-8C57CE461AE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05517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755D05-D02E-329A-4266-B0538A627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EF5370B-AFE8-55B1-E7D8-CDB7C3E10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B5B69-21D3-F44F-A4F5-5B635EAB44DA}" type="datetimeFigureOut">
              <a:rPr lang="es-CO" smtClean="0"/>
              <a:t>15/07/2024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94FB608-9A4D-DFC1-B15A-677B1E540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845FA74-5507-18C4-1BBC-FC7229835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A63F6-110D-E44B-A5EE-8C57CE461AE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54360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C0596D6-7664-35AA-81B3-5BA5DC57F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B5B69-21D3-F44F-A4F5-5B635EAB44DA}" type="datetimeFigureOut">
              <a:rPr lang="es-CO" smtClean="0"/>
              <a:t>15/07/2024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F2CF8AE-AB31-6B37-2E60-EDB015F90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8F8118F-C55E-C7A8-1ACA-C9D0D4A47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A63F6-110D-E44B-A5EE-8C57CE461AE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57914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5E9AE8-CFE7-7D0A-CC71-EA26F2884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175A795-511F-C8C0-9B26-F254AC1812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6B217AD-F7BE-94FF-70F7-F40AB8837E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22EE662-7765-AAF8-3B67-4489F07B8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B5B69-21D3-F44F-A4F5-5B635EAB44DA}" type="datetimeFigureOut">
              <a:rPr lang="es-CO" smtClean="0"/>
              <a:t>15/07/2024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C2FF6B2-BC9E-6DAD-6911-F5A55BF63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6B8F64F-AD32-B854-6EFE-B2366C570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A63F6-110D-E44B-A5EE-8C57CE461AE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30214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A2F4BB-7733-A069-26AC-EA76E8F50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F0B4704-E5CD-F6DB-5303-25577B8176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A886568-5232-3368-1807-1EF118F285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1A2E62C-A617-FA11-1782-BF978DAC2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B5B69-21D3-F44F-A4F5-5B635EAB44DA}" type="datetimeFigureOut">
              <a:rPr lang="es-CO" smtClean="0"/>
              <a:t>15/07/2024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7C2335F-977D-E8DC-CB3F-17161625A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1E20F7C-8430-DA0B-2491-C1FF84AF9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A63F6-110D-E44B-A5EE-8C57CE461AE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91216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3B8D8EC-AA80-D363-7188-763290201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76D197D-9FCA-9D69-A72F-D8A25AC1D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D79DC54-28F5-7F7D-647C-B0BCA5B497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BB5B69-21D3-F44F-A4F5-5B635EAB44DA}" type="datetimeFigureOut">
              <a:rPr lang="es-CO" smtClean="0"/>
              <a:t>15/07/2024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FDCDF3A-E3FB-298C-FEE4-27C7AE5CAF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0BA162-DC0E-63E4-423B-90711B09A9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BA63F6-110D-E44B-A5EE-8C57CE461AE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84297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jpe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3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9FACEE-5547-5DDC-AE7B-06213BF088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91116" y="1847855"/>
            <a:ext cx="6454346" cy="630195"/>
          </a:xfrm>
        </p:spPr>
        <p:txBody>
          <a:bodyPr>
            <a:normAutofit/>
          </a:bodyPr>
          <a:lstStyle/>
          <a:p>
            <a:pPr>
              <a:tabLst>
                <a:tab pos="1976438" algn="l"/>
              </a:tabLst>
            </a:pPr>
            <a:r>
              <a:rPr lang="es-E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FACING</a:t>
            </a:r>
            <a:endParaRPr lang="es-CO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7C1A0B1-F3AC-6460-BA11-5432FFDCD7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51923" y="3461124"/>
            <a:ext cx="4235278" cy="302697"/>
          </a:xfrm>
        </p:spPr>
        <p:txBody>
          <a:bodyPr>
            <a:noAutofit/>
          </a:bodyPr>
          <a:lstStyle/>
          <a:p>
            <a:pPr algn="r">
              <a:tabLst>
                <a:tab pos="1976438" algn="l"/>
              </a:tabLst>
            </a:pPr>
            <a:endParaRPr lang="es-CO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 algn="r">
              <a:tabLst>
                <a:tab pos="1976438" algn="l"/>
              </a:tabLst>
            </a:pPr>
            <a:r>
              <a:rPr lang="es-CO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Facultad de Ingeniería, Sede Calle 100</a:t>
            </a:r>
          </a:p>
          <a:p>
            <a:pPr algn="r">
              <a:tabLst>
                <a:tab pos="1976438" algn="l"/>
              </a:tabLst>
            </a:pPr>
            <a:r>
              <a:rPr lang="es-CO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Universidad Militar Nueva Granada</a:t>
            </a:r>
          </a:p>
          <a:p>
            <a:pPr algn="r">
              <a:tabLst>
                <a:tab pos="1976438" algn="l"/>
              </a:tabLst>
            </a:pPr>
            <a:r>
              <a:rPr lang="es-CO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Julio de 2024</a:t>
            </a:r>
          </a:p>
        </p:txBody>
      </p:sp>
    </p:spTree>
    <p:extLst>
      <p:ext uri="{BB962C8B-B14F-4D97-AF65-F5344CB8AC3E}">
        <p14:creationId xmlns:p14="http://schemas.microsoft.com/office/powerpoint/2010/main" val="12463660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3B5948-68B6-B999-190F-3D56792AD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7152" y="512913"/>
            <a:ext cx="5804848" cy="648128"/>
          </a:xfrm>
        </p:spPr>
        <p:txBody>
          <a:bodyPr>
            <a:normAutofit/>
          </a:bodyPr>
          <a:lstStyle/>
          <a:p>
            <a:pPr algn="ctr"/>
            <a:r>
              <a:rPr lang="es-CO" sz="2800" b="1" dirty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Proyectos en consolidación</a:t>
            </a:r>
          </a:p>
        </p:txBody>
      </p:sp>
      <p:pic>
        <p:nvPicPr>
          <p:cNvPr id="4" name="Imagen 3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7E78310A-4172-DE3C-8B2D-F7D9F1CCA84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44488" y="1227249"/>
            <a:ext cx="8503024" cy="5117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2390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85A5CC-1AF5-D91C-7E11-866851393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7152" y="512913"/>
            <a:ext cx="5804848" cy="648128"/>
          </a:xfrm>
        </p:spPr>
        <p:txBody>
          <a:bodyPr>
            <a:normAutofit/>
          </a:bodyPr>
          <a:lstStyle/>
          <a:p>
            <a:pPr algn="ctr"/>
            <a:r>
              <a:rPr lang="es-CO" sz="2800" b="1" dirty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Proyectos en consolidación</a:t>
            </a:r>
          </a:p>
        </p:txBody>
      </p:sp>
      <p:pic>
        <p:nvPicPr>
          <p:cNvPr id="4" name="Imagen 3" descr="Una captura de pantalla de un celular con texto e imágenes&#10;&#10;Descripción generada automáticamente con confianza media">
            <a:extLst>
              <a:ext uri="{FF2B5EF4-FFF2-40B4-BE49-F238E27FC236}">
                <a16:creationId xmlns:a16="http://schemas.microsoft.com/office/drawing/2014/main" id="{6E032460-DB7F-EE92-BC17-7507A040ED2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26477" y="1161040"/>
            <a:ext cx="9834582" cy="534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6371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85A5CC-1AF5-D91C-7E11-866851393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7152" y="512913"/>
            <a:ext cx="5804848" cy="648128"/>
          </a:xfrm>
        </p:spPr>
        <p:txBody>
          <a:bodyPr>
            <a:normAutofit/>
          </a:bodyPr>
          <a:lstStyle/>
          <a:p>
            <a:pPr algn="ctr"/>
            <a:r>
              <a:rPr lang="es-CO" sz="2800" b="1" dirty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Proyectos en consolidación</a:t>
            </a:r>
          </a:p>
        </p:txBody>
      </p:sp>
      <p:pic>
        <p:nvPicPr>
          <p:cNvPr id="5" name="Imagen 4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4B168A88-ACF1-028C-F962-22A97248AB3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11545" y="1161041"/>
            <a:ext cx="9551213" cy="518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8540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85A5CC-1AF5-D91C-7E11-866851393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7152" y="512913"/>
            <a:ext cx="5804848" cy="648128"/>
          </a:xfrm>
        </p:spPr>
        <p:txBody>
          <a:bodyPr>
            <a:normAutofit/>
          </a:bodyPr>
          <a:lstStyle/>
          <a:p>
            <a:pPr algn="ctr"/>
            <a:r>
              <a:rPr lang="es-CO" sz="2800" b="1" dirty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Proyectos en consolidación</a:t>
            </a:r>
          </a:p>
        </p:txBody>
      </p:sp>
      <p:pic>
        <p:nvPicPr>
          <p:cNvPr id="3" name="Imagen 2" descr="Escala de tiempo&#10;&#10;Descripción generada automáticamente">
            <a:extLst>
              <a:ext uri="{FF2B5EF4-FFF2-40B4-BE49-F238E27FC236}">
                <a16:creationId xmlns:a16="http://schemas.microsoft.com/office/drawing/2014/main" id="{6DE6610A-95BA-35BA-4841-298BB4A347B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11545" y="1203519"/>
            <a:ext cx="9551212" cy="5341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320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85A5CC-1AF5-D91C-7E11-866851393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7152" y="512913"/>
            <a:ext cx="5804848" cy="648128"/>
          </a:xfrm>
        </p:spPr>
        <p:txBody>
          <a:bodyPr>
            <a:normAutofit/>
          </a:bodyPr>
          <a:lstStyle/>
          <a:p>
            <a:pPr algn="ctr"/>
            <a:r>
              <a:rPr lang="es-CO" sz="2800" b="1" dirty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Proyectos en consolidación</a:t>
            </a:r>
          </a:p>
        </p:txBody>
      </p:sp>
      <p:pic>
        <p:nvPicPr>
          <p:cNvPr id="4" name="Imagen 3" descr="Imagen que contiene Texto&#10;&#10;Descripción generada automáticamente">
            <a:extLst>
              <a:ext uri="{FF2B5EF4-FFF2-40B4-BE49-F238E27FC236}">
                <a16:creationId xmlns:a16="http://schemas.microsoft.com/office/drawing/2014/main" id="{5462187F-386E-99AE-1280-37876462B3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7575" y="1161041"/>
            <a:ext cx="9359154" cy="5165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1026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85A5CC-1AF5-D91C-7E11-866851393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7152" y="512913"/>
            <a:ext cx="5804848" cy="648128"/>
          </a:xfrm>
        </p:spPr>
        <p:txBody>
          <a:bodyPr>
            <a:normAutofit/>
          </a:bodyPr>
          <a:lstStyle/>
          <a:p>
            <a:pPr algn="ctr"/>
            <a:r>
              <a:rPr lang="es-CO" sz="2800" b="1" dirty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Proyectos en consolidación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7178CCC-6151-1FB2-A14D-95384306B91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31534" y="1161041"/>
            <a:ext cx="9528932" cy="528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7192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85A5CC-1AF5-D91C-7E11-866851393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7152" y="512913"/>
            <a:ext cx="5804848" cy="648128"/>
          </a:xfrm>
        </p:spPr>
        <p:txBody>
          <a:bodyPr>
            <a:normAutofit/>
          </a:bodyPr>
          <a:lstStyle/>
          <a:p>
            <a:pPr algn="ctr"/>
            <a:r>
              <a:rPr lang="es-CO" sz="2800" b="1" dirty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Proyectos en consolidación</a:t>
            </a:r>
          </a:p>
        </p:txBody>
      </p:sp>
      <p:pic>
        <p:nvPicPr>
          <p:cNvPr id="4" name="Imagen 3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44677B96-010B-2588-C0DE-C83DFE619E4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07266" y="1161041"/>
            <a:ext cx="9577467" cy="530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5291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85A5CC-1AF5-D91C-7E11-866851393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7152" y="512913"/>
            <a:ext cx="5804848" cy="648128"/>
          </a:xfrm>
        </p:spPr>
        <p:txBody>
          <a:bodyPr>
            <a:normAutofit/>
          </a:bodyPr>
          <a:lstStyle/>
          <a:p>
            <a:pPr algn="ctr"/>
            <a:r>
              <a:rPr lang="es-CO" sz="2800" b="1" dirty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Proyectos en consolidación</a:t>
            </a:r>
          </a:p>
        </p:txBody>
      </p:sp>
      <p:pic>
        <p:nvPicPr>
          <p:cNvPr id="5" name="Imagen 4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31443B41-5625-4920-F437-FC08B31DF14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09360" y="1161041"/>
            <a:ext cx="9355584" cy="518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3906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85A5CC-1AF5-D91C-7E11-866851393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7152" y="512913"/>
            <a:ext cx="5804848" cy="648128"/>
          </a:xfrm>
        </p:spPr>
        <p:txBody>
          <a:bodyPr>
            <a:normAutofit/>
          </a:bodyPr>
          <a:lstStyle/>
          <a:p>
            <a:pPr algn="ctr"/>
            <a:r>
              <a:rPr lang="es-CO" sz="2800" b="1" dirty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En telecomunicaciones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EFF9AC-EEF0-DA33-B5E9-A44DB88FD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55" y="1418986"/>
            <a:ext cx="6044422" cy="4484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C1053D1C-94A5-A955-42B2-E4223A6DE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6426" y="4428537"/>
            <a:ext cx="2133785" cy="210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873BC25-87FE-75F4-CE45-F9D39461A74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5102"/>
          <a:stretch/>
        </p:blipFill>
        <p:spPr>
          <a:xfrm>
            <a:off x="6385244" y="1106961"/>
            <a:ext cx="5560855" cy="2672077"/>
          </a:xfrm>
          <a:prstGeom prst="rect">
            <a:avLst/>
          </a:prstGeom>
        </p:spPr>
      </p:pic>
      <p:sp>
        <p:nvSpPr>
          <p:cNvPr id="7" name="Google Shape;238;p39">
            <a:extLst>
              <a:ext uri="{FF2B5EF4-FFF2-40B4-BE49-F238E27FC236}">
                <a16:creationId xmlns:a16="http://schemas.microsoft.com/office/drawing/2014/main" id="{CF71A0D8-30B1-7941-F4E2-E8F63D561D62}"/>
              </a:ext>
            </a:extLst>
          </p:cNvPr>
          <p:cNvSpPr txBox="1"/>
          <p:nvPr/>
        </p:nvSpPr>
        <p:spPr>
          <a:xfrm>
            <a:off x="6932795" y="3779038"/>
            <a:ext cx="4401049" cy="572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9165" tIns="79165" rIns="79165" bIns="79165" anchor="t" anchorCtr="0">
            <a:spAutoFit/>
          </a:bodyPr>
          <a:lstStyle/>
          <a:p>
            <a:pPr algn="ctr"/>
            <a:r>
              <a:rPr lang="en-US" sz="2684" b="1" dirty="0" err="1">
                <a:solidFill>
                  <a:srgbClr val="3D85C6"/>
                </a:solidFill>
                <a:latin typeface="Montserrat"/>
                <a:ea typeface="Montserrat"/>
                <a:cs typeface="Montserrat"/>
                <a:sym typeface="Montserrat"/>
              </a:rPr>
              <a:t>CyberSecurity</a:t>
            </a:r>
            <a:endParaRPr lang="en-US" sz="2684" b="1" dirty="0">
              <a:solidFill>
                <a:srgbClr val="3D85C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E1675D21-DB94-AA76-8EA0-9B4398394D55}"/>
              </a:ext>
            </a:extLst>
          </p:cNvPr>
          <p:cNvSpPr/>
          <p:nvPr/>
        </p:nvSpPr>
        <p:spPr>
          <a:xfrm>
            <a:off x="7108490" y="5038093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3D85C6"/>
                </a:solidFill>
                <a:latin typeface="Montserrat"/>
                <a:ea typeface="Montserrat"/>
                <a:cs typeface="Montserrat"/>
                <a:sym typeface="Montserrat"/>
              </a:rPr>
              <a:t>AI</a:t>
            </a:r>
            <a:endParaRPr lang="es-CO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92CEBC63-30D9-874D-0CA7-4C8DE82CD150}"/>
              </a:ext>
            </a:extLst>
          </p:cNvPr>
          <p:cNvSpPr/>
          <p:nvPr/>
        </p:nvSpPr>
        <p:spPr>
          <a:xfrm>
            <a:off x="10626505" y="4973381"/>
            <a:ext cx="13004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3D85C6"/>
                </a:solidFill>
                <a:latin typeface="Montserrat"/>
                <a:ea typeface="Montserrat"/>
                <a:cs typeface="Montserrat"/>
                <a:sym typeface="Montserrat"/>
              </a:rPr>
              <a:t>LoRaWAN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5595994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Imagen que contiene persona, murciélago, colorido, sostener&#10;&#10;Descripción generada automáticamente">
            <a:extLst>
              <a:ext uri="{FF2B5EF4-FFF2-40B4-BE49-F238E27FC236}">
                <a16:creationId xmlns:a16="http://schemas.microsoft.com/office/drawing/2014/main" id="{F58C66F0-A9B6-B30F-F815-E9CF658BD75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63" y="1048452"/>
            <a:ext cx="7936462" cy="4769418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98639B25-4CBC-2714-79B1-27E54A9FB07A}"/>
              </a:ext>
            </a:extLst>
          </p:cNvPr>
          <p:cNvSpPr/>
          <p:nvPr/>
        </p:nvSpPr>
        <p:spPr>
          <a:xfrm>
            <a:off x="8364975" y="5257800"/>
            <a:ext cx="3674072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CO" b="1" kern="1200" dirty="0">
                <a:solidFill>
                  <a:srgbClr val="80808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Prof. Dr. Oscar F. Avilés S. </a:t>
            </a:r>
            <a:endParaRPr lang="es-CO" sz="10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/>
            <a:r>
              <a:rPr lang="es-CO" kern="1200" dirty="0">
                <a:solidFill>
                  <a:srgbClr val="80808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Profesor Titular</a:t>
            </a:r>
            <a:br>
              <a:rPr lang="es-CO" kern="1200" dirty="0">
                <a:solidFill>
                  <a:srgbClr val="80808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s-CO" kern="1200" dirty="0">
                <a:solidFill>
                  <a:srgbClr val="80808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Universidad Militar Nueva Granada</a:t>
            </a:r>
            <a:endParaRPr lang="es-CO" sz="10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/>
            <a:r>
              <a:rPr lang="pt-BR" kern="1200" dirty="0">
                <a:solidFill>
                  <a:srgbClr val="80808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e-mail: </a:t>
            </a:r>
            <a:r>
              <a:rPr lang="pt-BR" kern="1200" dirty="0" err="1">
                <a:solidFill>
                  <a:srgbClr val="80808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oscar.aviles@unimilitar.edu.co</a:t>
            </a:r>
            <a:endParaRPr lang="es-CO" sz="10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Imagen 7" descr="Forma, Círculo&#10;&#10;Descripción generada automáticamente">
            <a:extLst>
              <a:ext uri="{FF2B5EF4-FFF2-40B4-BE49-F238E27FC236}">
                <a16:creationId xmlns:a16="http://schemas.microsoft.com/office/drawing/2014/main" id="{5BA5D23F-DC0E-9A4D-B82E-7B136237223F}"/>
              </a:ext>
            </a:extLst>
          </p:cNvPr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9867" y="2341824"/>
            <a:ext cx="1836327" cy="2915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 descr="Texto, nombre de la empresa&#10;&#10;Descripción generada automáticamente">
            <a:extLst>
              <a:ext uri="{FF2B5EF4-FFF2-40B4-BE49-F238E27FC236}">
                <a16:creationId xmlns:a16="http://schemas.microsoft.com/office/drawing/2014/main" id="{B757269F-24CB-D249-A984-E65F94BBB6A6}"/>
              </a:ext>
            </a:extLst>
          </p:cNvPr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4757" y="1332940"/>
            <a:ext cx="1304290" cy="104958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583BEAC5-21BA-0BB9-8C80-F4765AF3E2CF}"/>
              </a:ext>
            </a:extLst>
          </p:cNvPr>
          <p:cNvSpPr/>
          <p:nvPr/>
        </p:nvSpPr>
        <p:spPr>
          <a:xfrm>
            <a:off x="1312866" y="4819308"/>
            <a:ext cx="40234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3600" b="1" kern="1200" dirty="0">
                <a:solidFill>
                  <a:srgbClr val="2F5496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Muchas gracias por su atención</a:t>
            </a:r>
            <a:endParaRPr lang="es-CO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148" name="Picture 4" descr="Mariposas bandera de Ecuador, aisladas sobre fondo blanco Ilustración de  stock #13436792 de ©sun_tiger">
            <a:extLst>
              <a:ext uri="{FF2B5EF4-FFF2-40B4-BE49-F238E27FC236}">
                <a16:creationId xmlns:a16="http://schemas.microsoft.com/office/drawing/2014/main" id="{AEB31E9C-B46E-48B0-4CE7-BA79DBF12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367" y="2341824"/>
            <a:ext cx="5010071" cy="4542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94710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 descr="Diagrama&#10;&#10;Descripción generada automáticamente">
            <a:extLst>
              <a:ext uri="{FF2B5EF4-FFF2-40B4-BE49-F238E27FC236}">
                <a16:creationId xmlns:a16="http://schemas.microsoft.com/office/drawing/2014/main" id="{96858761-C16A-3708-7EE1-27528CBB3D0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661202"/>
            <a:ext cx="12192000" cy="5589127"/>
          </a:xfrm>
          <a:prstGeom prst="rect">
            <a:avLst/>
          </a:prstGeom>
        </p:spPr>
      </p:pic>
      <p:sp>
        <p:nvSpPr>
          <p:cNvPr id="52" name="Título 1">
            <a:extLst>
              <a:ext uri="{FF2B5EF4-FFF2-40B4-BE49-F238E27FC236}">
                <a16:creationId xmlns:a16="http://schemas.microsoft.com/office/drawing/2014/main" id="{87261F9B-50E9-F3A3-2B51-016C88395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7152" y="512913"/>
            <a:ext cx="5804848" cy="648128"/>
          </a:xfrm>
        </p:spPr>
        <p:txBody>
          <a:bodyPr>
            <a:normAutofit/>
          </a:bodyPr>
          <a:lstStyle/>
          <a:p>
            <a:pPr algn="ctr"/>
            <a:r>
              <a:rPr lang="es-CO" sz="2800" b="1" dirty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FAC-ING-UMNG</a:t>
            </a:r>
          </a:p>
        </p:txBody>
      </p:sp>
    </p:spTree>
    <p:extLst>
      <p:ext uri="{BB962C8B-B14F-4D97-AF65-F5344CB8AC3E}">
        <p14:creationId xmlns:p14="http://schemas.microsoft.com/office/powerpoint/2010/main" val="2047453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30508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grama&#10;&#10;Descripción generada automáticamente">
            <a:extLst>
              <a:ext uri="{FF2B5EF4-FFF2-40B4-BE49-F238E27FC236}">
                <a16:creationId xmlns:a16="http://schemas.microsoft.com/office/drawing/2014/main" id="{9CE6A0A9-6220-FC41-8C83-FF69A5D7144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971" y="647755"/>
            <a:ext cx="12192000" cy="5650221"/>
          </a:xfrm>
          <a:prstGeom prst="rect">
            <a:avLst/>
          </a:prstGeom>
        </p:spPr>
      </p:pic>
      <p:sp>
        <p:nvSpPr>
          <p:cNvPr id="6" name="Rectángulo redondeado 5">
            <a:extLst>
              <a:ext uri="{FF2B5EF4-FFF2-40B4-BE49-F238E27FC236}">
                <a16:creationId xmlns:a16="http://schemas.microsoft.com/office/drawing/2014/main" id="{2B371CE7-163E-133B-6E34-7E086A6E6280}"/>
              </a:ext>
            </a:extLst>
          </p:cNvPr>
          <p:cNvSpPr/>
          <p:nvPr/>
        </p:nvSpPr>
        <p:spPr>
          <a:xfrm>
            <a:off x="5557736" y="3651115"/>
            <a:ext cx="2260384" cy="653096"/>
          </a:xfrm>
          <a:prstGeom prst="roundRect">
            <a:avLst/>
          </a:prstGeom>
          <a:solidFill>
            <a:schemeClr val="accent2">
              <a:lumMod val="75000"/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05FCB6EE-1801-11BB-E3F3-378F5B732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7152" y="512913"/>
            <a:ext cx="5804848" cy="648128"/>
          </a:xfrm>
        </p:spPr>
        <p:txBody>
          <a:bodyPr>
            <a:normAutofit/>
          </a:bodyPr>
          <a:lstStyle/>
          <a:p>
            <a:pPr algn="ctr"/>
            <a:r>
              <a:rPr lang="es-CO" sz="2800" b="1" dirty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FAC-ING-UMNG</a:t>
            </a:r>
          </a:p>
        </p:txBody>
      </p:sp>
    </p:spTree>
    <p:extLst>
      <p:ext uri="{BB962C8B-B14F-4D97-AF65-F5344CB8AC3E}">
        <p14:creationId xmlns:p14="http://schemas.microsoft.com/office/powerpoint/2010/main" val="21599178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Diagrama&#10;&#10;Descripción generada automáticamente">
            <a:extLst>
              <a:ext uri="{FF2B5EF4-FFF2-40B4-BE49-F238E27FC236}">
                <a16:creationId xmlns:a16="http://schemas.microsoft.com/office/drawing/2014/main" id="{392BB124-54F7-5BFD-35AD-1D872F14E3D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" y="661203"/>
            <a:ext cx="12191999" cy="5589126"/>
          </a:xfrm>
          <a:prstGeom prst="rect">
            <a:avLst/>
          </a:prstGeom>
        </p:spPr>
      </p:pic>
      <p:sp>
        <p:nvSpPr>
          <p:cNvPr id="6" name="Rectángulo redondeado 5">
            <a:extLst>
              <a:ext uri="{FF2B5EF4-FFF2-40B4-BE49-F238E27FC236}">
                <a16:creationId xmlns:a16="http://schemas.microsoft.com/office/drawing/2014/main" id="{3F379624-7312-EE8B-6ED8-F2FD92F6E5D9}"/>
              </a:ext>
            </a:extLst>
          </p:cNvPr>
          <p:cNvSpPr/>
          <p:nvPr/>
        </p:nvSpPr>
        <p:spPr>
          <a:xfrm>
            <a:off x="5557736" y="3651115"/>
            <a:ext cx="2260384" cy="653096"/>
          </a:xfrm>
          <a:prstGeom prst="roundRect">
            <a:avLst/>
          </a:prstGeom>
          <a:solidFill>
            <a:schemeClr val="accent2">
              <a:lumMod val="75000"/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34094F11-540E-93BE-9834-4FD92EAE5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7152" y="512913"/>
            <a:ext cx="5804848" cy="648128"/>
          </a:xfrm>
        </p:spPr>
        <p:txBody>
          <a:bodyPr>
            <a:normAutofit/>
          </a:bodyPr>
          <a:lstStyle/>
          <a:p>
            <a:pPr algn="ctr"/>
            <a:r>
              <a:rPr lang="es-CO" sz="2800" b="1" dirty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FAC-ING-UMNG</a:t>
            </a:r>
          </a:p>
        </p:txBody>
      </p:sp>
    </p:spTree>
    <p:extLst>
      <p:ext uri="{BB962C8B-B14F-4D97-AF65-F5344CB8AC3E}">
        <p14:creationId xmlns:p14="http://schemas.microsoft.com/office/powerpoint/2010/main" val="8985275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991;p41">
            <a:extLst>
              <a:ext uri="{FF2B5EF4-FFF2-40B4-BE49-F238E27FC236}">
                <a16:creationId xmlns:a16="http://schemas.microsoft.com/office/drawing/2014/main" id="{67B05BF6-2667-525B-D414-E14F75C260BE}"/>
              </a:ext>
            </a:extLst>
          </p:cNvPr>
          <p:cNvSpPr/>
          <p:nvPr/>
        </p:nvSpPr>
        <p:spPr>
          <a:xfrm>
            <a:off x="314270" y="1223350"/>
            <a:ext cx="1359768" cy="1314441"/>
          </a:xfrm>
          <a:custGeom>
            <a:avLst/>
            <a:gdLst/>
            <a:ahLst/>
            <a:cxnLst/>
            <a:rect l="l" t="t" r="r" b="b"/>
            <a:pathLst>
              <a:path w="1315092" h="1315092" extrusionOk="0">
                <a:moveTo>
                  <a:pt x="-1" y="657384"/>
                </a:moveTo>
                <a:cubicBezTo>
                  <a:pt x="-1" y="1020537"/>
                  <a:pt x="294392" y="1314930"/>
                  <a:pt x="657545" y="1314930"/>
                </a:cubicBezTo>
                <a:cubicBezTo>
                  <a:pt x="1020699" y="1314930"/>
                  <a:pt x="1315092" y="1020537"/>
                  <a:pt x="1315092" y="657384"/>
                </a:cubicBezTo>
                <a:cubicBezTo>
                  <a:pt x="1315092" y="294230"/>
                  <a:pt x="1020699" y="-163"/>
                  <a:pt x="657545" y="-163"/>
                </a:cubicBezTo>
                <a:cubicBezTo>
                  <a:pt x="294449" y="-220"/>
                  <a:pt x="52" y="294096"/>
                  <a:pt x="-1" y="657192"/>
                </a:cubicBezTo>
                <a:cubicBezTo>
                  <a:pt x="-1" y="657259"/>
                  <a:pt x="-1" y="657317"/>
                  <a:pt x="-1" y="657384"/>
                </a:cubicBezTo>
                <a:close/>
              </a:path>
            </a:pathLst>
          </a:custGeom>
          <a:solidFill>
            <a:srgbClr val="FFED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C3996D24-77E6-9D28-246D-BE7D2504746C}"/>
              </a:ext>
            </a:extLst>
          </p:cNvPr>
          <p:cNvGrpSpPr/>
          <p:nvPr/>
        </p:nvGrpSpPr>
        <p:grpSpPr>
          <a:xfrm>
            <a:off x="55397" y="2151293"/>
            <a:ext cx="1759756" cy="993791"/>
            <a:chOff x="455881" y="4407802"/>
            <a:chExt cx="2842377" cy="1713849"/>
          </a:xfrm>
        </p:grpSpPr>
        <p:sp>
          <p:nvSpPr>
            <p:cNvPr id="14" name="Google Shape;1984;p41">
              <a:extLst>
                <a:ext uri="{FF2B5EF4-FFF2-40B4-BE49-F238E27FC236}">
                  <a16:creationId xmlns:a16="http://schemas.microsoft.com/office/drawing/2014/main" id="{2ACFFE1E-D753-FB2F-C7D5-291459FA39BE}"/>
                </a:ext>
              </a:extLst>
            </p:cNvPr>
            <p:cNvSpPr txBox="1"/>
            <p:nvPr/>
          </p:nvSpPr>
          <p:spPr>
            <a:xfrm>
              <a:off x="455881" y="5484717"/>
              <a:ext cx="2842377" cy="6369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s-CO" sz="2400" kern="0" dirty="0">
                  <a:solidFill>
                    <a:srgbClr val="595959"/>
                  </a:solidFill>
                  <a:latin typeface="Garamond" panose="02020404030301010803" pitchFamily="18" charset="0"/>
                  <a:ea typeface="Montserrat"/>
                  <a:cs typeface="Arial" panose="020B0604020202020204" pitchFamily="34" charset="0"/>
                  <a:sym typeface="Montserrat"/>
                </a:rPr>
                <a:t>26,5%</a:t>
              </a:r>
              <a:endParaRPr sz="2400" kern="0" dirty="0">
                <a:solidFill>
                  <a:srgbClr val="000000"/>
                </a:solidFill>
                <a:latin typeface="Garamond" panose="02020404030301010803" pitchFamily="18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" name="Google Shape;1996;p41">
              <a:extLst>
                <a:ext uri="{FF2B5EF4-FFF2-40B4-BE49-F238E27FC236}">
                  <a16:creationId xmlns:a16="http://schemas.microsoft.com/office/drawing/2014/main" id="{7A0B2190-DBF9-C9F7-0D0F-B43CA0A4480F}"/>
                </a:ext>
              </a:extLst>
            </p:cNvPr>
            <p:cNvSpPr/>
            <p:nvPr/>
          </p:nvSpPr>
          <p:spPr>
            <a:xfrm>
              <a:off x="455881" y="4407802"/>
              <a:ext cx="2842377" cy="944415"/>
            </a:xfrm>
            <a:custGeom>
              <a:avLst/>
              <a:gdLst/>
              <a:ahLst/>
              <a:cxnLst/>
              <a:rect l="l" t="t" r="r" b="b"/>
              <a:pathLst>
                <a:path w="2000414" h="652117" extrusionOk="0">
                  <a:moveTo>
                    <a:pt x="2000414" y="86791"/>
                  </a:moveTo>
                  <a:lnTo>
                    <a:pt x="1971779" y="71806"/>
                  </a:lnTo>
                  <a:cubicBezTo>
                    <a:pt x="1558772" y="843222"/>
                    <a:pt x="442404" y="848854"/>
                    <a:pt x="28634" y="67606"/>
                  </a:cubicBezTo>
                  <a:lnTo>
                    <a:pt x="-1" y="82496"/>
                  </a:lnTo>
                  <a:lnTo>
                    <a:pt x="1813" y="-163"/>
                  </a:lnTo>
                  <a:lnTo>
                    <a:pt x="70631" y="45653"/>
                  </a:lnTo>
                  <a:lnTo>
                    <a:pt x="41996" y="60543"/>
                  </a:lnTo>
                  <a:cubicBezTo>
                    <a:pt x="448417" y="828332"/>
                    <a:pt x="1550086" y="827282"/>
                    <a:pt x="1958225" y="64647"/>
                  </a:cubicBezTo>
                  <a:lnTo>
                    <a:pt x="1929590" y="49662"/>
                  </a:lnTo>
                  <a:lnTo>
                    <a:pt x="1998600" y="4133"/>
                  </a:lnTo>
                  <a:lnTo>
                    <a:pt x="2000127" y="86791"/>
                  </a:lnTo>
                  <a:close/>
                </a:path>
              </a:pathLst>
            </a:custGeom>
            <a:solidFill>
              <a:srgbClr val="1500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" name="Google Shape;1997;p41">
              <a:extLst>
                <a:ext uri="{FF2B5EF4-FFF2-40B4-BE49-F238E27FC236}">
                  <a16:creationId xmlns:a16="http://schemas.microsoft.com/office/drawing/2014/main" id="{3CE8040F-8BA2-E120-17F3-F36C2FCA21B6}"/>
                </a:ext>
              </a:extLst>
            </p:cNvPr>
            <p:cNvSpPr/>
            <p:nvPr/>
          </p:nvSpPr>
          <p:spPr>
            <a:xfrm>
              <a:off x="1819566" y="5284331"/>
              <a:ext cx="115549" cy="117772"/>
            </a:xfrm>
            <a:custGeom>
              <a:avLst/>
              <a:gdLst/>
              <a:ahLst/>
              <a:cxnLst/>
              <a:rect l="l" t="t" r="r" b="b"/>
              <a:pathLst>
                <a:path w="81322" h="81322" extrusionOk="0">
                  <a:moveTo>
                    <a:pt x="40565" y="-162"/>
                  </a:moveTo>
                  <a:cubicBezTo>
                    <a:pt x="63024" y="-220"/>
                    <a:pt x="81264" y="17944"/>
                    <a:pt x="81321" y="40403"/>
                  </a:cubicBezTo>
                  <a:cubicBezTo>
                    <a:pt x="81379" y="62862"/>
                    <a:pt x="63215" y="81103"/>
                    <a:pt x="40756" y="81160"/>
                  </a:cubicBezTo>
                  <a:cubicBezTo>
                    <a:pt x="18297" y="81217"/>
                    <a:pt x="56" y="63053"/>
                    <a:pt x="-1" y="40594"/>
                  </a:cubicBezTo>
                  <a:cubicBezTo>
                    <a:pt x="-1" y="40566"/>
                    <a:pt x="-1" y="40527"/>
                    <a:pt x="-1" y="40499"/>
                  </a:cubicBezTo>
                  <a:cubicBezTo>
                    <a:pt x="-58" y="18097"/>
                    <a:pt x="18068" y="-105"/>
                    <a:pt x="40469" y="-162"/>
                  </a:cubicBezTo>
                  <a:cubicBezTo>
                    <a:pt x="40498" y="-162"/>
                    <a:pt x="40536" y="-162"/>
                    <a:pt x="40565" y="-162"/>
                  </a:cubicBezTo>
                  <a:close/>
                </a:path>
              </a:pathLst>
            </a:custGeom>
            <a:solidFill>
              <a:srgbClr val="1500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25" name="Google Shape;2006;p41">
            <a:extLst>
              <a:ext uri="{FF2B5EF4-FFF2-40B4-BE49-F238E27FC236}">
                <a16:creationId xmlns:a16="http://schemas.microsoft.com/office/drawing/2014/main" id="{7B7347DB-9DB3-7CAD-1C77-9D367CC08B34}"/>
              </a:ext>
            </a:extLst>
          </p:cNvPr>
          <p:cNvSpPr/>
          <p:nvPr/>
        </p:nvSpPr>
        <p:spPr>
          <a:xfrm>
            <a:off x="238724" y="1177149"/>
            <a:ext cx="1359768" cy="1314441"/>
          </a:xfrm>
          <a:custGeom>
            <a:avLst/>
            <a:gdLst/>
            <a:ahLst/>
            <a:cxnLst/>
            <a:rect l="l" t="t" r="r" b="b"/>
            <a:pathLst>
              <a:path w="1315092" h="1315092" extrusionOk="0">
                <a:moveTo>
                  <a:pt x="-1" y="657384"/>
                </a:moveTo>
                <a:cubicBezTo>
                  <a:pt x="-1" y="1020537"/>
                  <a:pt x="294392" y="1314930"/>
                  <a:pt x="657545" y="1314930"/>
                </a:cubicBezTo>
                <a:cubicBezTo>
                  <a:pt x="1020699" y="1314930"/>
                  <a:pt x="1315092" y="1020537"/>
                  <a:pt x="1315092" y="657384"/>
                </a:cubicBezTo>
                <a:cubicBezTo>
                  <a:pt x="1315092" y="294230"/>
                  <a:pt x="1020699" y="-163"/>
                  <a:pt x="657545" y="-163"/>
                </a:cubicBezTo>
                <a:cubicBezTo>
                  <a:pt x="294449" y="-220"/>
                  <a:pt x="52" y="294096"/>
                  <a:pt x="-1" y="657192"/>
                </a:cubicBezTo>
                <a:cubicBezTo>
                  <a:pt x="-1" y="657259"/>
                  <a:pt x="-1" y="657317"/>
                  <a:pt x="-1" y="657384"/>
                </a:cubicBezTo>
                <a:close/>
              </a:path>
            </a:pathLst>
          </a:custGeom>
          <a:noFill/>
          <a:ln w="21450" cap="rnd" cmpd="sng">
            <a:solidFill>
              <a:srgbClr val="15003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buSzPts val="2300"/>
            </a:pPr>
            <a:r>
              <a:rPr lang="es-CO" sz="1700" kern="0" dirty="0">
                <a:solidFill>
                  <a:srgbClr val="141932"/>
                </a:solidFill>
                <a:latin typeface="Garamond" panose="02020404030301010803" pitchFamily="18" charset="0"/>
                <a:ea typeface="Montserrat"/>
                <a:cs typeface="Arial" panose="020B0604020202020204" pitchFamily="34" charset="0"/>
                <a:sym typeface="Montserrat"/>
              </a:rPr>
              <a:t>Ingeniería y tecnología</a:t>
            </a:r>
          </a:p>
          <a:p>
            <a:pPr lvl="0" algn="ctr">
              <a:buClr>
                <a:srgbClr val="000000"/>
              </a:buClr>
              <a:buSzPts val="2300"/>
            </a:pPr>
            <a:r>
              <a:rPr lang="es-CO" b="1" kern="0" dirty="0">
                <a:solidFill>
                  <a:srgbClr val="141932"/>
                </a:solidFill>
                <a:latin typeface="Garamond" panose="02020404030301010803" pitchFamily="18" charset="0"/>
                <a:ea typeface="Montserrat"/>
                <a:cs typeface="Arial" panose="020B0604020202020204" pitchFamily="34" charset="0"/>
                <a:sym typeface="Montserrat"/>
              </a:rPr>
              <a:t>20 grupos</a:t>
            </a:r>
          </a:p>
        </p:txBody>
      </p:sp>
      <p:pic>
        <p:nvPicPr>
          <p:cNvPr id="40" name="Imagen 39">
            <a:extLst>
              <a:ext uri="{FF2B5EF4-FFF2-40B4-BE49-F238E27FC236}">
                <a16:creationId xmlns:a16="http://schemas.microsoft.com/office/drawing/2014/main" id="{BCF3E7B7-9654-DD5C-557D-EE87D8DA518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30955" y="859118"/>
            <a:ext cx="10205648" cy="2584350"/>
          </a:xfrm>
          <a:prstGeom prst="rect">
            <a:avLst/>
          </a:prstGeom>
        </p:spPr>
      </p:pic>
      <p:pic>
        <p:nvPicPr>
          <p:cNvPr id="43" name="Picture 2" descr="GAV - Universidad Militar Nueva Granada">
            <a:extLst>
              <a:ext uri="{FF2B5EF4-FFF2-40B4-BE49-F238E27FC236}">
                <a16:creationId xmlns:a16="http://schemas.microsoft.com/office/drawing/2014/main" id="{56A7C70F-96D0-ABD2-70E5-A4ECEF0EE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2999" y="3766679"/>
            <a:ext cx="1536117" cy="578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Grupo de Investigación Davinci">
            <a:extLst>
              <a:ext uri="{FF2B5EF4-FFF2-40B4-BE49-F238E27FC236}">
                <a16:creationId xmlns:a16="http://schemas.microsoft.com/office/drawing/2014/main" id="{72C82306-45BB-21D0-15C5-22370FE07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487" y="3593623"/>
            <a:ext cx="1629852" cy="1074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Estructuras y Sismica - Universidad Militar Nueva Granada">
            <a:extLst>
              <a:ext uri="{FF2B5EF4-FFF2-40B4-BE49-F238E27FC236}">
                <a16:creationId xmlns:a16="http://schemas.microsoft.com/office/drawing/2014/main" id="{9F88B438-EF9D-93D0-CF74-B5DA190C9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84" y="3606141"/>
            <a:ext cx="2187797" cy="1198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0" descr="GREST - Universidad Militar Nueva Granada">
            <a:extLst>
              <a:ext uri="{FF2B5EF4-FFF2-40B4-BE49-F238E27FC236}">
                <a16:creationId xmlns:a16="http://schemas.microsoft.com/office/drawing/2014/main" id="{B2F41762-94D8-F4D1-A89D-87FAE49A1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7775" y="3653864"/>
            <a:ext cx="1421019" cy="691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2" descr="Producción Innovación y Tecnología PIT - Universidad Militar Nueva Granada">
            <a:extLst>
              <a:ext uri="{FF2B5EF4-FFF2-40B4-BE49-F238E27FC236}">
                <a16:creationId xmlns:a16="http://schemas.microsoft.com/office/drawing/2014/main" id="{3A3E1505-99F8-E50C-ED32-2F865BC53C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77" b="25297"/>
          <a:stretch/>
        </p:blipFill>
        <p:spPr bwMode="auto">
          <a:xfrm>
            <a:off x="10367453" y="3670896"/>
            <a:ext cx="1549062" cy="782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Volta - Universidad Militar Nueva Granada">
            <a:extLst>
              <a:ext uri="{FF2B5EF4-FFF2-40B4-BE49-F238E27FC236}">
                <a16:creationId xmlns:a16="http://schemas.microsoft.com/office/drawing/2014/main" id="{FC7ADC38-4486-5A4C-2186-4272F55FD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940" y="3766679"/>
            <a:ext cx="2187797" cy="824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rupo TIGUM UMNG (@GrupoUmng) / X">
            <a:extLst>
              <a:ext uri="{FF2B5EF4-FFF2-40B4-BE49-F238E27FC236}">
                <a16:creationId xmlns:a16="http://schemas.microsoft.com/office/drawing/2014/main" id="{E007BDB5-F496-CB72-630B-E7983ED31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781" y="4804736"/>
            <a:ext cx="1431063" cy="143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gua y Energia - AyE / UMNG | Bogotá">
            <a:extLst>
              <a:ext uri="{FF2B5EF4-FFF2-40B4-BE49-F238E27FC236}">
                <a16:creationId xmlns:a16="http://schemas.microsoft.com/office/drawing/2014/main" id="{B90E730D-E2AC-DA22-8C73-A196DE08E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399" y="4703204"/>
            <a:ext cx="1368883" cy="1368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GIM - Universidad Militar Nueva Granada">
            <a:extLst>
              <a:ext uri="{FF2B5EF4-FFF2-40B4-BE49-F238E27FC236}">
                <a16:creationId xmlns:a16="http://schemas.microsoft.com/office/drawing/2014/main" id="{AB105832-0787-F8DB-F534-D75BF2B66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781" y="4818535"/>
            <a:ext cx="1863462" cy="116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La Tramoya - Universidad Militar Nueva Granada">
            <a:extLst>
              <a:ext uri="{FF2B5EF4-FFF2-40B4-BE49-F238E27FC236}">
                <a16:creationId xmlns:a16="http://schemas.microsoft.com/office/drawing/2014/main" id="{C3322C5C-AAD5-9A9D-2C8E-ED414F29D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2998" y="4345283"/>
            <a:ext cx="1863462" cy="1863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ítulo 1">
            <a:extLst>
              <a:ext uri="{FF2B5EF4-FFF2-40B4-BE49-F238E27FC236}">
                <a16:creationId xmlns:a16="http://schemas.microsoft.com/office/drawing/2014/main" id="{6670F4C3-27C4-D2CC-B788-8DB088A71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7152" y="512913"/>
            <a:ext cx="5804848" cy="648128"/>
          </a:xfrm>
        </p:spPr>
        <p:txBody>
          <a:bodyPr>
            <a:normAutofit/>
          </a:bodyPr>
          <a:lstStyle/>
          <a:p>
            <a:pPr algn="ctr"/>
            <a:r>
              <a:rPr lang="es-CO" sz="2800" b="1" dirty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Centro de Investigaciones</a:t>
            </a:r>
          </a:p>
        </p:txBody>
      </p:sp>
    </p:spTree>
    <p:extLst>
      <p:ext uri="{BB962C8B-B14F-4D97-AF65-F5344CB8AC3E}">
        <p14:creationId xmlns:p14="http://schemas.microsoft.com/office/powerpoint/2010/main" val="2779356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Imagen 40">
            <a:extLst>
              <a:ext uri="{FF2B5EF4-FFF2-40B4-BE49-F238E27FC236}">
                <a16:creationId xmlns:a16="http://schemas.microsoft.com/office/drawing/2014/main" id="{8DE60187-EB92-D061-0A1F-C48B8C25CB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422"/>
          <a:stretch/>
        </p:blipFill>
        <p:spPr>
          <a:xfrm>
            <a:off x="6446922" y="1301904"/>
            <a:ext cx="5346537" cy="4479233"/>
          </a:xfrm>
          <a:prstGeom prst="rect">
            <a:avLst/>
          </a:prstGeom>
        </p:spPr>
      </p:pic>
      <p:pic>
        <p:nvPicPr>
          <p:cNvPr id="42" name="Imagen 41">
            <a:extLst>
              <a:ext uri="{FF2B5EF4-FFF2-40B4-BE49-F238E27FC236}">
                <a16:creationId xmlns:a16="http://schemas.microsoft.com/office/drawing/2014/main" id="{C52DB102-874A-2D59-3927-5F081B92D5B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5019" y="1520271"/>
            <a:ext cx="5346536" cy="447923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8F80579-EF3B-1A63-84EF-55717EBC9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7152" y="512913"/>
            <a:ext cx="5804848" cy="648128"/>
          </a:xfrm>
        </p:spPr>
        <p:txBody>
          <a:bodyPr>
            <a:normAutofit/>
          </a:bodyPr>
          <a:lstStyle/>
          <a:p>
            <a:pPr algn="ctr"/>
            <a:r>
              <a:rPr lang="es-CO" sz="2800" b="1" dirty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Centro de Investigaciones</a:t>
            </a:r>
          </a:p>
        </p:txBody>
      </p:sp>
    </p:spTree>
    <p:extLst>
      <p:ext uri="{BB962C8B-B14F-4D97-AF65-F5344CB8AC3E}">
        <p14:creationId xmlns:p14="http://schemas.microsoft.com/office/powerpoint/2010/main" val="19047266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F80579-EF3B-1A63-84EF-55717EBC9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7152" y="512913"/>
            <a:ext cx="5804848" cy="648128"/>
          </a:xfrm>
        </p:spPr>
        <p:txBody>
          <a:bodyPr>
            <a:normAutofit/>
          </a:bodyPr>
          <a:lstStyle/>
          <a:p>
            <a:pPr algn="ctr"/>
            <a:r>
              <a:rPr lang="es-CO" sz="2800" b="1" dirty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Proyectos Exitosos</a:t>
            </a:r>
          </a:p>
        </p:txBody>
      </p:sp>
      <p:pic>
        <p:nvPicPr>
          <p:cNvPr id="3" name="Imagen 2" descr="Comercialización Productos y Servicios Metalmecánicos">
            <a:extLst>
              <a:ext uri="{FF2B5EF4-FFF2-40B4-BE49-F238E27FC236}">
                <a16:creationId xmlns:a16="http://schemas.microsoft.com/office/drawing/2014/main" id="{B9241C1B-BD26-1F7B-A651-B580E5BDE7D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26" y="1161041"/>
            <a:ext cx="1624143" cy="517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6" descr="Resultado de imagen para grupo davinci umng">
            <a:extLst>
              <a:ext uri="{FF2B5EF4-FFF2-40B4-BE49-F238E27FC236}">
                <a16:creationId xmlns:a16="http://schemas.microsoft.com/office/drawing/2014/main" id="{1215A443-C4E5-DE4A-9EE6-2D1693C940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602" y="966602"/>
            <a:ext cx="1271034" cy="906339"/>
          </a:xfrm>
          <a:prstGeom prst="rect">
            <a:avLst/>
          </a:prstGeom>
          <a:noFill/>
        </p:spPr>
      </p:pic>
      <p:sp>
        <p:nvSpPr>
          <p:cNvPr id="7" name="3 Subtítulo">
            <a:extLst>
              <a:ext uri="{FF2B5EF4-FFF2-40B4-BE49-F238E27FC236}">
                <a16:creationId xmlns:a16="http://schemas.microsoft.com/office/drawing/2014/main" id="{279A620A-3861-87EA-11D6-32061DFE2B45}"/>
              </a:ext>
            </a:extLst>
          </p:cNvPr>
          <p:cNvSpPr txBox="1">
            <a:spLocks/>
          </p:cNvSpPr>
          <p:nvPr/>
        </p:nvSpPr>
        <p:spPr bwMode="auto">
          <a:xfrm>
            <a:off x="4973337" y="1872941"/>
            <a:ext cx="2198596" cy="2286000"/>
          </a:xfrm>
          <a:prstGeom prst="rect">
            <a:avLst/>
          </a:prstGeom>
          <a:noFill/>
          <a:ln w="19050">
            <a:solidFill>
              <a:srgbClr val="7030A0"/>
            </a:solidFill>
            <a:miter lim="800000"/>
            <a:headEnd/>
            <a:tailEnd/>
          </a:ln>
        </p:spPr>
        <p:txBody>
          <a:bodyPr wrap="square" lIns="91426" tIns="45713" rIns="91426" bIns="45713">
            <a:noAutofit/>
          </a:bodyPr>
          <a:lstStyle/>
          <a:p>
            <a:pPr marL="338455" indent="-338455" eaLnBrk="0" hangingPunct="0"/>
            <a:r>
              <a:rPr lang="es-ES" sz="900" b="1" kern="1200" dirty="0">
                <a:solidFill>
                  <a:srgbClr val="7030A0"/>
                </a:solidFill>
                <a:effectLst/>
                <a:latin typeface="Garamond" panose="02020404030301010803" pitchFamily="18" charset="0"/>
                <a:ea typeface="SimSun" panose="02010600030101010101" pitchFamily="2" charset="-122"/>
                <a:cs typeface="MS PGothic" panose="020B0600070205080204" pitchFamily="34" charset="-128"/>
              </a:rPr>
              <a:t>Especificaciones técnicas</a:t>
            </a:r>
            <a:endParaRPr lang="es-CO" sz="9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l" eaLnBrk="0" hangingPunct="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s-ES" sz="900" kern="1200" dirty="0">
                <a:solidFill>
                  <a:srgbClr val="7030A0"/>
                </a:solidFill>
                <a:effectLst/>
                <a:latin typeface="Garamond" panose="02020404030301010803" pitchFamily="18" charset="0"/>
                <a:ea typeface="SimSun" panose="02010600030101010101" pitchFamily="2" charset="-122"/>
                <a:cs typeface="MS PGothic" panose="020B0600070205080204" pitchFamily="34" charset="-128"/>
              </a:rPr>
              <a:t>Peso: 1,053 kg. </a:t>
            </a:r>
            <a:endParaRPr lang="es-CO" sz="900" dirty="0">
              <a:effectLst/>
              <a:latin typeface="Garamond" panose="020204040303010108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l" eaLnBrk="0" hangingPunct="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s-ES" sz="900" kern="1200" dirty="0">
                <a:solidFill>
                  <a:srgbClr val="7030A0"/>
                </a:solidFill>
                <a:effectLst/>
                <a:latin typeface="Garamond" panose="02020404030301010803" pitchFamily="18" charset="0"/>
                <a:ea typeface="SimSun" panose="02010600030101010101" pitchFamily="2" charset="-122"/>
                <a:cs typeface="MS PGothic" panose="020B0600070205080204" pitchFamily="34" charset="-128"/>
              </a:rPr>
              <a:t>Dimensiones: 291mm x 90mm x 60mm. </a:t>
            </a:r>
            <a:endParaRPr lang="es-CO" sz="900" dirty="0">
              <a:effectLst/>
              <a:latin typeface="Garamond" panose="020204040303010108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l" eaLnBrk="0" hangingPunct="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s-ES" sz="900" kern="1200" dirty="0">
                <a:solidFill>
                  <a:srgbClr val="7030A0"/>
                </a:solidFill>
                <a:effectLst/>
                <a:latin typeface="Garamond" panose="02020404030301010803" pitchFamily="18" charset="0"/>
                <a:ea typeface="SimSun" panose="02010600030101010101" pitchFamily="2" charset="-122"/>
                <a:cs typeface="MS PGothic" panose="020B0600070205080204" pitchFamily="34" charset="-128"/>
              </a:rPr>
              <a:t>Capacidad de carga: 120 Kg.</a:t>
            </a:r>
            <a:endParaRPr lang="es-CO" sz="900" dirty="0">
              <a:effectLst/>
              <a:latin typeface="Garamond" panose="020204040303010108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l" eaLnBrk="0" hangingPunct="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s-ES" sz="900" kern="1200" dirty="0">
                <a:solidFill>
                  <a:srgbClr val="7030A0"/>
                </a:solidFill>
                <a:effectLst/>
                <a:latin typeface="Garamond" panose="02020404030301010803" pitchFamily="18" charset="0"/>
                <a:ea typeface="SimSun" panose="02010600030101010101" pitchFamily="2" charset="-122"/>
                <a:cs typeface="MS PGothic" panose="020B0600070205080204" pitchFamily="34" charset="-128"/>
              </a:rPr>
              <a:t>Amortiguador Hidráulico.</a:t>
            </a:r>
            <a:endParaRPr lang="es-CO" sz="900" dirty="0">
              <a:effectLst/>
              <a:latin typeface="Garamond" panose="020204040303010108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l" eaLnBrk="0" hangingPunct="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s-ES" sz="900" kern="1200" dirty="0">
                <a:solidFill>
                  <a:srgbClr val="7030A0"/>
                </a:solidFill>
                <a:effectLst/>
                <a:latin typeface="Garamond" panose="02020404030301010803" pitchFamily="18" charset="0"/>
                <a:ea typeface="SimSun" panose="02010600030101010101" pitchFamily="2" charset="-122"/>
                <a:cs typeface="MS PGothic" panose="020B0600070205080204" pitchFamily="34" charset="-128"/>
              </a:rPr>
              <a:t>Mecanismo Policéntrico.</a:t>
            </a:r>
            <a:endParaRPr lang="es-CO" sz="900" dirty="0">
              <a:effectLst/>
              <a:latin typeface="Garamond" panose="020204040303010108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8455" indent="-338455" eaLnBrk="0" hangingPunct="0"/>
            <a:r>
              <a:rPr lang="es-ES" sz="900" b="1" kern="1200" dirty="0">
                <a:solidFill>
                  <a:srgbClr val="7030A0"/>
                </a:solidFill>
                <a:effectLst/>
                <a:latin typeface="Garamond" panose="02020404030301010803" pitchFamily="18" charset="0"/>
                <a:ea typeface="SimSun" panose="02010600030101010101" pitchFamily="2" charset="-122"/>
                <a:cs typeface="MS PGothic" panose="020B0600070205080204" pitchFamily="34" charset="-128"/>
              </a:rPr>
              <a:t>Resultados</a:t>
            </a:r>
            <a:endParaRPr lang="es-CO" sz="9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228600" algn="l" eaLnBrk="0" hangingPunct="0">
              <a:tabLst>
                <a:tab pos="457200" algn="l"/>
              </a:tabLst>
            </a:pPr>
            <a:r>
              <a:rPr lang="es-ES" sz="900" kern="1200" dirty="0">
                <a:solidFill>
                  <a:srgbClr val="7030A0"/>
                </a:solidFill>
                <a:effectLst/>
                <a:latin typeface="Garamond" panose="02020404030301010803" pitchFamily="18" charset="0"/>
                <a:ea typeface="SimSun" panose="02010600030101010101" pitchFamily="2" charset="-122"/>
                <a:cs typeface="MS PGothic" panose="020B0600070205080204" pitchFamily="34" charset="-128"/>
              </a:rPr>
              <a:t>Prótesis de Rodilla.</a:t>
            </a:r>
            <a:endParaRPr lang="es-CO" sz="900" dirty="0">
              <a:effectLst/>
              <a:latin typeface="Garamond" panose="020204040303010108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228600" algn="l" eaLnBrk="0" hangingPunct="0">
              <a:tabLst>
                <a:tab pos="457200" algn="l"/>
              </a:tabLst>
            </a:pPr>
            <a:r>
              <a:rPr lang="es-ES" sz="900" kern="1200" dirty="0">
                <a:solidFill>
                  <a:srgbClr val="7030A0"/>
                </a:solidFill>
                <a:effectLst/>
                <a:latin typeface="Garamond" panose="02020404030301010803" pitchFamily="18" charset="0"/>
                <a:ea typeface="SimSun" panose="02010600030101010101" pitchFamily="2" charset="-122"/>
                <a:cs typeface="MS PGothic" panose="020B0600070205080204" pitchFamily="34" charset="-128"/>
              </a:rPr>
              <a:t>Banco de Prueba (basado en ISO 10328).</a:t>
            </a:r>
            <a:endParaRPr lang="es-CO" sz="900" dirty="0">
              <a:effectLst/>
              <a:latin typeface="Garamond" panose="020204040303010108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228600" algn="l" eaLnBrk="0" hangingPunct="0">
              <a:tabLst>
                <a:tab pos="457200" algn="l"/>
              </a:tabLst>
            </a:pPr>
            <a:r>
              <a:rPr lang="es-ES" sz="900" kern="1200" dirty="0">
                <a:solidFill>
                  <a:srgbClr val="7030A0"/>
                </a:solidFill>
                <a:effectLst/>
                <a:latin typeface="Garamond" panose="02020404030301010803" pitchFamily="18" charset="0"/>
                <a:ea typeface="SimSun" panose="02010600030101010101" pitchFamily="2" charset="-122"/>
                <a:cs typeface="MS PGothic" panose="020B0600070205080204" pitchFamily="34" charset="-128"/>
              </a:rPr>
              <a:t>Diseño Mecánico e Hidráulico.</a:t>
            </a:r>
            <a:endParaRPr lang="es-CO" sz="900" dirty="0">
              <a:effectLst/>
              <a:latin typeface="Garamond" panose="020204040303010108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228600" algn="l" eaLnBrk="0" hangingPunct="0">
              <a:tabLst>
                <a:tab pos="457200" algn="l"/>
              </a:tabLst>
            </a:pPr>
            <a:r>
              <a:rPr lang="es-ES" sz="900" kern="1200" dirty="0">
                <a:solidFill>
                  <a:srgbClr val="7030A0"/>
                </a:solidFill>
                <a:effectLst/>
                <a:latin typeface="Garamond" panose="02020404030301010803" pitchFamily="18" charset="0"/>
                <a:ea typeface="SimSun" panose="02010600030101010101" pitchFamily="2" charset="-122"/>
                <a:cs typeface="MS PGothic" panose="020B0600070205080204" pitchFamily="34" charset="-128"/>
              </a:rPr>
              <a:t>Software para optimización de eslabones.</a:t>
            </a:r>
            <a:endParaRPr lang="es-CO" sz="900" dirty="0">
              <a:effectLst/>
              <a:latin typeface="Garamond" panose="020204040303010108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228600" algn="l" eaLnBrk="0" hangingPunct="0">
              <a:tabLst>
                <a:tab pos="457200" algn="l"/>
              </a:tabLst>
            </a:pPr>
            <a:r>
              <a:rPr lang="es-ES" sz="900" kern="1200" dirty="0">
                <a:solidFill>
                  <a:srgbClr val="7030A0"/>
                </a:solidFill>
                <a:effectLst/>
                <a:latin typeface="Garamond" panose="02020404030301010803" pitchFamily="18" charset="0"/>
                <a:ea typeface="SimSun" panose="02010600030101010101" pitchFamily="2" charset="-122"/>
                <a:cs typeface="MS PGothic" panose="020B0600070205080204" pitchFamily="34" charset="-128"/>
              </a:rPr>
              <a:t>Protocolo y Reporte premédico.</a:t>
            </a:r>
            <a:endParaRPr lang="es-CO" sz="900" dirty="0">
              <a:effectLst/>
              <a:latin typeface="Garamond" panose="020204040303010108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3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34E8CE6B-0F0D-ADD2-825A-6A2D55D8F7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88" t="12030" r="33720" b="4796"/>
          <a:stretch>
            <a:fillRect/>
          </a:stretch>
        </p:blipFill>
        <p:spPr bwMode="auto">
          <a:xfrm>
            <a:off x="7325863" y="1811171"/>
            <a:ext cx="1094161" cy="2347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E6355780-CED8-79C8-F92F-7C04BA4AB9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024" y="1695369"/>
            <a:ext cx="1031240" cy="254317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3 Subtítulo">
            <a:extLst>
              <a:ext uri="{FF2B5EF4-FFF2-40B4-BE49-F238E27FC236}">
                <a16:creationId xmlns:a16="http://schemas.microsoft.com/office/drawing/2014/main" id="{B876BB1C-AD6F-694A-5FD5-81E2B75BCD91}"/>
              </a:ext>
            </a:extLst>
          </p:cNvPr>
          <p:cNvSpPr txBox="1">
            <a:spLocks/>
          </p:cNvSpPr>
          <p:nvPr/>
        </p:nvSpPr>
        <p:spPr bwMode="auto">
          <a:xfrm>
            <a:off x="133636" y="2142280"/>
            <a:ext cx="2436915" cy="1649354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wrap="square" lIns="91426" tIns="45713" rIns="91426" bIns="45713">
            <a:noAutofit/>
          </a:bodyPr>
          <a:lstStyle/>
          <a:p>
            <a:pPr marL="338455" indent="-338455" eaLnBrk="0" hangingPunct="0"/>
            <a:r>
              <a:rPr lang="es-ES" sz="900" b="1" kern="1200">
                <a:solidFill>
                  <a:srgbClr val="003399"/>
                </a:solidFill>
                <a:effectLst/>
                <a:latin typeface="Garamond" panose="02020404030301010803" pitchFamily="18" charset="0"/>
                <a:ea typeface="SimSun" panose="02010600030101010101" pitchFamily="2" charset="-122"/>
                <a:cs typeface="MS PGothic" panose="020B0600070205080204" pitchFamily="34" charset="-128"/>
              </a:rPr>
              <a:t>Especificaciones técnicas</a:t>
            </a:r>
            <a:endParaRPr lang="es-CO" sz="9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l" eaLnBrk="0" hangingPunct="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s-ES" sz="900" kern="1200">
                <a:solidFill>
                  <a:srgbClr val="003399"/>
                </a:solidFill>
                <a:effectLst/>
                <a:latin typeface="Garamond" panose="02020404030301010803" pitchFamily="18" charset="0"/>
                <a:ea typeface="SimSun" panose="02010600030101010101" pitchFamily="2" charset="-122"/>
                <a:cs typeface="MS PGothic" panose="020B0600070205080204" pitchFamily="34" charset="-128"/>
              </a:rPr>
              <a:t>Peso: 350 gr.</a:t>
            </a:r>
            <a:endParaRPr lang="es-CO" sz="900">
              <a:effectLst/>
              <a:latin typeface="Garamond" panose="020204040303010108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l" eaLnBrk="0" hangingPunct="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s-ES" sz="900" kern="1200">
                <a:solidFill>
                  <a:srgbClr val="003399"/>
                </a:solidFill>
                <a:effectLst/>
                <a:latin typeface="Garamond" panose="02020404030301010803" pitchFamily="18" charset="0"/>
                <a:ea typeface="SimSun" panose="02010600030101010101" pitchFamily="2" charset="-122"/>
                <a:cs typeface="MS PGothic" panose="020B0600070205080204" pitchFamily="34" charset="-128"/>
              </a:rPr>
              <a:t>Tamaño: 80 mm x 246 mm x 70 mm</a:t>
            </a:r>
            <a:endParaRPr lang="es-CO" sz="900">
              <a:effectLst/>
              <a:latin typeface="Garamond" panose="020204040303010108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l" eaLnBrk="0" hangingPunct="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s-ES" sz="900" kern="1200">
                <a:solidFill>
                  <a:srgbClr val="003399"/>
                </a:solidFill>
                <a:effectLst/>
                <a:latin typeface="Garamond" panose="02020404030301010803" pitchFamily="18" charset="0"/>
                <a:ea typeface="SimSun" panose="02010600030101010101" pitchFamily="2" charset="-122"/>
                <a:cs typeface="MS PGothic" panose="020B0600070205080204" pitchFamily="34" charset="-128"/>
              </a:rPr>
              <a:t>Capacidad de carga: 100 Kg.</a:t>
            </a:r>
            <a:endParaRPr lang="es-CO" sz="900">
              <a:effectLst/>
              <a:latin typeface="Garamond" panose="020204040303010108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8455" indent="-338455" eaLnBrk="0" hangingPunct="0"/>
            <a:r>
              <a:rPr lang="es-ES" sz="900" b="1" kern="1200">
                <a:solidFill>
                  <a:srgbClr val="003399"/>
                </a:solidFill>
                <a:effectLst/>
                <a:latin typeface="Garamond" panose="02020404030301010803" pitchFamily="18" charset="0"/>
                <a:ea typeface="SimSun" panose="02010600030101010101" pitchFamily="2" charset="-122"/>
                <a:cs typeface="MS PGothic" panose="020B0600070205080204" pitchFamily="34" charset="-128"/>
              </a:rPr>
              <a:t>Resultados</a:t>
            </a:r>
            <a:endParaRPr lang="es-CO" sz="9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228600" algn="l" eaLnBrk="0" hangingPunct="0">
              <a:tabLst>
                <a:tab pos="457200" algn="l"/>
              </a:tabLst>
            </a:pPr>
            <a:r>
              <a:rPr lang="es-ES" sz="900" kern="1200">
                <a:solidFill>
                  <a:srgbClr val="003399"/>
                </a:solidFill>
                <a:effectLst/>
                <a:latin typeface="Garamond" panose="02020404030301010803" pitchFamily="18" charset="0"/>
                <a:ea typeface="SimSun" panose="02010600030101010101" pitchFamily="2" charset="-122"/>
                <a:cs typeface="MS PGothic" panose="020B0600070205080204" pitchFamily="34" charset="-128"/>
              </a:rPr>
              <a:t>Pie protésico.</a:t>
            </a:r>
            <a:endParaRPr lang="es-CO" sz="900">
              <a:effectLst/>
              <a:latin typeface="Garamond" panose="020204040303010108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228600" algn="l" eaLnBrk="0" hangingPunct="0">
              <a:tabLst>
                <a:tab pos="457200" algn="l"/>
              </a:tabLst>
            </a:pPr>
            <a:r>
              <a:rPr lang="es-ES" sz="900" kern="1200">
                <a:solidFill>
                  <a:srgbClr val="003399"/>
                </a:solidFill>
                <a:effectLst/>
                <a:latin typeface="Garamond" panose="02020404030301010803" pitchFamily="18" charset="0"/>
                <a:ea typeface="SimSun" panose="02010600030101010101" pitchFamily="2" charset="-122"/>
                <a:cs typeface="MS PGothic" panose="020B0600070205080204" pitchFamily="34" charset="-128"/>
              </a:rPr>
              <a:t>Banco de Prueba (Basado en ISO 22675).</a:t>
            </a:r>
            <a:endParaRPr lang="es-CO" sz="900">
              <a:effectLst/>
              <a:latin typeface="Garamond" panose="020204040303010108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228600" algn="l" eaLnBrk="0" hangingPunct="0">
              <a:tabLst>
                <a:tab pos="457200" algn="l"/>
              </a:tabLst>
            </a:pPr>
            <a:r>
              <a:rPr lang="es-ES" sz="900" kern="1200">
                <a:solidFill>
                  <a:srgbClr val="003399"/>
                </a:solidFill>
                <a:effectLst/>
                <a:latin typeface="Garamond" panose="02020404030301010803" pitchFamily="18" charset="0"/>
                <a:ea typeface="SimSun" panose="02010600030101010101" pitchFamily="2" charset="-122"/>
                <a:cs typeface="MS PGothic" panose="020B0600070205080204" pitchFamily="34" charset="-128"/>
              </a:rPr>
              <a:t>Diseño mecánico.</a:t>
            </a:r>
            <a:endParaRPr lang="es-CO" sz="900">
              <a:effectLst/>
              <a:latin typeface="Garamond" panose="020204040303010108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228600" algn="l" eaLnBrk="0" hangingPunct="0">
              <a:tabLst>
                <a:tab pos="457200" algn="l"/>
              </a:tabLst>
            </a:pPr>
            <a:r>
              <a:rPr lang="es-ES" sz="900" kern="1200">
                <a:solidFill>
                  <a:srgbClr val="003399"/>
                </a:solidFill>
                <a:effectLst/>
                <a:latin typeface="Garamond" panose="02020404030301010803" pitchFamily="18" charset="0"/>
                <a:ea typeface="SimSun" panose="02010600030101010101" pitchFamily="2" charset="-122"/>
                <a:cs typeface="MS PGothic" panose="020B0600070205080204" pitchFamily="34" charset="-128"/>
              </a:rPr>
              <a:t>Simulación de materiales No-lineales (compuestos).</a:t>
            </a:r>
            <a:endParaRPr lang="es-CO" sz="900">
              <a:effectLst/>
              <a:latin typeface="Garamond" panose="020204040303010108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228600" algn="l" eaLnBrk="0" hangingPunct="0">
              <a:tabLst>
                <a:tab pos="457200" algn="l"/>
              </a:tabLst>
            </a:pPr>
            <a:r>
              <a:rPr lang="es-ES" sz="900" kern="1200">
                <a:solidFill>
                  <a:srgbClr val="003399"/>
                </a:solidFill>
                <a:effectLst/>
                <a:latin typeface="Garamond" panose="02020404030301010803" pitchFamily="18" charset="0"/>
                <a:ea typeface="SimSun" panose="02010600030101010101" pitchFamily="2" charset="-122"/>
                <a:cs typeface="MS PGothic" panose="020B0600070205080204" pitchFamily="34" charset="-128"/>
              </a:rPr>
              <a:t>Protocolo y Reporte premédico</a:t>
            </a:r>
            <a:endParaRPr lang="es-CO" sz="900">
              <a:effectLst/>
              <a:latin typeface="Garamond" panose="020204040303010108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6234EC47-CB5F-9378-9C4A-6ED3652A5C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961" y="2008788"/>
            <a:ext cx="1871345" cy="1018540"/>
          </a:xfrm>
          <a:prstGeom prst="rect">
            <a:avLst/>
          </a:prstGeom>
          <a:noFill/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DAE97013-3466-6163-F242-314C3B1E851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119" y="3094200"/>
            <a:ext cx="1978660" cy="890270"/>
          </a:xfrm>
          <a:prstGeom prst="rect">
            <a:avLst/>
          </a:prstGeom>
          <a:noFill/>
        </p:spPr>
      </p:pic>
      <p:pic>
        <p:nvPicPr>
          <p:cNvPr id="13" name="Imagen 12" descr="Imagen que contiene interior, tabla, taza, escritorio&#10;&#10;Descripción generada automáticamente">
            <a:extLst>
              <a:ext uri="{FF2B5EF4-FFF2-40B4-BE49-F238E27FC236}">
                <a16:creationId xmlns:a16="http://schemas.microsoft.com/office/drawing/2014/main" id="{211C44B8-C96E-C141-A8DB-52FB7F86CBA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997" y="4305451"/>
            <a:ext cx="1713230" cy="1920240"/>
          </a:xfrm>
          <a:prstGeom prst="rect">
            <a:avLst/>
          </a:prstGeom>
        </p:spPr>
      </p:pic>
      <p:pic>
        <p:nvPicPr>
          <p:cNvPr id="14" name="13 Imagen" descr="Imagen que contiene interior, objeto, cuarto, lavabo&#10;&#10;Descripción generada automáticamente">
            <a:extLst>
              <a:ext uri="{FF2B5EF4-FFF2-40B4-BE49-F238E27FC236}">
                <a16:creationId xmlns:a16="http://schemas.microsoft.com/office/drawing/2014/main" id="{8CE6EDBB-10AE-0007-3E1C-7C017F493CF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6"/>
          <a:stretch/>
        </p:blipFill>
        <p:spPr>
          <a:xfrm>
            <a:off x="10248052" y="1913790"/>
            <a:ext cx="1508569" cy="2204302"/>
          </a:xfrm>
          <a:prstGeom prst="rect">
            <a:avLst/>
          </a:prstGeom>
        </p:spPr>
      </p:pic>
      <p:pic>
        <p:nvPicPr>
          <p:cNvPr id="15" name="Imagen 14" descr="Imagen que contiene olla, utensilios de cocina, tabla, mostrador&#10;&#10;Descripción generada automáticamente">
            <a:extLst>
              <a:ext uri="{FF2B5EF4-FFF2-40B4-BE49-F238E27FC236}">
                <a16:creationId xmlns:a16="http://schemas.microsoft.com/office/drawing/2014/main" id="{C631E64F-F755-83F9-4A54-C66B107FD8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039" y="1811171"/>
            <a:ext cx="574675" cy="249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0675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F80579-EF3B-1A63-84EF-55717EBC9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7152" y="512913"/>
            <a:ext cx="5804848" cy="648128"/>
          </a:xfrm>
        </p:spPr>
        <p:txBody>
          <a:bodyPr>
            <a:normAutofit/>
          </a:bodyPr>
          <a:lstStyle/>
          <a:p>
            <a:pPr algn="ctr"/>
            <a:r>
              <a:rPr lang="es-CO" sz="2800" b="1" dirty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Proyectos Exitosos</a:t>
            </a:r>
          </a:p>
        </p:txBody>
      </p:sp>
      <p:pic>
        <p:nvPicPr>
          <p:cNvPr id="3" name="Imagen 2" descr="Comercialización Productos y Servicios Metalmecánicos">
            <a:extLst>
              <a:ext uri="{FF2B5EF4-FFF2-40B4-BE49-F238E27FC236}">
                <a16:creationId xmlns:a16="http://schemas.microsoft.com/office/drawing/2014/main" id="{B9241C1B-BD26-1F7B-A651-B580E5BDE7D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26" y="1161041"/>
            <a:ext cx="1624143" cy="517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6" descr="Resultado de imagen para grupo davinci umng">
            <a:extLst>
              <a:ext uri="{FF2B5EF4-FFF2-40B4-BE49-F238E27FC236}">
                <a16:creationId xmlns:a16="http://schemas.microsoft.com/office/drawing/2014/main" id="{1215A443-C4E5-DE4A-9EE6-2D1693C940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602" y="966602"/>
            <a:ext cx="1271034" cy="906339"/>
          </a:xfrm>
          <a:prstGeom prst="rect">
            <a:avLst/>
          </a:prstGeom>
          <a:noFill/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9887F998-841A-4AA8-F68E-5A88C4E9C5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4" t="1164" r="20424"/>
          <a:stretch/>
        </p:blipFill>
        <p:spPr bwMode="auto">
          <a:xfrm>
            <a:off x="9473902" y="2077087"/>
            <a:ext cx="2230418" cy="2057368"/>
          </a:xfrm>
          <a:prstGeom prst="rect">
            <a:avLst/>
          </a:prstGeom>
          <a:noFill/>
          <a:ln w="38100">
            <a:noFill/>
          </a:ln>
        </p:spPr>
      </p:pic>
      <p:pic>
        <p:nvPicPr>
          <p:cNvPr id="17" name="Imagen 16" descr="Imagen que contiene camino, exterior, bicicleta, estacionado&#10;&#10;Descripción generada automáticamente">
            <a:extLst>
              <a:ext uri="{FF2B5EF4-FFF2-40B4-BE49-F238E27FC236}">
                <a16:creationId xmlns:a16="http://schemas.microsoft.com/office/drawing/2014/main" id="{60732D3E-F7ED-8E4F-BBDA-44455C9405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427" y="4243684"/>
            <a:ext cx="2888798" cy="1888175"/>
          </a:xfrm>
          <a:prstGeom prst="rect">
            <a:avLst/>
          </a:prstGeom>
        </p:spPr>
      </p:pic>
      <p:sp>
        <p:nvSpPr>
          <p:cNvPr id="18" name="3 Subtítulo">
            <a:extLst>
              <a:ext uri="{FF2B5EF4-FFF2-40B4-BE49-F238E27FC236}">
                <a16:creationId xmlns:a16="http://schemas.microsoft.com/office/drawing/2014/main" id="{32538883-5208-E7D2-C8A7-078D5C88B07A}"/>
              </a:ext>
            </a:extLst>
          </p:cNvPr>
          <p:cNvSpPr txBox="1">
            <a:spLocks/>
          </p:cNvSpPr>
          <p:nvPr/>
        </p:nvSpPr>
        <p:spPr bwMode="auto">
          <a:xfrm>
            <a:off x="161626" y="2087807"/>
            <a:ext cx="1871345" cy="2053888"/>
          </a:xfrm>
          <a:prstGeom prst="rect">
            <a:avLst/>
          </a:prstGeom>
          <a:noFill/>
          <a:ln w="19050">
            <a:solidFill>
              <a:schemeClr val="bg2">
                <a:lumMod val="25000"/>
              </a:schemeClr>
            </a:solidFill>
            <a:miter lim="800000"/>
            <a:headEnd/>
            <a:tailEnd/>
          </a:ln>
        </p:spPr>
        <p:txBody>
          <a:bodyPr wrap="square" lIns="91426" tIns="45713" rIns="91426" bIns="45713">
            <a:noAutofit/>
          </a:bodyPr>
          <a:lstStyle/>
          <a:p>
            <a:pPr marL="338455" indent="-338455" eaLnBrk="0" hangingPunct="0"/>
            <a:r>
              <a:rPr lang="es-CO" sz="900" b="1" kern="1200" dirty="0">
                <a:solidFill>
                  <a:srgbClr val="3B3838"/>
                </a:solidFill>
                <a:effectLst/>
                <a:latin typeface="Garamond" panose="02020404030301010803" pitchFamily="18" charset="0"/>
                <a:ea typeface="SimSun" panose="02010600030101010101" pitchFamily="2" charset="-122"/>
                <a:cs typeface="MS PGothic" panose="020B0600070205080204" pitchFamily="34" charset="-128"/>
              </a:rPr>
              <a:t>Especificaciones técnicas</a:t>
            </a:r>
            <a:endParaRPr lang="es-CO" sz="9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228600" algn="l" eaLnBrk="0" hangingPunct="0">
              <a:tabLst>
                <a:tab pos="457200" algn="l"/>
              </a:tabLst>
            </a:pPr>
            <a:r>
              <a:rPr lang="es-CO" sz="900" kern="1200" dirty="0">
                <a:solidFill>
                  <a:srgbClr val="3B3838"/>
                </a:solidFill>
                <a:effectLst/>
                <a:latin typeface="Garamond" panose="02020404030301010803" pitchFamily="18" charset="0"/>
                <a:ea typeface="SimSun" panose="02010600030101010101" pitchFamily="2" charset="-122"/>
                <a:cs typeface="MS PGothic" panose="020B0600070205080204" pitchFamily="34" charset="-128"/>
              </a:rPr>
              <a:t>Peso: 70 kg</a:t>
            </a:r>
            <a:endParaRPr lang="es-CO" sz="900" dirty="0">
              <a:effectLst/>
              <a:latin typeface="Garamond" panose="020204040303010108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228600" algn="l" eaLnBrk="0" hangingPunct="0">
              <a:tabLst>
                <a:tab pos="457200" algn="l"/>
              </a:tabLst>
            </a:pPr>
            <a:r>
              <a:rPr lang="es-CO" sz="900" kern="1200" dirty="0">
                <a:solidFill>
                  <a:srgbClr val="3B3838"/>
                </a:solidFill>
                <a:effectLst/>
                <a:latin typeface="Garamond" panose="02020404030301010803" pitchFamily="18" charset="0"/>
                <a:ea typeface="SimSun" panose="02010600030101010101" pitchFamily="2" charset="-122"/>
                <a:cs typeface="MS PGothic" panose="020B0600070205080204" pitchFamily="34" charset="-128"/>
              </a:rPr>
              <a:t>Dimensiones: 1m x 0.6m x 0.5m</a:t>
            </a:r>
            <a:endParaRPr lang="es-CO" sz="900" dirty="0">
              <a:effectLst/>
              <a:latin typeface="Garamond" panose="020204040303010108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228600" algn="l" eaLnBrk="0" hangingPunct="0">
              <a:tabLst>
                <a:tab pos="457200" algn="l"/>
              </a:tabLst>
            </a:pPr>
            <a:r>
              <a:rPr lang="es-CO" sz="900" kern="1200" dirty="0">
                <a:solidFill>
                  <a:srgbClr val="3B3838"/>
                </a:solidFill>
                <a:effectLst/>
                <a:latin typeface="Garamond" panose="02020404030301010803" pitchFamily="18" charset="0"/>
                <a:ea typeface="SimSun" panose="02010600030101010101" pitchFamily="2" charset="-122"/>
                <a:cs typeface="MS PGothic" panose="020B0600070205080204" pitchFamily="34" charset="-128"/>
              </a:rPr>
              <a:t>Velocidad: 4 Km/h</a:t>
            </a:r>
            <a:endParaRPr lang="es-CO" sz="900" dirty="0">
              <a:effectLst/>
              <a:latin typeface="Garamond" panose="020204040303010108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228600" algn="l" eaLnBrk="0" hangingPunct="0">
              <a:tabLst>
                <a:tab pos="457200" algn="l"/>
              </a:tabLst>
            </a:pPr>
            <a:r>
              <a:rPr lang="es-CO" sz="900" kern="1200" dirty="0">
                <a:solidFill>
                  <a:srgbClr val="3B3838"/>
                </a:solidFill>
                <a:effectLst/>
                <a:latin typeface="Garamond" panose="02020404030301010803" pitchFamily="18" charset="0"/>
                <a:ea typeface="SimSun" panose="02010600030101010101" pitchFamily="2" charset="-122"/>
                <a:cs typeface="MS PGothic" panose="020B0600070205080204" pitchFamily="34" charset="-128"/>
              </a:rPr>
              <a:t>Brazo manipulador de 4 GDL</a:t>
            </a:r>
            <a:endParaRPr lang="es-CO" sz="900" dirty="0">
              <a:effectLst/>
              <a:latin typeface="Garamond" panose="020204040303010108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228600" algn="l" eaLnBrk="0" hangingPunct="0">
              <a:tabLst>
                <a:tab pos="457200" algn="l"/>
              </a:tabLst>
            </a:pPr>
            <a:r>
              <a:rPr lang="es-CO" sz="900" kern="1200" dirty="0">
                <a:solidFill>
                  <a:srgbClr val="3B3838"/>
                </a:solidFill>
                <a:effectLst/>
                <a:latin typeface="Garamond" panose="02020404030301010803" pitchFamily="18" charset="0"/>
                <a:ea typeface="SimSun" panose="02010600030101010101" pitchFamily="2" charset="-122"/>
                <a:cs typeface="MS PGothic" panose="020B0600070205080204" pitchFamily="34" charset="-128"/>
              </a:rPr>
              <a:t>Capacidad de carga de 5 Kg.</a:t>
            </a:r>
            <a:endParaRPr lang="es-CO" sz="900" dirty="0">
              <a:effectLst/>
              <a:latin typeface="Garamond" panose="020204040303010108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228600" algn="l" eaLnBrk="0" hangingPunct="0">
              <a:tabLst>
                <a:tab pos="457200" algn="l"/>
              </a:tabLst>
            </a:pPr>
            <a:r>
              <a:rPr lang="es-CO" sz="900" kern="1200" dirty="0">
                <a:solidFill>
                  <a:srgbClr val="3B3838"/>
                </a:solidFill>
                <a:effectLst/>
                <a:latin typeface="Garamond" panose="02020404030301010803" pitchFamily="18" charset="0"/>
                <a:ea typeface="SimSun" panose="02010600030101010101" pitchFamily="2" charset="-122"/>
                <a:cs typeface="MS PGothic" panose="020B0600070205080204" pitchFamily="34" charset="-128"/>
              </a:rPr>
              <a:t>Comunicación Wifi hasta 50m</a:t>
            </a:r>
            <a:endParaRPr lang="es-CO" sz="900" dirty="0">
              <a:effectLst/>
              <a:latin typeface="Garamond" panose="020204040303010108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8455" indent="-338455" eaLnBrk="0" hangingPunct="0"/>
            <a:r>
              <a:rPr lang="es-CO" sz="900" b="1" kern="1200" dirty="0">
                <a:solidFill>
                  <a:srgbClr val="3B3838"/>
                </a:solidFill>
                <a:effectLst/>
                <a:latin typeface="Garamond" panose="02020404030301010803" pitchFamily="18" charset="0"/>
                <a:ea typeface="SimSun" panose="02010600030101010101" pitchFamily="2" charset="-122"/>
                <a:cs typeface="MS PGothic" panose="020B0600070205080204" pitchFamily="34" charset="-128"/>
              </a:rPr>
              <a:t>Resultados</a:t>
            </a:r>
            <a:endParaRPr lang="es-CO" sz="9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228600" algn="l" eaLnBrk="0" hangingPunct="0">
              <a:tabLst>
                <a:tab pos="457200" algn="l"/>
              </a:tabLst>
            </a:pPr>
            <a:r>
              <a:rPr lang="es-CO" sz="900" kern="1200" dirty="0">
                <a:solidFill>
                  <a:srgbClr val="3B3838"/>
                </a:solidFill>
                <a:effectLst/>
                <a:latin typeface="Garamond" panose="02020404030301010803" pitchFamily="18" charset="0"/>
                <a:ea typeface="SimSun" panose="02010600030101010101" pitchFamily="2" charset="-122"/>
                <a:cs typeface="MS PGothic" panose="020B0600070205080204" pitchFamily="34" charset="-128"/>
              </a:rPr>
              <a:t>Robot VALI 1.0</a:t>
            </a:r>
            <a:endParaRPr lang="es-CO" sz="900" dirty="0">
              <a:effectLst/>
              <a:latin typeface="Garamond" panose="020204040303010108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228600" algn="l" eaLnBrk="0" hangingPunct="0">
              <a:tabLst>
                <a:tab pos="457200" algn="l"/>
              </a:tabLst>
            </a:pPr>
            <a:r>
              <a:rPr lang="es-CO" sz="900" kern="1200" dirty="0">
                <a:solidFill>
                  <a:srgbClr val="3B3838"/>
                </a:solidFill>
                <a:effectLst/>
                <a:latin typeface="Garamond" panose="02020404030301010803" pitchFamily="18" charset="0"/>
                <a:ea typeface="SimSun" panose="02010600030101010101" pitchFamily="2" charset="-122"/>
                <a:cs typeface="MS PGothic" panose="020B0600070205080204" pitchFamily="34" charset="-128"/>
              </a:rPr>
              <a:t>Planos mecánicos y electrónicos</a:t>
            </a:r>
            <a:endParaRPr lang="es-CO" sz="900" dirty="0">
              <a:effectLst/>
              <a:latin typeface="Garamond" panose="020204040303010108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228600" algn="l" eaLnBrk="0" hangingPunct="0">
              <a:tabLst>
                <a:tab pos="457200" algn="l"/>
              </a:tabLst>
            </a:pPr>
            <a:r>
              <a:rPr lang="es-CO" sz="900" kern="1200" dirty="0">
                <a:solidFill>
                  <a:srgbClr val="3B3838"/>
                </a:solidFill>
                <a:effectLst/>
                <a:latin typeface="Garamond" panose="02020404030301010803" pitchFamily="18" charset="0"/>
                <a:ea typeface="SimSun" panose="02010600030101010101" pitchFamily="2" charset="-122"/>
                <a:cs typeface="MS PGothic" panose="020B0600070205080204" pitchFamily="34" charset="-128"/>
              </a:rPr>
              <a:t>Códigos fuente de programa</a:t>
            </a:r>
            <a:endParaRPr lang="es-CO" sz="900" dirty="0">
              <a:effectLst/>
              <a:latin typeface="Garamond" panose="020204040303010108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228600" algn="l" eaLnBrk="0" hangingPunct="0">
              <a:tabLst>
                <a:tab pos="457200" algn="l"/>
              </a:tabLst>
            </a:pPr>
            <a:r>
              <a:rPr lang="es-CO" sz="900" kern="1200" dirty="0">
                <a:solidFill>
                  <a:srgbClr val="3B3838"/>
                </a:solidFill>
                <a:effectLst/>
                <a:latin typeface="Garamond" panose="02020404030301010803" pitchFamily="18" charset="0"/>
                <a:ea typeface="SimSun" panose="02010600030101010101" pitchFamily="2" charset="-122"/>
                <a:cs typeface="MS PGothic" panose="020B0600070205080204" pitchFamily="34" charset="-128"/>
              </a:rPr>
              <a:t>Informe</a:t>
            </a:r>
            <a:endParaRPr lang="es-CO" sz="900" dirty="0">
              <a:effectLst/>
              <a:latin typeface="Garamond" panose="020204040303010108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228600" algn="l" eaLnBrk="0" hangingPunct="0">
              <a:tabLst>
                <a:tab pos="457200" algn="l"/>
              </a:tabLst>
            </a:pPr>
            <a:r>
              <a:rPr lang="es-CO" sz="900" kern="1200" dirty="0">
                <a:solidFill>
                  <a:srgbClr val="3B3838"/>
                </a:solidFill>
                <a:effectLst/>
                <a:latin typeface="Garamond" panose="02020404030301010803" pitchFamily="18" charset="0"/>
                <a:ea typeface="SimSun" panose="02010600030101010101" pitchFamily="2" charset="-122"/>
                <a:cs typeface="MS PGothic" panose="020B0600070205080204" pitchFamily="34" charset="-128"/>
              </a:rPr>
              <a:t>Entrenamiento</a:t>
            </a:r>
            <a:endParaRPr lang="es-CO" sz="900" dirty="0">
              <a:effectLst/>
              <a:latin typeface="Garamond" panose="020204040303010108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228600" algn="l" eaLnBrk="0" hangingPunct="0">
              <a:tabLst>
                <a:tab pos="457200" algn="l"/>
              </a:tabLst>
            </a:pPr>
            <a:r>
              <a:rPr lang="es-CO" sz="900" kern="1200" dirty="0">
                <a:solidFill>
                  <a:srgbClr val="3B3838"/>
                </a:solidFill>
                <a:effectLst/>
                <a:latin typeface="Garamond" panose="02020404030301010803" pitchFamily="18" charset="0"/>
                <a:ea typeface="SimSun" panose="02010600030101010101" pitchFamily="2" charset="-122"/>
                <a:cs typeface="MS PGothic" panose="020B0600070205080204" pitchFamily="34" charset="-128"/>
              </a:rPr>
              <a:t>Testes finales</a:t>
            </a:r>
            <a:endParaRPr lang="es-CO" sz="900" dirty="0">
              <a:effectLst/>
              <a:latin typeface="Garamond" panose="020204040303010108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FF9DA2BA-C53F-597E-238A-3A091FCB4F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209" y="2080568"/>
            <a:ext cx="3080831" cy="2053887"/>
          </a:xfrm>
          <a:prstGeom prst="rect">
            <a:avLst/>
          </a:prstGeom>
          <a:noFill/>
        </p:spPr>
      </p:pic>
      <p:sp>
        <p:nvSpPr>
          <p:cNvPr id="20" name="3 Subtítulo">
            <a:extLst>
              <a:ext uri="{FF2B5EF4-FFF2-40B4-BE49-F238E27FC236}">
                <a16:creationId xmlns:a16="http://schemas.microsoft.com/office/drawing/2014/main" id="{25D169F3-BFDE-C54E-BF48-4265CA3D94EE}"/>
              </a:ext>
            </a:extLst>
          </p:cNvPr>
          <p:cNvSpPr txBox="1">
            <a:spLocks/>
          </p:cNvSpPr>
          <p:nvPr/>
        </p:nvSpPr>
        <p:spPr bwMode="auto">
          <a:xfrm>
            <a:off x="7408947" y="2077087"/>
            <a:ext cx="1880629" cy="2053887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wrap="square" lIns="91426" tIns="45713" rIns="91426" bIns="45713">
            <a:noAutofit/>
          </a:bodyPr>
          <a:lstStyle/>
          <a:p>
            <a:pPr marL="338455" indent="-338455" eaLnBrk="0" hangingPunct="0"/>
            <a:r>
              <a:rPr lang="es-CO" sz="900" b="1" kern="1200" dirty="0">
                <a:solidFill>
                  <a:srgbClr val="003399"/>
                </a:solidFill>
                <a:effectLst/>
                <a:latin typeface="Garamond" panose="02020404030301010803" pitchFamily="18" charset="0"/>
                <a:ea typeface="SimSun" panose="02010600030101010101" pitchFamily="2" charset="-122"/>
                <a:cs typeface="MS PGothic" panose="020B0600070205080204" pitchFamily="34" charset="-128"/>
              </a:rPr>
              <a:t>Especificaciones técnicas</a:t>
            </a:r>
            <a:endParaRPr lang="es-CO" sz="9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228600" algn="l" eaLnBrk="0" hangingPunct="0">
              <a:tabLst>
                <a:tab pos="457200" algn="l"/>
              </a:tabLst>
            </a:pPr>
            <a:r>
              <a:rPr lang="es-CO" sz="900" kern="1200" dirty="0">
                <a:solidFill>
                  <a:srgbClr val="003399"/>
                </a:solidFill>
                <a:effectLst/>
                <a:latin typeface="Garamond" panose="02020404030301010803" pitchFamily="18" charset="0"/>
                <a:ea typeface="SimSun" panose="02010600030101010101" pitchFamily="2" charset="-122"/>
                <a:cs typeface="MS PGothic" panose="020B0600070205080204" pitchFamily="34" charset="-128"/>
              </a:rPr>
              <a:t>Peso: 80 kg</a:t>
            </a:r>
            <a:endParaRPr lang="es-CO" sz="900" dirty="0">
              <a:effectLst/>
              <a:latin typeface="Garamond" panose="020204040303010108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228600" algn="l" eaLnBrk="0" hangingPunct="0">
              <a:tabLst>
                <a:tab pos="457200" algn="l"/>
              </a:tabLst>
            </a:pPr>
            <a:r>
              <a:rPr lang="es-CO" sz="900" kern="1200" dirty="0">
                <a:solidFill>
                  <a:srgbClr val="003399"/>
                </a:solidFill>
                <a:effectLst/>
                <a:latin typeface="Garamond" panose="02020404030301010803" pitchFamily="18" charset="0"/>
                <a:ea typeface="SimSun" panose="02010600030101010101" pitchFamily="2" charset="-122"/>
                <a:cs typeface="MS PGothic" panose="020B0600070205080204" pitchFamily="34" charset="-128"/>
              </a:rPr>
              <a:t>Dimensiones: 1m x 0.6m x 0.5m</a:t>
            </a:r>
            <a:endParaRPr lang="es-CO" sz="900" dirty="0">
              <a:effectLst/>
              <a:latin typeface="Garamond" panose="020204040303010108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228600" algn="l" eaLnBrk="0" hangingPunct="0">
              <a:tabLst>
                <a:tab pos="457200" algn="l"/>
              </a:tabLst>
            </a:pPr>
            <a:r>
              <a:rPr lang="es-CO" sz="900" kern="1200" dirty="0">
                <a:solidFill>
                  <a:srgbClr val="003399"/>
                </a:solidFill>
                <a:effectLst/>
                <a:latin typeface="Garamond" panose="02020404030301010803" pitchFamily="18" charset="0"/>
                <a:ea typeface="SimSun" panose="02010600030101010101" pitchFamily="2" charset="-122"/>
                <a:cs typeface="MS PGothic" panose="020B0600070205080204" pitchFamily="34" charset="-128"/>
              </a:rPr>
              <a:t>Velocidad: 9 Km/h</a:t>
            </a:r>
            <a:endParaRPr lang="es-CO" sz="900" dirty="0">
              <a:effectLst/>
              <a:latin typeface="Garamond" panose="020204040303010108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228600" algn="l" eaLnBrk="0" hangingPunct="0">
              <a:tabLst>
                <a:tab pos="457200" algn="l"/>
              </a:tabLst>
            </a:pPr>
            <a:r>
              <a:rPr lang="es-CO" sz="900" kern="1200" dirty="0">
                <a:solidFill>
                  <a:srgbClr val="003399"/>
                </a:solidFill>
                <a:effectLst/>
                <a:latin typeface="Garamond" panose="02020404030301010803" pitchFamily="18" charset="0"/>
                <a:ea typeface="SimSun" panose="02010600030101010101" pitchFamily="2" charset="-122"/>
                <a:cs typeface="MS PGothic" panose="020B0600070205080204" pitchFamily="34" charset="-128"/>
              </a:rPr>
              <a:t>Brazo manipulador de 5 GDL</a:t>
            </a:r>
            <a:endParaRPr lang="es-CO" sz="900" dirty="0">
              <a:effectLst/>
              <a:latin typeface="Garamond" panose="020204040303010108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228600" algn="l" eaLnBrk="0" hangingPunct="0">
              <a:tabLst>
                <a:tab pos="457200" algn="l"/>
              </a:tabLst>
            </a:pPr>
            <a:r>
              <a:rPr lang="es-CO" sz="900" kern="1200" dirty="0">
                <a:solidFill>
                  <a:srgbClr val="003399"/>
                </a:solidFill>
                <a:effectLst/>
                <a:latin typeface="Garamond" panose="02020404030301010803" pitchFamily="18" charset="0"/>
                <a:ea typeface="SimSun" panose="02010600030101010101" pitchFamily="2" charset="-122"/>
                <a:cs typeface="MS PGothic" panose="020B0600070205080204" pitchFamily="34" charset="-128"/>
              </a:rPr>
              <a:t>Capacidad de carga de 5 Kg.</a:t>
            </a:r>
            <a:endParaRPr lang="es-CO" sz="900" dirty="0">
              <a:effectLst/>
              <a:latin typeface="Garamond" panose="020204040303010108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228600" algn="l" eaLnBrk="0" hangingPunct="0">
              <a:tabLst>
                <a:tab pos="457200" algn="l"/>
              </a:tabLst>
            </a:pPr>
            <a:r>
              <a:rPr lang="es-CO" sz="900" kern="1200" dirty="0">
                <a:solidFill>
                  <a:srgbClr val="003399"/>
                </a:solidFill>
                <a:effectLst/>
                <a:latin typeface="Garamond" panose="02020404030301010803" pitchFamily="18" charset="0"/>
                <a:ea typeface="SimSun" panose="02010600030101010101" pitchFamily="2" charset="-122"/>
                <a:cs typeface="MS PGothic" panose="020B0600070205080204" pitchFamily="34" charset="-128"/>
              </a:rPr>
              <a:t>Comunicación Wifi de 100m</a:t>
            </a:r>
            <a:endParaRPr lang="es-CO" sz="900" dirty="0">
              <a:effectLst/>
              <a:latin typeface="Garamond" panose="020204040303010108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228600" algn="l" eaLnBrk="0" hangingPunct="0">
              <a:tabLst>
                <a:tab pos="457200" algn="l"/>
              </a:tabLst>
            </a:pPr>
            <a:r>
              <a:rPr lang="es-CO" sz="900" kern="1200" dirty="0">
                <a:solidFill>
                  <a:srgbClr val="003399"/>
                </a:solidFill>
                <a:effectLst/>
                <a:latin typeface="Garamond" panose="02020404030301010803" pitchFamily="18" charset="0"/>
                <a:ea typeface="SimSun" panose="02010600030101010101" pitchFamily="2" charset="-122"/>
                <a:cs typeface="MS PGothic" panose="020B0600070205080204" pitchFamily="34" charset="-128"/>
              </a:rPr>
              <a:t>Comunicación por fibra óptica</a:t>
            </a:r>
            <a:endParaRPr lang="es-CO" sz="900" dirty="0">
              <a:effectLst/>
              <a:latin typeface="Garamond" panose="020204040303010108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8455" indent="-338455" eaLnBrk="0" hangingPunct="0"/>
            <a:r>
              <a:rPr lang="es-CO" sz="900" b="1" kern="1200" dirty="0">
                <a:solidFill>
                  <a:srgbClr val="003399"/>
                </a:solidFill>
                <a:effectLst/>
                <a:latin typeface="Garamond" panose="02020404030301010803" pitchFamily="18" charset="0"/>
                <a:ea typeface="SimSun" panose="02010600030101010101" pitchFamily="2" charset="-122"/>
                <a:cs typeface="MS PGothic" panose="020B0600070205080204" pitchFamily="34" charset="-128"/>
              </a:rPr>
              <a:t>Resultados</a:t>
            </a:r>
            <a:endParaRPr lang="es-CO" sz="9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228600" algn="l" eaLnBrk="0" hangingPunct="0">
              <a:tabLst>
                <a:tab pos="457200" algn="l"/>
              </a:tabLst>
            </a:pPr>
            <a:r>
              <a:rPr lang="es-CO" sz="900" kern="1200" dirty="0">
                <a:solidFill>
                  <a:srgbClr val="003399"/>
                </a:solidFill>
                <a:effectLst/>
                <a:latin typeface="Garamond" panose="02020404030301010803" pitchFamily="18" charset="0"/>
                <a:ea typeface="SimSun" panose="02010600030101010101" pitchFamily="2" charset="-122"/>
                <a:cs typeface="MS PGothic" panose="020B0600070205080204" pitchFamily="34" charset="-128"/>
              </a:rPr>
              <a:t>Robot VALI 2.0</a:t>
            </a:r>
            <a:endParaRPr lang="es-CO" sz="900" dirty="0">
              <a:effectLst/>
              <a:latin typeface="Garamond" panose="020204040303010108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228600" algn="l" eaLnBrk="0" hangingPunct="0">
              <a:tabLst>
                <a:tab pos="457200" algn="l"/>
              </a:tabLst>
            </a:pPr>
            <a:r>
              <a:rPr lang="es-CO" sz="900" kern="1200" dirty="0">
                <a:solidFill>
                  <a:srgbClr val="003399"/>
                </a:solidFill>
                <a:effectLst/>
                <a:latin typeface="Garamond" panose="02020404030301010803" pitchFamily="18" charset="0"/>
                <a:ea typeface="SimSun" panose="02010600030101010101" pitchFamily="2" charset="-122"/>
                <a:cs typeface="MS PGothic" panose="020B0600070205080204" pitchFamily="34" charset="-128"/>
              </a:rPr>
              <a:t>Planos mecánicos y electrónicos</a:t>
            </a:r>
            <a:endParaRPr lang="es-CO" sz="900" dirty="0">
              <a:effectLst/>
              <a:latin typeface="Garamond" panose="020204040303010108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228600" algn="l" eaLnBrk="0" hangingPunct="0">
              <a:tabLst>
                <a:tab pos="457200" algn="l"/>
              </a:tabLst>
            </a:pPr>
            <a:r>
              <a:rPr lang="es-CO" sz="900" kern="1200" dirty="0">
                <a:solidFill>
                  <a:srgbClr val="003399"/>
                </a:solidFill>
                <a:effectLst/>
                <a:latin typeface="Garamond" panose="02020404030301010803" pitchFamily="18" charset="0"/>
                <a:ea typeface="SimSun" panose="02010600030101010101" pitchFamily="2" charset="-122"/>
                <a:cs typeface="MS PGothic" panose="020B0600070205080204" pitchFamily="34" charset="-128"/>
              </a:rPr>
              <a:t>Códigos fuente de programa</a:t>
            </a:r>
            <a:endParaRPr lang="es-CO" sz="900" dirty="0">
              <a:effectLst/>
              <a:latin typeface="Garamond" panose="020204040303010108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228600" algn="l" eaLnBrk="0" hangingPunct="0">
              <a:tabLst>
                <a:tab pos="457200" algn="l"/>
              </a:tabLst>
            </a:pPr>
            <a:r>
              <a:rPr lang="es-CO" sz="900" kern="1200" dirty="0">
                <a:solidFill>
                  <a:srgbClr val="003399"/>
                </a:solidFill>
                <a:effectLst/>
                <a:latin typeface="Garamond" panose="02020404030301010803" pitchFamily="18" charset="0"/>
                <a:ea typeface="SimSun" panose="02010600030101010101" pitchFamily="2" charset="-122"/>
                <a:cs typeface="MS PGothic" panose="020B0600070205080204" pitchFamily="34" charset="-128"/>
              </a:rPr>
              <a:t>Informe</a:t>
            </a:r>
            <a:endParaRPr lang="es-CO" sz="900" dirty="0">
              <a:effectLst/>
              <a:latin typeface="Garamond" panose="020204040303010108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228600" algn="l" eaLnBrk="0" hangingPunct="0">
              <a:tabLst>
                <a:tab pos="457200" algn="l"/>
              </a:tabLst>
            </a:pPr>
            <a:r>
              <a:rPr lang="es-CO" sz="900" kern="1200" dirty="0">
                <a:solidFill>
                  <a:srgbClr val="003399"/>
                </a:solidFill>
                <a:effectLst/>
                <a:latin typeface="Garamond" panose="02020404030301010803" pitchFamily="18" charset="0"/>
                <a:ea typeface="SimSun" panose="02010600030101010101" pitchFamily="2" charset="-122"/>
                <a:cs typeface="MS PGothic" panose="020B0600070205080204" pitchFamily="34" charset="-128"/>
              </a:rPr>
              <a:t>Entrenamiento</a:t>
            </a:r>
            <a:endParaRPr lang="es-CO" sz="900" dirty="0">
              <a:effectLst/>
              <a:latin typeface="Garamond" panose="020204040303010108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2014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363F1DD5-A1B2-5FD8-5B27-7CEC88FED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7152" y="512913"/>
            <a:ext cx="5804848" cy="648128"/>
          </a:xfrm>
        </p:spPr>
        <p:txBody>
          <a:bodyPr>
            <a:normAutofit/>
          </a:bodyPr>
          <a:lstStyle/>
          <a:p>
            <a:pPr algn="ctr"/>
            <a:r>
              <a:rPr lang="es-CO" sz="2800" b="1" dirty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Proyectos en consolidación</a:t>
            </a:r>
          </a:p>
        </p:txBody>
      </p:sp>
      <p:pic>
        <p:nvPicPr>
          <p:cNvPr id="13" name="Imagen 12" descr="Interfaz de usuario gráfica, Aplicación, Sitio web&#10;&#10;Descripción generada automáticamente">
            <a:extLst>
              <a:ext uri="{FF2B5EF4-FFF2-40B4-BE49-F238E27FC236}">
                <a16:creationId xmlns:a16="http://schemas.microsoft.com/office/drawing/2014/main" id="{E3912AA2-E322-5EC7-A891-676826C9E0B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96152" y="1161041"/>
            <a:ext cx="9399695" cy="527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34178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2972</TotalTime>
  <Words>314</Words>
  <Application>Microsoft Office PowerPoint</Application>
  <PresentationFormat>Panorámica</PresentationFormat>
  <Paragraphs>83</Paragraphs>
  <Slides>20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8" baseType="lpstr">
      <vt:lpstr>Arial</vt:lpstr>
      <vt:lpstr>Calibri</vt:lpstr>
      <vt:lpstr>Calibri Light</vt:lpstr>
      <vt:lpstr>Cambria</vt:lpstr>
      <vt:lpstr>Garamond</vt:lpstr>
      <vt:lpstr>Montserrat</vt:lpstr>
      <vt:lpstr>Times New Roman</vt:lpstr>
      <vt:lpstr>Tema de Office</vt:lpstr>
      <vt:lpstr>FACING</vt:lpstr>
      <vt:lpstr>FAC-ING-UMNG</vt:lpstr>
      <vt:lpstr>FAC-ING-UMNG</vt:lpstr>
      <vt:lpstr>FAC-ING-UMNG</vt:lpstr>
      <vt:lpstr>Centro de Investigaciones</vt:lpstr>
      <vt:lpstr>Centro de Investigaciones</vt:lpstr>
      <vt:lpstr>Proyectos Exitosos</vt:lpstr>
      <vt:lpstr>Proyectos Exitosos</vt:lpstr>
      <vt:lpstr>Proyectos en consolidación</vt:lpstr>
      <vt:lpstr>Proyectos en consolidación</vt:lpstr>
      <vt:lpstr>Proyectos en consolidación</vt:lpstr>
      <vt:lpstr>Proyectos en consolidación</vt:lpstr>
      <vt:lpstr>Proyectos en consolidación</vt:lpstr>
      <vt:lpstr>Proyectos en consolidación</vt:lpstr>
      <vt:lpstr>Proyectos en consolidación</vt:lpstr>
      <vt:lpstr>Proyectos en consolidación</vt:lpstr>
      <vt:lpstr>Proyectos en consolidación</vt:lpstr>
      <vt:lpstr>En telecomunicaciones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 de la presentación</dc:title>
  <dc:creator>Armando Bohorquez Aparicio</dc:creator>
  <cp:lastModifiedBy>Erika Andrea Baron   Baron  Martin</cp:lastModifiedBy>
  <cp:revision>54</cp:revision>
  <dcterms:created xsi:type="dcterms:W3CDTF">2023-08-23T16:27:47Z</dcterms:created>
  <dcterms:modified xsi:type="dcterms:W3CDTF">2024-07-15T11:37:56Z</dcterms:modified>
</cp:coreProperties>
</file>