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3" r:id="rId4"/>
    <p:sldId id="260" r:id="rId5"/>
    <p:sldId id="262" r:id="rId6"/>
    <p:sldId id="322" r:id="rId7"/>
    <p:sldId id="291" r:id="rId8"/>
    <p:sldId id="266" r:id="rId9"/>
    <p:sldId id="293" r:id="rId10"/>
    <p:sldId id="347" r:id="rId11"/>
    <p:sldId id="292" r:id="rId12"/>
    <p:sldId id="258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25"/>
    <a:srgbClr val="FFB624"/>
    <a:srgbClr val="8A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3" autoAdjust="0"/>
    <p:restoredTop sz="94720"/>
  </p:normalViewPr>
  <p:slideViewPr>
    <p:cSldViewPr snapToGrid="0">
      <p:cViewPr varScale="1">
        <p:scale>
          <a:sx n="97" d="100"/>
          <a:sy n="97" d="100"/>
        </p:scale>
        <p:origin x="72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Hoja1!$C$8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C-5C5D-428F-9216-0AD748E7F198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E-5C5D-428F-9216-0AD748E7F19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0-5C5D-428F-9216-0AD748E7F198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2-5C5D-428F-9216-0AD748E7F198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4-5C5D-428F-9216-0AD748E7F198}"/>
              </c:ext>
            </c:extLst>
          </c:dPt>
          <c:dLbls>
            <c:dLbl>
              <c:idx val="0"/>
              <c:layout>
                <c:manualLayout>
                  <c:x val="-4.3329832828728536E-2"/>
                  <c:y val="-1.645002075681753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>
                            <a:shade val="53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6088DCA-66F3-439C-961E-8432E4853A19}" type="CATEGORYNAME">
                      <a:rPr lang="en-US" smtClean="0"/>
                      <a:pPr>
                        <a:defRPr>
                          <a:solidFill>
                            <a:schemeClr val="accent1">
                              <a:shade val="53000"/>
                            </a:schemeClr>
                          </a:solidFill>
                        </a:defRPr>
                      </a:pPr>
                      <a:t>[NOMBRE DE CATEGORÍA]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shade val="53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C5D-428F-9216-0AD748E7F19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>
                            <a:shade val="76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EE12B2D-CCDD-4EA4-8929-5058CC7B1CDA}" type="CATEGORYNAME">
                      <a:rPr lang="en-US" smtClean="0"/>
                      <a:pPr>
                        <a:defRPr>
                          <a:solidFill>
                            <a:schemeClr val="accent1">
                              <a:shade val="76000"/>
                            </a:schemeClr>
                          </a:solidFill>
                        </a:defRPr>
                      </a:pPr>
                      <a:t>[NOMBRE DE CATEGORÍA]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C5D-428F-9216-0AD748E7F198}"/>
                </c:ext>
              </c:extLst>
            </c:dLbl>
            <c:dLbl>
              <c:idx val="2"/>
              <c:layout>
                <c:manualLayout>
                  <c:x val="-4.8387086532239748E-2"/>
                  <c:y val="7.6190453336196801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3A055F2-14C5-4091-A747-C362C9CC0721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C5D-428F-9216-0AD748E7F198}"/>
                </c:ext>
              </c:extLst>
            </c:dLbl>
            <c:dLbl>
              <c:idx val="3"/>
              <c:layout>
                <c:manualLayout>
                  <c:x val="-4.9282574373739574E-17"/>
                  <c:y val="-3.047618133447879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29349A1-60F9-4B90-BDE7-047A30EEC2DC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5C5D-428F-9216-0AD748E7F198}"/>
                </c:ext>
              </c:extLst>
            </c:dLbl>
            <c:dLbl>
              <c:idx val="4"/>
              <c:layout>
                <c:manualLayout>
                  <c:x val="0.19775849429627007"/>
                  <c:y val="-2.437193626458886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>
                            <a:tint val="54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570F0BA-296D-4DB5-A427-9EB401979B7E}" type="CATEGORYNAME">
                      <a:rPr lang="en-US" smtClean="0"/>
                      <a:pPr>
                        <a:defRPr>
                          <a:solidFill>
                            <a:schemeClr val="accent1">
                              <a:tint val="54000"/>
                            </a:schemeClr>
                          </a:solidFill>
                        </a:defRPr>
                      </a:pPr>
                      <a:t>[NOMBRE DE CATEGORÍA]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5C5D-428F-9216-0AD748E7F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spc="0" baseline="0">
                    <a:solidFill>
                      <a:schemeClr val="accent1">
                        <a:tint val="77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Hoja1!$A$9:$A$13</c:f>
              <c:strCache>
                <c:ptCount val="5"/>
                <c:pt idx="0">
                  <c:v>Doctorado</c:v>
                </c:pt>
                <c:pt idx="1">
                  <c:v>Maestría</c:v>
                </c:pt>
                <c:pt idx="2">
                  <c:v>Especialización</c:v>
                </c:pt>
                <c:pt idx="3">
                  <c:v>Universitario</c:v>
                </c:pt>
                <c:pt idx="4">
                  <c:v>Tecnología</c:v>
                </c:pt>
              </c:strCache>
            </c:strRef>
          </c:cat>
          <c:val>
            <c:numRef>
              <c:f>Hoja1!$C$9:$C$13</c:f>
              <c:numCache>
                <c:formatCode>General</c:formatCode>
                <c:ptCount val="5"/>
                <c:pt idx="0">
                  <c:v>139</c:v>
                </c:pt>
                <c:pt idx="1">
                  <c:v>235</c:v>
                </c:pt>
                <c:pt idx="2">
                  <c:v>36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5C5D-428F-9216-0AD748E7F1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/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tx>
            <c:strRef>
              <c:f>Hoja1!$C$20</c:f>
              <c:strCache>
                <c:ptCount val="1"/>
                <c:pt idx="0">
                  <c:v>Columna3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BF3-411A-B008-EB254A680FF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BF3-411A-B008-EB254A680FFC}"/>
              </c:ext>
            </c:extLst>
          </c:dPt>
          <c:dPt>
            <c:idx val="2"/>
            <c:bubble3D val="0"/>
            <c:spPr>
              <a:solidFill>
                <a:srgbClr val="20386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BF3-411A-B008-EB254A680FF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BF3-411A-B008-EB254A680FFC}"/>
              </c:ext>
            </c:extLst>
          </c:dPt>
          <c:dLbls>
            <c:dLbl>
              <c:idx val="0"/>
              <c:layout>
                <c:manualLayout>
                  <c:x val="0"/>
                  <c:y val="-1.90027733575132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3-411A-B008-EB254A680FF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BF3-411A-B008-EB254A680FF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BF3-411A-B008-EB254A680FF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BF3-411A-B008-EB254A680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spc="0" baseline="0">
                    <a:solidFill>
                      <a:srgbClr val="20386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Hoja1!$A$21:$A$24</c:f>
              <c:strCache>
                <c:ptCount val="4"/>
                <c:pt idx="0">
                  <c:v>Titular</c:v>
                </c:pt>
                <c:pt idx="1">
                  <c:v>Asociado</c:v>
                </c:pt>
                <c:pt idx="2">
                  <c:v>Asistente</c:v>
                </c:pt>
                <c:pt idx="3">
                  <c:v>Auxiliar</c:v>
                </c:pt>
              </c:strCache>
            </c:strRef>
          </c:cat>
          <c:val>
            <c:numRef>
              <c:f>Hoja1!$C$21:$C$24</c:f>
              <c:numCache>
                <c:formatCode>General</c:formatCode>
                <c:ptCount val="4"/>
                <c:pt idx="0">
                  <c:v>23</c:v>
                </c:pt>
                <c:pt idx="1">
                  <c:v>111</c:v>
                </c:pt>
                <c:pt idx="2">
                  <c:v>260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F3-411A-B008-EB254A680FF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Hoja1!$B$20</c15:sqref>
                        </c15:formulaRef>
                      </c:ext>
                    </c:extLst>
                    <c:strCache>
                      <c:ptCount val="1"/>
                      <c:pt idx="0">
                        <c:v>Columna2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shade val="58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A-2BF3-411A-B008-EB254A680FF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1">
                        <a:shade val="86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2BF3-411A-B008-EB254A680FF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1">
                        <a:tint val="86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2BF3-411A-B008-EB254A680FF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1">
                        <a:tint val="58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2BF3-411A-B008-EB254A680FFC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900" b="1" i="0" u="none" strike="noStrike" kern="1200" spc="0" baseline="0">
                            <a:solidFill>
                              <a:schemeClr val="accent1">
                                <a:shade val="58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2BF3-411A-B008-EB254A680FFC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900" b="1" i="0" u="none" strike="noStrike" kern="1200" spc="0" baseline="0">
                            <a:solidFill>
                              <a:schemeClr val="accent1">
                                <a:shade val="86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2BF3-411A-B008-EB254A680FFC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900" b="1" i="0" u="none" strike="noStrike" kern="1200" spc="0" baseline="0">
                            <a:solidFill>
                              <a:schemeClr val="accent1">
                                <a:tint val="86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2BF3-411A-B008-EB254A680FFC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900" b="1" i="0" u="none" strike="noStrike" kern="1200" spc="0" baseline="0">
                            <a:solidFill>
                              <a:schemeClr val="accent1">
                                <a:tint val="58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2BF3-411A-B008-EB254A680FF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eparator>; 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Hoja1!$A$21:$A$24</c15:sqref>
                        </c15:formulaRef>
                      </c:ext>
                    </c:extLst>
                    <c:strCache>
                      <c:ptCount val="4"/>
                      <c:pt idx="0">
                        <c:v>Titular</c:v>
                      </c:pt>
                      <c:pt idx="1">
                        <c:v>Asociado</c:v>
                      </c:pt>
                      <c:pt idx="2">
                        <c:v>Asistente</c:v>
                      </c:pt>
                      <c:pt idx="3">
                        <c:v>Auxiliar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Hoja1!$B$21:$B$24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5.5961070559610707E-2</c:v>
                      </c:pt>
                      <c:pt idx="1">
                        <c:v>0.27007299270072993</c:v>
                      </c:pt>
                      <c:pt idx="2">
                        <c:v>0.63260340632603407</c:v>
                      </c:pt>
                      <c:pt idx="3">
                        <c:v>4.1362530413625302E-2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2BF3-411A-B008-EB254A680FFC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73696389564943"/>
          <c:y val="2.9180056113006388E-2"/>
          <c:w val="0.89630278929229845"/>
          <c:h val="0.838017105388029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2038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474-C743-95E4-8933169C9C12}"/>
              </c:ext>
            </c:extLst>
          </c:dPt>
          <c:dPt>
            <c:idx val="1"/>
            <c:invertIfNegative val="0"/>
            <c:bubble3D val="0"/>
            <c:spPr>
              <a:solidFill>
                <a:srgbClr val="2038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474-C743-95E4-8933169C9C12}"/>
              </c:ext>
            </c:extLst>
          </c:dPt>
          <c:dPt>
            <c:idx val="2"/>
            <c:invertIfNegative val="0"/>
            <c:bubble3D val="0"/>
            <c:spPr>
              <a:solidFill>
                <a:srgbClr val="2038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474-C743-95E4-8933169C9C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474-C743-95E4-8933169C9C1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474-C743-95E4-8933169C9C1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0474-C743-95E4-8933169C9C12}"/>
              </c:ext>
            </c:extLst>
          </c:dPt>
          <c:dLbls>
            <c:dLbl>
              <c:idx val="0"/>
              <c:layout>
                <c:manualLayout>
                  <c:x val="-1.9602468120521531E-3"/>
                  <c:y val="-3.7314649760877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74-C743-95E4-8933169C9C12}"/>
                </c:ext>
              </c:extLst>
            </c:dLbl>
            <c:dLbl>
              <c:idx val="1"/>
              <c:layout>
                <c:manualLayout>
                  <c:x val="1.9602468120521531E-3"/>
                  <c:y val="-1.8657324880438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74-C743-95E4-8933169C9C12}"/>
                </c:ext>
              </c:extLst>
            </c:dLbl>
            <c:dLbl>
              <c:idx val="2"/>
              <c:layout>
                <c:manualLayout>
                  <c:x val="5.88074043615631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474-C743-95E4-8933169C9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E6AF00"/>
                    </a:solidFill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431</c:v>
                </c:pt>
                <c:pt idx="1">
                  <c:v>411</c:v>
                </c:pt>
                <c:pt idx="2">
                  <c:v>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74-C743-95E4-8933169C9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192559552"/>
        <c:axId val="192559944"/>
        <c:axId val="0"/>
      </c:bar3DChart>
      <c:catAx>
        <c:axId val="19255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03862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192559944"/>
        <c:crosses val="autoZero"/>
        <c:auto val="1"/>
        <c:lblAlgn val="ctr"/>
        <c:lblOffset val="100"/>
        <c:noMultiLvlLbl val="0"/>
      </c:catAx>
      <c:valAx>
        <c:axId val="19255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03862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1925595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03862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2038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B23-4244-B835-FE5AC2FCA17D}"/>
              </c:ext>
            </c:extLst>
          </c:dPt>
          <c:dPt>
            <c:idx val="2"/>
            <c:invertIfNegative val="0"/>
            <c:bubble3D val="0"/>
            <c:spPr>
              <a:solidFill>
                <a:srgbClr val="2038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B23-4244-B835-FE5AC2FCA17D}"/>
              </c:ext>
            </c:extLst>
          </c:dPt>
          <c:dPt>
            <c:idx val="3"/>
            <c:invertIfNegative val="0"/>
            <c:bubble3D val="0"/>
            <c:spPr>
              <a:solidFill>
                <a:srgbClr val="2038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B23-4244-B835-FE5AC2FCA17D}"/>
              </c:ext>
            </c:extLst>
          </c:dPt>
          <c:dPt>
            <c:idx val="4"/>
            <c:invertIfNegative val="0"/>
            <c:bubble3D val="0"/>
            <c:spPr>
              <a:solidFill>
                <a:srgbClr val="2038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B23-4244-B835-FE5AC2FCA17D}"/>
              </c:ext>
            </c:extLst>
          </c:dPt>
          <c:dPt>
            <c:idx val="5"/>
            <c:invertIfNegative val="0"/>
            <c:bubble3D val="0"/>
            <c:spPr>
              <a:solidFill>
                <a:srgbClr val="2038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B23-4244-B835-FE5AC2FCA17D}"/>
              </c:ext>
            </c:extLst>
          </c:dPt>
          <c:dLbls>
            <c:dLbl>
              <c:idx val="1"/>
              <c:layout>
                <c:manualLayout>
                  <c:x val="8.1232464927723357E-3"/>
                  <c:y val="9.34554337159977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23-4244-B835-FE5AC2FCA1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23-4244-B835-FE5AC2FCA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E6AF00"/>
                    </a:solidFill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152</c:v>
                </c:pt>
                <c:pt idx="1">
                  <c:v>160</c:v>
                </c:pt>
                <c:pt idx="2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23-4244-B835-FE5AC2FCA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192559160"/>
        <c:axId val="192557984"/>
        <c:axId val="0"/>
      </c:bar3DChart>
      <c:catAx>
        <c:axId val="192559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03862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192557984"/>
        <c:crosses val="autoZero"/>
        <c:auto val="1"/>
        <c:lblAlgn val="ctr"/>
        <c:lblOffset val="100"/>
        <c:noMultiLvlLbl val="0"/>
      </c:catAx>
      <c:valAx>
        <c:axId val="19255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03862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19255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254232173112538"/>
          <c:y val="3.9347954075960562E-2"/>
          <c:w val="0.82745767826887462"/>
          <c:h val="0.781573569509277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03862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2038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19A-B146-A097-C9D6438DC762}"/>
              </c:ext>
            </c:extLst>
          </c:dPt>
          <c:dPt>
            <c:idx val="2"/>
            <c:invertIfNegative val="0"/>
            <c:bubble3D val="0"/>
            <c:spPr>
              <a:solidFill>
                <a:srgbClr val="2038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19A-B146-A097-C9D6438DC762}"/>
              </c:ext>
            </c:extLst>
          </c:dPt>
          <c:dPt>
            <c:idx val="3"/>
            <c:invertIfNegative val="0"/>
            <c:bubble3D val="0"/>
            <c:spPr>
              <a:solidFill>
                <a:srgbClr val="2038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19A-B146-A097-C9D6438DC762}"/>
              </c:ext>
            </c:extLst>
          </c:dPt>
          <c:dPt>
            <c:idx val="4"/>
            <c:invertIfNegative val="0"/>
            <c:bubble3D val="0"/>
            <c:spPr>
              <a:solidFill>
                <a:srgbClr val="2038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19A-B146-A097-C9D6438DC762}"/>
              </c:ext>
            </c:extLst>
          </c:dPt>
          <c:dPt>
            <c:idx val="5"/>
            <c:invertIfNegative val="0"/>
            <c:bubble3D val="0"/>
            <c:spPr>
              <a:solidFill>
                <a:srgbClr val="2038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19A-B146-A097-C9D6438DC762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19A-B146-A097-C9D6438DC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E6AF00"/>
                    </a:solidFill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1328</c:v>
                </c:pt>
                <c:pt idx="1">
                  <c:v>1218</c:v>
                </c:pt>
                <c:pt idx="2">
                  <c:v>1339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9A-B146-A097-C9D6438DC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574091064"/>
        <c:axId val="574114192"/>
        <c:axId val="0"/>
      </c:bar3DChart>
      <c:catAx>
        <c:axId val="574091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03862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574114192"/>
        <c:crosses val="autoZero"/>
        <c:auto val="1"/>
        <c:lblAlgn val="ctr"/>
        <c:lblOffset val="100"/>
        <c:noMultiLvlLbl val="0"/>
      </c:catAx>
      <c:valAx>
        <c:axId val="57411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03862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574091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tx>
            <c:strRef>
              <c:f>Hoja1!$C$20</c:f>
              <c:strCache>
                <c:ptCount val="1"/>
                <c:pt idx="0">
                  <c:v>Columna3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E3D-B94E-B7D8-E447C9A5247E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E3D-B94E-B7D8-E447C9A5247E}"/>
              </c:ext>
            </c:extLst>
          </c:dPt>
          <c:dPt>
            <c:idx val="2"/>
            <c:bubble3D val="0"/>
            <c:spPr>
              <a:solidFill>
                <a:srgbClr val="20386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E3D-B94E-B7D8-E447C9A5247E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E3D-B94E-B7D8-E447C9A5247E}"/>
              </c:ext>
            </c:extLst>
          </c:dPt>
          <c:dLbls>
            <c:dLbl>
              <c:idx val="0"/>
              <c:layout>
                <c:manualLayout>
                  <c:x val="0"/>
                  <c:y val="-1.90027733575132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3D-B94E-B7D8-E447C9A5247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E3D-B94E-B7D8-E447C9A5247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E3D-B94E-B7D8-E447C9A5247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E3D-B94E-B7D8-E447C9A52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spc="0" baseline="0">
                    <a:solidFill>
                      <a:srgbClr val="20386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Hoja1!$A$21:$A$24</c:f>
              <c:strCache>
                <c:ptCount val="4"/>
                <c:pt idx="0">
                  <c:v>Titular</c:v>
                </c:pt>
                <c:pt idx="1">
                  <c:v>Asociado</c:v>
                </c:pt>
                <c:pt idx="2">
                  <c:v>Asistente</c:v>
                </c:pt>
                <c:pt idx="3">
                  <c:v>Auxiliar</c:v>
                </c:pt>
              </c:strCache>
            </c:strRef>
          </c:cat>
          <c:val>
            <c:numRef>
              <c:f>Hoja1!$C$21:$C$24</c:f>
              <c:numCache>
                <c:formatCode>General</c:formatCode>
                <c:ptCount val="4"/>
                <c:pt idx="0">
                  <c:v>23</c:v>
                </c:pt>
                <c:pt idx="1">
                  <c:v>111</c:v>
                </c:pt>
                <c:pt idx="2">
                  <c:v>260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3D-B94E-B7D8-E447C9A5247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Hoja1!$B$20</c15:sqref>
                        </c15:formulaRef>
                      </c:ext>
                    </c:extLst>
                    <c:strCache>
                      <c:ptCount val="1"/>
                      <c:pt idx="0">
                        <c:v>Columna2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shade val="58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AE3D-B94E-B7D8-E447C9A5247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1">
                        <a:shade val="86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AE3D-B94E-B7D8-E447C9A5247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1">
                        <a:tint val="86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AE3D-B94E-B7D8-E447C9A5247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1">
                        <a:tint val="58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AE3D-B94E-B7D8-E447C9A5247E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900" b="1" i="0" u="none" strike="noStrike" kern="1200" spc="0" baseline="0">
                            <a:solidFill>
                              <a:schemeClr val="accent1">
                                <a:shade val="58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AE3D-B94E-B7D8-E447C9A5247E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900" b="1" i="0" u="none" strike="noStrike" kern="1200" spc="0" baseline="0">
                            <a:solidFill>
                              <a:schemeClr val="accent1">
                                <a:shade val="86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AE3D-B94E-B7D8-E447C9A5247E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900" b="1" i="0" u="none" strike="noStrike" kern="1200" spc="0" baseline="0">
                            <a:solidFill>
                              <a:schemeClr val="accent1">
                                <a:tint val="86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AE3D-B94E-B7D8-E447C9A5247E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900" b="1" i="0" u="none" strike="noStrike" kern="1200" spc="0" baseline="0">
                            <a:solidFill>
                              <a:schemeClr val="accent1">
                                <a:tint val="58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2-AE3D-B94E-B7D8-E447C9A5247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eparator>; 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Hoja1!$A$21:$A$24</c15:sqref>
                        </c15:formulaRef>
                      </c:ext>
                    </c:extLst>
                    <c:strCache>
                      <c:ptCount val="4"/>
                      <c:pt idx="0">
                        <c:v>Titular</c:v>
                      </c:pt>
                      <c:pt idx="1">
                        <c:v>Asociado</c:v>
                      </c:pt>
                      <c:pt idx="2">
                        <c:v>Asistente</c:v>
                      </c:pt>
                      <c:pt idx="3">
                        <c:v>Auxiliar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Hoja1!$B$21:$B$24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5.5961070559610707E-2</c:v>
                      </c:pt>
                      <c:pt idx="1">
                        <c:v>0.27007299270072993</c:v>
                      </c:pt>
                      <c:pt idx="2">
                        <c:v>0.63260340632603407</c:v>
                      </c:pt>
                      <c:pt idx="3">
                        <c:v>4.1362530413625302E-2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AE3D-B94E-B7D8-E447C9A5247E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tx>
            <c:strRef>
              <c:f>Hoja1!$C$8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705-174B-B8B7-BF1BAECAB8E2}"/>
              </c:ext>
            </c:extLst>
          </c:dPt>
          <c:dPt>
            <c:idx val="1"/>
            <c:bubble3D val="0"/>
            <c:spPr>
              <a:solidFill>
                <a:srgbClr val="20386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705-174B-B8B7-BF1BAECAB8E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705-174B-B8B7-BF1BAECAB8E2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705-174B-B8B7-BF1BAECAB8E2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705-174B-B8B7-BF1BAECAB8E2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D705-174B-B8B7-BF1BAECAB8E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705-174B-B8B7-BF1BAECAB8E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705-174B-B8B7-BF1BAECAB8E2}"/>
                </c:ext>
              </c:extLst>
            </c:dLbl>
            <c:dLbl>
              <c:idx val="2"/>
              <c:layout>
                <c:manualLayout>
                  <c:x val="-9.7494170943355288E-2"/>
                  <c:y val="-6.0586592196861411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rgbClr val="20386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3A055F2-14C5-4091-A747-C362C9CC0721}" type="CATEGORYNAME">
                      <a:rPr lang="en-US">
                        <a:solidFill>
                          <a:srgbClr val="203862"/>
                        </a:solidFill>
                      </a:rPr>
                      <a:pPr>
                        <a:defRPr>
                          <a:solidFill>
                            <a:srgbClr val="203862"/>
                          </a:solidFill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rgbClr val="203862"/>
                        </a:solidFill>
                      </a:rPr>
                      <a:t>, 51, </a:t>
                    </a:r>
                    <a:fld id="{D74B09CF-6861-49FD-8C93-A5BA0972B9EE}" type="PERCENTAGE">
                      <a:rPr lang="en-US">
                        <a:solidFill>
                          <a:srgbClr val="203862"/>
                        </a:solidFill>
                      </a:rPr>
                      <a:pPr>
                        <a:defRPr>
                          <a:solidFill>
                            <a:srgbClr val="203862"/>
                          </a:solidFill>
                        </a:defRPr>
                      </a:pPr>
                      <a:t>[PORCENTAJE]</a:t>
                    </a:fld>
                    <a:endParaRPr lang="en-US">
                      <a:solidFill>
                        <a:srgbClr val="20386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705-174B-B8B7-BF1BAECAB8E2}"/>
                </c:ext>
              </c:extLst>
            </c:dLbl>
            <c:dLbl>
              <c:idx val="3"/>
              <c:layout>
                <c:manualLayout>
                  <c:x val="-0.17331933131491378"/>
                  <c:y val="-2.225124362804560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rgbClr val="20386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29349A1-60F9-4B90-BDE7-047A30EEC2DC}" type="CATEGORYNAME">
                      <a:rPr lang="en-US">
                        <a:solidFill>
                          <a:srgbClr val="203862"/>
                        </a:solidFill>
                      </a:rPr>
                      <a:pPr>
                        <a:defRPr>
                          <a:solidFill>
                            <a:srgbClr val="203862"/>
                          </a:solidFill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rgbClr val="203862"/>
                        </a:solidFill>
                      </a:rPr>
                      <a:t>, 5, </a:t>
                    </a:r>
                    <a:fld id="{7155E17B-0598-4EF9-98A0-6E32A38FDEE5}" type="PERCENTAGE">
                      <a:rPr lang="en-US">
                        <a:solidFill>
                          <a:srgbClr val="203862"/>
                        </a:solidFill>
                      </a:rPr>
                      <a:pPr>
                        <a:defRPr>
                          <a:solidFill>
                            <a:srgbClr val="203862"/>
                          </a:solidFill>
                        </a:defRPr>
                      </a:pPr>
                      <a:t>[PORCENTAJE]</a:t>
                    </a:fld>
                    <a:endParaRPr lang="en-US">
                      <a:solidFill>
                        <a:srgbClr val="20386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705-174B-B8B7-BF1BAECAB8E2}"/>
                </c:ext>
              </c:extLst>
            </c:dLbl>
            <c:dLbl>
              <c:idx val="4"/>
              <c:layout>
                <c:manualLayout>
                  <c:x val="0.35663454800160777"/>
                  <c:y val="-2.0259431075384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05-174B-B8B7-BF1BAECAB8E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rgbClr val="20386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D705-174B-B8B7-BF1BAECAB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spc="0" baseline="0">
                    <a:solidFill>
                      <a:srgbClr val="20386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Hoja1!$A$9:$A$14</c:f>
              <c:strCache>
                <c:ptCount val="5"/>
                <c:pt idx="0">
                  <c:v>Doctorado</c:v>
                </c:pt>
                <c:pt idx="1">
                  <c:v>Maestría</c:v>
                </c:pt>
                <c:pt idx="2">
                  <c:v>Especialización</c:v>
                </c:pt>
                <c:pt idx="3">
                  <c:v>Universitario</c:v>
                </c:pt>
                <c:pt idx="4">
                  <c:v>Tecnología</c:v>
                </c:pt>
              </c:strCache>
            </c:strRef>
          </c:cat>
          <c:val>
            <c:numRef>
              <c:f>Hoja1!$C$9:$C$14</c:f>
              <c:numCache>
                <c:formatCode>General</c:formatCode>
                <c:ptCount val="6"/>
                <c:pt idx="0">
                  <c:v>137</c:v>
                </c:pt>
                <c:pt idx="1">
                  <c:v>231</c:v>
                </c:pt>
                <c:pt idx="2">
                  <c:v>36</c:v>
                </c:pt>
                <c:pt idx="3">
                  <c:v>6</c:v>
                </c:pt>
                <c:pt idx="4">
                  <c:v>1</c:v>
                </c:pt>
                <c:pt idx="5">
                  <c:v>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05-174B-B8B7-BF1BAECAB8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Hoja1!$B$8</c15:sqref>
                        </c15:formulaRef>
                      </c:ext>
                    </c:extLst>
                    <c:strCache>
                      <c:ptCount val="1"/>
                      <c:pt idx="0">
                        <c:v>Columna3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shade val="53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D705-174B-B8B7-BF1BAECAB8E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1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D705-174B-B8B7-BF1BAECAB8E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D705-174B-B8B7-BF1BAECAB8E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1">
                        <a:tint val="77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D705-174B-B8B7-BF1BAECAB8E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1">
                        <a:tint val="54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6-D705-174B-B8B7-BF1BAECAB8E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1">
                        <a:tint val="5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8-D705-174B-B8B7-BF1BAECAB8E2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800" b="1" i="0" u="none" strike="noStrike" kern="1200" spc="0" baseline="0">
                            <a:solidFill>
                              <a:schemeClr val="accent1">
                                <a:shade val="53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E-D705-174B-B8B7-BF1BAECAB8E2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800" b="1" i="0" u="none" strike="noStrike" kern="1200" spc="0" baseline="0">
                            <a:solidFill>
                              <a:schemeClr val="accent1">
                                <a:shade val="76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10-D705-174B-B8B7-BF1BAECAB8E2}"/>
                      </c:ext>
                    </c:extLst>
                  </c:dLbl>
                  <c:dLbl>
                    <c:idx val="2"/>
                    <c:layout>
                      <c:manualLayout>
                        <c:x val="-2.3887075177259368E-2"/>
                        <c:y val="-5.8866800190784056E-3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800" b="1" i="0" u="none" strike="noStrike" kern="1200" spc="0" baseline="0">
                            <a:solidFill>
                              <a:schemeClr val="accen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2-D705-174B-B8B7-BF1BAECAB8E2}"/>
                      </c:ext>
                    </c:extLst>
                  </c:dLbl>
                  <c:dLbl>
                    <c:idx val="3"/>
                    <c:layout>
                      <c:manualLayout>
                        <c:x val="-2.1715522888418005E-3"/>
                        <c:y val="-2.6490060085852852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800" b="1" i="0" u="none" strike="noStrike" kern="1200" spc="0" baseline="0">
                            <a:solidFill>
                              <a:schemeClr val="accent1">
                                <a:tint val="77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D705-174B-B8B7-BF1BAECAB8E2}"/>
                      </c:ext>
                    </c:extLst>
                  </c:dLbl>
                  <c:dLbl>
                    <c:idx val="4"/>
                    <c:layout>
                      <c:manualLayout>
                        <c:x val="0.1049545418871063"/>
                        <c:y val="-1.3149545311908289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800" b="1" i="0" u="none" strike="noStrike" kern="1200" spc="0" baseline="0">
                            <a:solidFill>
                              <a:schemeClr val="accent1">
                                <a:tint val="54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D705-174B-B8B7-BF1BAECAB8E2}"/>
                      </c:ext>
                    </c:extLst>
                  </c:dLbl>
                  <c:dLbl>
                    <c:idx val="5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800" b="1" i="0" u="none" strike="noStrike" kern="1200" spc="0" baseline="0">
                            <a:solidFill>
                              <a:schemeClr val="accent1">
                                <a:tint val="50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18-D705-174B-B8B7-BF1BAECAB8E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Hoja1!$A$9:$A$14</c15:sqref>
                        </c15:formulaRef>
                      </c:ext>
                    </c:extLst>
                    <c:strCache>
                      <c:ptCount val="5"/>
                      <c:pt idx="0">
                        <c:v>Doctorado</c:v>
                      </c:pt>
                      <c:pt idx="1">
                        <c:v>Maestría</c:v>
                      </c:pt>
                      <c:pt idx="2">
                        <c:v>Especialización</c:v>
                      </c:pt>
                      <c:pt idx="3">
                        <c:v>Universitario</c:v>
                      </c:pt>
                      <c:pt idx="4">
                        <c:v>Tecnología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Hoja1!$B$9:$B$14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0.33333333333333331</c:v>
                      </c:pt>
                      <c:pt idx="1">
                        <c:v>0.56204379562043794</c:v>
                      </c:pt>
                      <c:pt idx="2">
                        <c:v>8.7591240875912413E-2</c:v>
                      </c:pt>
                      <c:pt idx="3">
                        <c:v>1.4598540145985401E-2</c:v>
                      </c:pt>
                      <c:pt idx="4">
                        <c:v>2.4330900243309003E-3</c:v>
                      </c:pt>
                      <c:pt idx="5" formatCode="0%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D705-174B-B8B7-BF1BAECAB8E2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E21-FD4B-A20D-FF4C78306D96}"/>
              </c:ext>
            </c:extLst>
          </c:dPt>
          <c:dPt>
            <c:idx val="1"/>
            <c:bubble3D val="0"/>
            <c:spPr>
              <a:solidFill>
                <a:srgbClr val="20386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E21-FD4B-A20D-FF4C78306D96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E21-FD4B-A20D-FF4C78306D9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E21-FD4B-A20D-FF4C78306D96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E21-FD4B-A20D-FF4C78306D96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E21-FD4B-A20D-FF4C78306D96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E21-FD4B-A20D-FF4C78306D96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Tecnología</c:v>
                </c:pt>
                <c:pt idx="1">
                  <c:v>Profesional</c:v>
                </c:pt>
                <c:pt idx="2">
                  <c:v>Pregrado distancia</c:v>
                </c:pt>
                <c:pt idx="3">
                  <c:v>Especialización no médica</c:v>
                </c:pt>
                <c:pt idx="4">
                  <c:v>Especialización médico - quirúrgica</c:v>
                </c:pt>
                <c:pt idx="5">
                  <c:v>Maestría</c:v>
                </c:pt>
                <c:pt idx="6">
                  <c:v>Doctorado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299</c:v>
                </c:pt>
                <c:pt idx="1">
                  <c:v>13326</c:v>
                </c:pt>
                <c:pt idx="2">
                  <c:v>2419</c:v>
                </c:pt>
                <c:pt idx="3">
                  <c:v>1399</c:v>
                </c:pt>
                <c:pt idx="4">
                  <c:v>400</c:v>
                </c:pt>
                <c:pt idx="5">
                  <c:v>608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21-FD4B-A20D-FF4C78306D9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717C-8821-9C4D-8D8F-19BE18CB349F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26D7-F67B-C546-BA4E-E080FBB48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6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776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D0FE2-B457-A066-8F41-651A7CC8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3218E5-7770-FED5-77B1-B136EB438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38F38-5418-8AB4-4634-C83484E6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4AA17-B49C-1F2A-68C2-BCE6631D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04676-A087-5C87-852D-673EEE7F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490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BAE1-84C9-A5C3-4C19-1363ED2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42147-A407-2A52-7DAA-15F88FD54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B24788-45D0-7F27-C4EA-5CBFC845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5A482-8329-DF8B-76BB-1D325EC3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64712-E9E8-8201-833F-6966FCF0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973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D42891-2A66-B9B1-8BEE-FED5A8EDB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D2E23F-4E88-BE3E-B7DD-34356A5C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687FD-05CD-C297-39CE-9E6997F8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FA67FD-5ACF-299D-92A9-6C9C7126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58DBF-0B53-034C-6772-942EBBE0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73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182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843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00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1678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9121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0102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4645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02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0EE7E-16A2-89DD-C3E1-DBC8BB9E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911E5-08AE-56B2-C6A4-7B346DAC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F6777-E97B-0AB1-65E3-1C4178C5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121522-5BCA-A250-79D7-2C266BB0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E4B06-EF23-B2AA-F9D0-0D091450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634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9926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5317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500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FA003-E691-3FB4-22FD-2D26DC4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A0AF6-E843-79A2-9F1B-C185D654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B28DC-8989-875C-9235-3F225997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7F834C-52CF-CB5C-48C3-39FD6D36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70C5C-B366-4175-1071-EB4BA630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6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6C200-9AF3-3191-AC58-7BAF277B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85614-AB05-3050-AC63-95DD6092E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F60A8-E53C-7B5D-2072-199AD3A4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683828-E2F2-E97A-3530-F061969E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633A1B-A3DA-D798-8EB1-B02E517F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7A822B-2660-5A91-40CB-AF9169FC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4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A2E88-4E54-1F5C-640D-3BECBD89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D52DB-52E7-DE5E-F668-78C0D7FF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EB7574-6D66-C17E-B97F-374A78CA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A4F76D-CC4F-9766-8172-88E746F17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68EC9D-5B49-26CB-65A1-614783701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CE850F-5FE9-2967-8545-CDF284FC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7ACA90-8E81-ECB8-B397-91C19C01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277526-A4B6-4DAA-F739-7E9A6E10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551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55D05-D02E-329A-4266-B0538A62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F5370B-AFE8-55B1-E7D8-CDB7C3E1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4FB608-9A4D-DFC1-B15A-677B1E54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45FA74-5507-18C4-1BBC-FC722983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36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596D6-7664-35AA-81B3-5BA5DC57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2CF8AE-AB31-6B37-2E60-EDB015F9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F8118F-C55E-C7A8-1ACA-C9D0D4A4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79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9AE8-CFE7-7D0A-CC71-EA26F28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5A795-511F-C8C0-9B26-F254AC18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B217AD-F7BE-94FF-70F7-F40AB8837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EE662-7765-AAF8-3B67-4489F07B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FF6B2-BC9E-6DAD-6911-F5A55BF6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8F64F-AD32-B854-6EFE-B2366C5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21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F4BB-7733-A069-26AC-EA76E8F5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0B4704-E5CD-F6DB-5303-25577B817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86568-5232-3368-1807-1EF118F28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A2E62C-A617-FA11-1782-BF978DAC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2335F-977D-E8DC-CB3F-17161625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E20F7C-8430-DA0B-2491-C1FF84AF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21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B8D8EC-AA80-D363-7188-76329020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6D197D-9FCA-9D69-A72F-D8A25AC1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9DC54-28F5-7F7D-647C-B0BCA5B49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CDF3A-E3FB-298C-FEE4-27C7AE5C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BA162-DC0E-63E4-423B-90711B09A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29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5B69-21D3-F44F-A4F5-5B635EAB44DA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570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ACEE-5547-5DDC-AE7B-06213BF0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6444" y="827947"/>
            <a:ext cx="6454346" cy="630195"/>
          </a:xfrm>
        </p:spPr>
        <p:txBody>
          <a:bodyPr>
            <a:normAutofit fontScale="90000"/>
          </a:bodyPr>
          <a:lstStyle/>
          <a:p>
            <a:b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Militar Nueva Granada</a:t>
            </a:r>
            <a:endParaRPr lang="es-CO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C1A0B1-F3AC-6460-BA11-5432FFDCD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7722" y="2785511"/>
            <a:ext cx="3958282" cy="302697"/>
          </a:xfrm>
        </p:spPr>
        <p:txBody>
          <a:bodyPr>
            <a:noAutofit/>
          </a:bodyPr>
          <a:lstStyle/>
          <a:p>
            <a:r>
              <a:rPr lang="es-CO" sz="2800" b="1" dirty="0"/>
              <a:t>VICERRECTORÍA ACADÉMICA</a:t>
            </a:r>
          </a:p>
        </p:txBody>
      </p:sp>
    </p:spTree>
    <p:extLst>
      <p:ext uri="{BB962C8B-B14F-4D97-AF65-F5344CB8AC3E}">
        <p14:creationId xmlns:p14="http://schemas.microsoft.com/office/powerpoint/2010/main" val="124636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AD1E58F-9C3B-33BE-1FAE-E1B64B91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008" y="293901"/>
            <a:ext cx="7383362" cy="648128"/>
          </a:xfrm>
        </p:spPr>
        <p:txBody>
          <a:bodyPr>
            <a:normAutofit/>
          </a:bodyPr>
          <a:lstStyle/>
          <a:p>
            <a:pPr algn="r"/>
            <a:r>
              <a:rPr lang="es-ES" altLang="es-C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POBLACIÓN ESTUDIANTIL</a:t>
            </a:r>
            <a:endParaRPr lang="es-ES" altLang="es-CO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0 CuadroTexto">
            <a:extLst>
              <a:ext uri="{FF2B5EF4-FFF2-40B4-BE49-F238E27FC236}">
                <a16:creationId xmlns:a16="http://schemas.microsoft.com/office/drawing/2014/main" id="{336A89B1-C5E9-248B-3781-CEEECE1E119F}"/>
              </a:ext>
            </a:extLst>
          </p:cNvPr>
          <p:cNvSpPr txBox="1"/>
          <p:nvPr/>
        </p:nvSpPr>
        <p:spPr>
          <a:xfrm>
            <a:off x="4860633" y="6174048"/>
            <a:ext cx="699947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 defTabSz="1234440">
              <a:defRPr sz="1170" b="1" ker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1234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Fuente: 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División de Registro y Control Académico, 2024-1.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A3675171-3B9C-1A9B-FA97-971FEE1E6B31}"/>
              </a:ext>
            </a:extLst>
          </p:cNvPr>
          <p:cNvGraphicFramePr/>
          <p:nvPr/>
        </p:nvGraphicFramePr>
        <p:xfrm>
          <a:off x="762157" y="3069117"/>
          <a:ext cx="6101268" cy="326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3122CA6-F0BB-6F4F-388B-282FBD1F3D13}"/>
              </a:ext>
            </a:extLst>
          </p:cNvPr>
          <p:cNvSpPr txBox="1"/>
          <p:nvPr/>
        </p:nvSpPr>
        <p:spPr>
          <a:xfrm>
            <a:off x="2193823" y="1608401"/>
            <a:ext cx="1778970" cy="6232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Book"/>
                <a:ea typeface="Franklin Gothic Demi Cond" charset="0"/>
                <a:cs typeface="Franklin Gothic Demi Cond" charset="0"/>
              </a:rPr>
              <a:t>19.013</a:t>
            </a:r>
            <a:endParaRPr kumimoji="0" lang="es-CO" sz="4081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Franklin Gothic Demi Cond" charset="0"/>
              <a:cs typeface="Franklin Gothic Demi Cond" charset="0"/>
            </a:endParaRPr>
          </a:p>
        </p:txBody>
      </p:sp>
      <p:grpSp>
        <p:nvGrpSpPr>
          <p:cNvPr id="11" name="Group 20">
            <a:extLst>
              <a:ext uri="{FF2B5EF4-FFF2-40B4-BE49-F238E27FC236}">
                <a16:creationId xmlns:a16="http://schemas.microsoft.com/office/drawing/2014/main" id="{BF45B9B1-09FC-0908-8287-BFD12253CB9B}"/>
              </a:ext>
            </a:extLst>
          </p:cNvPr>
          <p:cNvGrpSpPr/>
          <p:nvPr/>
        </p:nvGrpSpPr>
        <p:grpSpPr>
          <a:xfrm>
            <a:off x="586403" y="3188226"/>
            <a:ext cx="2542405" cy="561772"/>
            <a:chOff x="6277232" y="3608173"/>
            <a:chExt cx="3830595" cy="2114317"/>
          </a:xfrm>
        </p:grpSpPr>
        <p:cxnSp>
          <p:nvCxnSpPr>
            <p:cNvPr id="12" name="Straight Connector 18">
              <a:extLst>
                <a:ext uri="{FF2B5EF4-FFF2-40B4-BE49-F238E27FC236}">
                  <a16:creationId xmlns:a16="http://schemas.microsoft.com/office/drawing/2014/main" id="{E19DFFBE-4E04-87B3-6F20-D1EF8F8CCE2A}"/>
                </a:ext>
              </a:extLst>
            </p:cNvPr>
            <p:cNvCxnSpPr/>
            <p:nvPr/>
          </p:nvCxnSpPr>
          <p:spPr>
            <a:xfrm>
              <a:off x="6277232" y="3608173"/>
              <a:ext cx="1902941" cy="0"/>
            </a:xfrm>
            <a:prstGeom prst="line">
              <a:avLst/>
            </a:prstGeom>
            <a:ln w="38100" cap="rnd"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9">
              <a:extLst>
                <a:ext uri="{FF2B5EF4-FFF2-40B4-BE49-F238E27FC236}">
                  <a16:creationId xmlns:a16="http://schemas.microsoft.com/office/drawing/2014/main" id="{AA6753B4-E515-A803-07DD-07C1475491AB}"/>
                </a:ext>
              </a:extLst>
            </p:cNvPr>
            <p:cNvCxnSpPr>
              <a:cxnSpLocks/>
            </p:cNvCxnSpPr>
            <p:nvPr/>
          </p:nvCxnSpPr>
          <p:spPr>
            <a:xfrm>
              <a:off x="8180173" y="3608173"/>
              <a:ext cx="1927654" cy="2114317"/>
            </a:xfrm>
            <a:prstGeom prst="line">
              <a:avLst/>
            </a:prstGeom>
            <a:ln w="38100" cap="rnd">
              <a:solidFill>
                <a:srgbClr val="E6A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2">
            <a:extLst>
              <a:ext uri="{FF2B5EF4-FFF2-40B4-BE49-F238E27FC236}">
                <a16:creationId xmlns:a16="http://schemas.microsoft.com/office/drawing/2014/main" id="{270402B8-2F3D-846F-CAB4-D88BF8AEC913}"/>
              </a:ext>
            </a:extLst>
          </p:cNvPr>
          <p:cNvGrpSpPr/>
          <p:nvPr/>
        </p:nvGrpSpPr>
        <p:grpSpPr>
          <a:xfrm flipH="1">
            <a:off x="3865363" y="3116924"/>
            <a:ext cx="3388685" cy="386199"/>
            <a:chOff x="6277232" y="3608173"/>
            <a:chExt cx="5220128" cy="939057"/>
          </a:xfrm>
        </p:grpSpPr>
        <p:cxnSp>
          <p:nvCxnSpPr>
            <p:cNvPr id="15" name="Straight Connector 23">
              <a:extLst>
                <a:ext uri="{FF2B5EF4-FFF2-40B4-BE49-F238E27FC236}">
                  <a16:creationId xmlns:a16="http://schemas.microsoft.com/office/drawing/2014/main" id="{EA62FB7C-6ACE-C656-E850-D3AB511517CA}"/>
                </a:ext>
              </a:extLst>
            </p:cNvPr>
            <p:cNvCxnSpPr>
              <a:cxnSpLocks/>
            </p:cNvCxnSpPr>
            <p:nvPr/>
          </p:nvCxnSpPr>
          <p:spPr>
            <a:xfrm>
              <a:off x="6277232" y="3608173"/>
              <a:ext cx="3154611" cy="0"/>
            </a:xfrm>
            <a:prstGeom prst="line">
              <a:avLst/>
            </a:prstGeom>
            <a:ln w="38100" cap="rnd"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4">
              <a:extLst>
                <a:ext uri="{FF2B5EF4-FFF2-40B4-BE49-F238E27FC236}">
                  <a16:creationId xmlns:a16="http://schemas.microsoft.com/office/drawing/2014/main" id="{E0C4A76A-F2F3-6F17-D4E8-77F8B60A61B3}"/>
                </a:ext>
              </a:extLst>
            </p:cNvPr>
            <p:cNvCxnSpPr>
              <a:cxnSpLocks/>
            </p:cNvCxnSpPr>
            <p:nvPr/>
          </p:nvCxnSpPr>
          <p:spPr>
            <a:xfrm>
              <a:off x="9431840" y="3608173"/>
              <a:ext cx="2065520" cy="939057"/>
            </a:xfrm>
            <a:prstGeom prst="line">
              <a:avLst/>
            </a:prstGeom>
            <a:ln w="38100" cap="rnd">
              <a:solidFill>
                <a:srgbClr val="E6A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29">
            <a:extLst>
              <a:ext uri="{FF2B5EF4-FFF2-40B4-BE49-F238E27FC236}">
                <a16:creationId xmlns:a16="http://schemas.microsoft.com/office/drawing/2014/main" id="{0EE6589E-95F3-CC68-3A7E-CAFCB291C396}"/>
              </a:ext>
            </a:extLst>
          </p:cNvPr>
          <p:cNvCxnSpPr>
            <a:cxnSpLocks/>
          </p:cNvCxnSpPr>
          <p:nvPr/>
        </p:nvCxnSpPr>
        <p:spPr>
          <a:xfrm>
            <a:off x="773278" y="4113204"/>
            <a:ext cx="1768646" cy="0"/>
          </a:xfrm>
          <a:prstGeom prst="line">
            <a:avLst/>
          </a:prstGeom>
          <a:ln w="38100" cap="rnd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32">
            <a:extLst>
              <a:ext uri="{FF2B5EF4-FFF2-40B4-BE49-F238E27FC236}">
                <a16:creationId xmlns:a16="http://schemas.microsoft.com/office/drawing/2014/main" id="{AC541E56-89E8-E8D9-C658-AF07FAFA9DA9}"/>
              </a:ext>
            </a:extLst>
          </p:cNvPr>
          <p:cNvGrpSpPr/>
          <p:nvPr/>
        </p:nvGrpSpPr>
        <p:grpSpPr>
          <a:xfrm flipV="1">
            <a:off x="310920" y="2470535"/>
            <a:ext cx="3069354" cy="1045321"/>
            <a:chOff x="6277232" y="1497791"/>
            <a:chExt cx="4275438" cy="2110382"/>
          </a:xfrm>
        </p:grpSpPr>
        <p:cxnSp>
          <p:nvCxnSpPr>
            <p:cNvPr id="19" name="Straight Connector 33">
              <a:extLst>
                <a:ext uri="{FF2B5EF4-FFF2-40B4-BE49-F238E27FC236}">
                  <a16:creationId xmlns:a16="http://schemas.microsoft.com/office/drawing/2014/main" id="{1412ACA4-1626-8E90-4B01-7C3F2508010C}"/>
                </a:ext>
              </a:extLst>
            </p:cNvPr>
            <p:cNvCxnSpPr/>
            <p:nvPr/>
          </p:nvCxnSpPr>
          <p:spPr>
            <a:xfrm>
              <a:off x="6277232" y="3608173"/>
              <a:ext cx="1902941" cy="0"/>
            </a:xfrm>
            <a:prstGeom prst="line">
              <a:avLst/>
            </a:prstGeom>
            <a:ln w="381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4">
              <a:extLst>
                <a:ext uri="{FF2B5EF4-FFF2-40B4-BE49-F238E27FC236}">
                  <a16:creationId xmlns:a16="http://schemas.microsoft.com/office/drawing/2014/main" id="{73630655-983C-F867-274D-6AFFCEE1E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0173" y="1497791"/>
              <a:ext cx="2372497" cy="2110382"/>
            </a:xfrm>
            <a:prstGeom prst="line">
              <a:avLst/>
            </a:prstGeom>
            <a:ln w="38100" cap="rnd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6">
            <a:extLst>
              <a:ext uri="{FF2B5EF4-FFF2-40B4-BE49-F238E27FC236}">
                <a16:creationId xmlns:a16="http://schemas.microsoft.com/office/drawing/2014/main" id="{E51AF1F0-67A7-3A39-1B4A-3353203A7C61}"/>
              </a:ext>
            </a:extLst>
          </p:cNvPr>
          <p:cNvGrpSpPr/>
          <p:nvPr/>
        </p:nvGrpSpPr>
        <p:grpSpPr>
          <a:xfrm flipH="1">
            <a:off x="3040739" y="5239504"/>
            <a:ext cx="3972283" cy="558367"/>
            <a:chOff x="6277232" y="2480895"/>
            <a:chExt cx="6368938" cy="1127278"/>
          </a:xfrm>
        </p:grpSpPr>
        <p:cxnSp>
          <p:nvCxnSpPr>
            <p:cNvPr id="22" name="Straight Connector 37">
              <a:extLst>
                <a:ext uri="{FF2B5EF4-FFF2-40B4-BE49-F238E27FC236}">
                  <a16:creationId xmlns:a16="http://schemas.microsoft.com/office/drawing/2014/main" id="{AAFC031A-CB16-B05C-8C22-ABF570F5941E}"/>
                </a:ext>
              </a:extLst>
            </p:cNvPr>
            <p:cNvCxnSpPr>
              <a:cxnSpLocks/>
            </p:cNvCxnSpPr>
            <p:nvPr/>
          </p:nvCxnSpPr>
          <p:spPr>
            <a:xfrm>
              <a:off x="6277232" y="3608173"/>
              <a:ext cx="3154611" cy="0"/>
            </a:xfrm>
            <a:prstGeom prst="line">
              <a:avLst/>
            </a:prstGeom>
            <a:ln w="38100" cap="rnd"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8">
              <a:extLst>
                <a:ext uri="{FF2B5EF4-FFF2-40B4-BE49-F238E27FC236}">
                  <a16:creationId xmlns:a16="http://schemas.microsoft.com/office/drawing/2014/main" id="{8787C8A2-FF46-DF24-12A6-7A913F50BC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1840" y="2480895"/>
              <a:ext cx="3214330" cy="1127278"/>
            </a:xfrm>
            <a:prstGeom prst="line">
              <a:avLst/>
            </a:prstGeom>
            <a:ln w="38100" cap="rnd">
              <a:solidFill>
                <a:srgbClr val="E6A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6228A10-2F31-4ACE-D8C7-183B028B17FC}"/>
              </a:ext>
            </a:extLst>
          </p:cNvPr>
          <p:cNvSpPr/>
          <p:nvPr/>
        </p:nvSpPr>
        <p:spPr>
          <a:xfrm>
            <a:off x="5623323" y="5519744"/>
            <a:ext cx="2063385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Pregrado, </a:t>
            </a:r>
            <a:r>
              <a:rPr lang="es-CO" sz="1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13.955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73,39% 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roup 22">
            <a:extLst>
              <a:ext uri="{FF2B5EF4-FFF2-40B4-BE49-F238E27FC236}">
                <a16:creationId xmlns:a16="http://schemas.microsoft.com/office/drawing/2014/main" id="{0FD8542C-37E4-BFEA-CE5A-237C73A62BF4}"/>
              </a:ext>
            </a:extLst>
          </p:cNvPr>
          <p:cNvGrpSpPr/>
          <p:nvPr/>
        </p:nvGrpSpPr>
        <p:grpSpPr>
          <a:xfrm flipH="1">
            <a:off x="3622678" y="1775308"/>
            <a:ext cx="2263592" cy="1733589"/>
            <a:chOff x="6277232" y="3608173"/>
            <a:chExt cx="5220128" cy="939057"/>
          </a:xfrm>
        </p:grpSpPr>
        <p:cxnSp>
          <p:nvCxnSpPr>
            <p:cNvPr id="26" name="Straight Connector 23">
              <a:extLst>
                <a:ext uri="{FF2B5EF4-FFF2-40B4-BE49-F238E27FC236}">
                  <a16:creationId xmlns:a16="http://schemas.microsoft.com/office/drawing/2014/main" id="{1F7118A8-1BCA-8BA3-5E76-239D998B824C}"/>
                </a:ext>
              </a:extLst>
            </p:cNvPr>
            <p:cNvCxnSpPr>
              <a:cxnSpLocks/>
            </p:cNvCxnSpPr>
            <p:nvPr/>
          </p:nvCxnSpPr>
          <p:spPr>
            <a:xfrm>
              <a:off x="6277232" y="3608173"/>
              <a:ext cx="3154611" cy="0"/>
            </a:xfrm>
            <a:prstGeom prst="line">
              <a:avLst/>
            </a:prstGeom>
            <a:ln w="38100" cap="rnd"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4">
              <a:extLst>
                <a:ext uri="{FF2B5EF4-FFF2-40B4-BE49-F238E27FC236}">
                  <a16:creationId xmlns:a16="http://schemas.microsoft.com/office/drawing/2014/main" id="{17513480-EE10-0C4B-B0C2-423D2DDDE9F7}"/>
                </a:ext>
              </a:extLst>
            </p:cNvPr>
            <p:cNvCxnSpPr>
              <a:cxnSpLocks/>
            </p:cNvCxnSpPr>
            <p:nvPr/>
          </p:nvCxnSpPr>
          <p:spPr>
            <a:xfrm>
              <a:off x="9431840" y="3608173"/>
              <a:ext cx="2065520" cy="939057"/>
            </a:xfrm>
            <a:prstGeom prst="line">
              <a:avLst/>
            </a:prstGeom>
            <a:ln w="38100" cap="rnd">
              <a:solidFill>
                <a:srgbClr val="E6A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2">
            <a:extLst>
              <a:ext uri="{FF2B5EF4-FFF2-40B4-BE49-F238E27FC236}">
                <a16:creationId xmlns:a16="http://schemas.microsoft.com/office/drawing/2014/main" id="{583E60DA-789B-D905-35D4-8AC1AD264743}"/>
              </a:ext>
            </a:extLst>
          </p:cNvPr>
          <p:cNvGrpSpPr/>
          <p:nvPr/>
        </p:nvGrpSpPr>
        <p:grpSpPr>
          <a:xfrm flipH="1">
            <a:off x="3805513" y="2357772"/>
            <a:ext cx="2225653" cy="912937"/>
            <a:chOff x="6277232" y="3608173"/>
            <a:chExt cx="5220128" cy="939057"/>
          </a:xfrm>
        </p:grpSpPr>
        <p:cxnSp>
          <p:nvCxnSpPr>
            <p:cNvPr id="29" name="Straight Connector 23">
              <a:extLst>
                <a:ext uri="{FF2B5EF4-FFF2-40B4-BE49-F238E27FC236}">
                  <a16:creationId xmlns:a16="http://schemas.microsoft.com/office/drawing/2014/main" id="{00055CAC-1BA6-BCBA-8102-D9C7DBB56E06}"/>
                </a:ext>
              </a:extLst>
            </p:cNvPr>
            <p:cNvCxnSpPr>
              <a:cxnSpLocks/>
            </p:cNvCxnSpPr>
            <p:nvPr/>
          </p:nvCxnSpPr>
          <p:spPr>
            <a:xfrm>
              <a:off x="6277232" y="3608173"/>
              <a:ext cx="3154611" cy="0"/>
            </a:xfrm>
            <a:prstGeom prst="line">
              <a:avLst/>
            </a:prstGeom>
            <a:ln w="381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4">
              <a:extLst>
                <a:ext uri="{FF2B5EF4-FFF2-40B4-BE49-F238E27FC236}">
                  <a16:creationId xmlns:a16="http://schemas.microsoft.com/office/drawing/2014/main" id="{84CAF460-208D-961E-ADB4-625FA3D881B0}"/>
                </a:ext>
              </a:extLst>
            </p:cNvPr>
            <p:cNvCxnSpPr>
              <a:cxnSpLocks/>
            </p:cNvCxnSpPr>
            <p:nvPr/>
          </p:nvCxnSpPr>
          <p:spPr>
            <a:xfrm>
              <a:off x="9431840" y="3608173"/>
              <a:ext cx="2065520" cy="939057"/>
            </a:xfrm>
            <a:prstGeom prst="line">
              <a:avLst/>
            </a:prstGeom>
            <a:ln w="38100" cap="rnd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CA611D3-FBC8-DFB7-A5E9-A7EDEB0FB736}"/>
              </a:ext>
            </a:extLst>
          </p:cNvPr>
          <p:cNvSpPr/>
          <p:nvPr/>
        </p:nvSpPr>
        <p:spPr>
          <a:xfrm>
            <a:off x="4459461" y="1499074"/>
            <a:ext cx="1712328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Maestría, 288, 1,51% 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730976-5369-5F89-70AA-1BDC7F76DBCC}"/>
              </a:ext>
            </a:extLst>
          </p:cNvPr>
          <p:cNvSpPr/>
          <p:nvPr/>
        </p:nvSpPr>
        <p:spPr>
          <a:xfrm>
            <a:off x="79359" y="1868645"/>
            <a:ext cx="1893551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Especialización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médico quirúrgica, </a:t>
            </a:r>
            <a:r>
              <a:rPr lang="es-CO" sz="1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311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1,63%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E68BAE6-2ADC-4364-C347-91C9A222AC80}"/>
              </a:ext>
            </a:extLst>
          </p:cNvPr>
          <p:cNvSpPr/>
          <p:nvPr/>
        </p:nvSpPr>
        <p:spPr>
          <a:xfrm>
            <a:off x="508354" y="2765443"/>
            <a:ext cx="181537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Especialización no médica, 1.081, 5,68%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E990315-1272-FFE4-AE2D-180A63D38944}"/>
              </a:ext>
            </a:extLst>
          </p:cNvPr>
          <p:cNvSpPr/>
          <p:nvPr/>
        </p:nvSpPr>
        <p:spPr>
          <a:xfrm>
            <a:off x="-518" y="3650960"/>
            <a:ext cx="181962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Pregrado a distancia </a:t>
            </a:r>
            <a:r>
              <a:rPr lang="es-CO" sz="1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3060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16,09% 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1C7B277-2F49-36CB-2590-C588ACC4F7BA}"/>
              </a:ext>
            </a:extLst>
          </p:cNvPr>
          <p:cNvSpPr/>
          <p:nvPr/>
        </p:nvSpPr>
        <p:spPr>
          <a:xfrm>
            <a:off x="4611458" y="2077915"/>
            <a:ext cx="176638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Doctorado, 22, 0.11% 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E0F6F2CF-3D7F-6220-091C-D4C2E999441A}"/>
              </a:ext>
            </a:extLst>
          </p:cNvPr>
          <p:cNvSpPr/>
          <p:nvPr/>
        </p:nvSpPr>
        <p:spPr>
          <a:xfrm>
            <a:off x="5467414" y="2816935"/>
            <a:ext cx="1893275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Tecnología, 296, 1,55% 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A3241EF-4A46-CB16-9BAE-8CC718A611D4}"/>
              </a:ext>
            </a:extLst>
          </p:cNvPr>
          <p:cNvSpPr txBox="1"/>
          <p:nvPr/>
        </p:nvSpPr>
        <p:spPr>
          <a:xfrm>
            <a:off x="107577" y="1058639"/>
            <a:ext cx="6020555" cy="369332"/>
          </a:xfrm>
          <a:prstGeom prst="rect">
            <a:avLst/>
          </a:prstGeom>
          <a:solidFill>
            <a:srgbClr val="E6AF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811" y="1993541"/>
            <a:ext cx="4808534" cy="31732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5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VICERRECTORÍA ACADÉMICA</a:t>
            </a: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84B93910-873D-B922-4BF3-9D3C585BD3B6}"/>
              </a:ext>
            </a:extLst>
          </p:cNvPr>
          <p:cNvSpPr/>
          <p:nvPr/>
        </p:nvSpPr>
        <p:spPr>
          <a:xfrm>
            <a:off x="8011726" y="1249463"/>
            <a:ext cx="3584426" cy="256795"/>
          </a:xfrm>
          <a:prstGeom prst="rect">
            <a:avLst/>
          </a:prstGeom>
          <a:solidFill>
            <a:srgbClr val="1D6FA9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Secretaria Académica</a:t>
            </a: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E283CAF7-94C5-5331-A6AF-E8D9F3410622}"/>
              </a:ext>
            </a:extLst>
          </p:cNvPr>
          <p:cNvSpPr/>
          <p:nvPr/>
        </p:nvSpPr>
        <p:spPr>
          <a:xfrm>
            <a:off x="8002561" y="2241500"/>
            <a:ext cx="3584426" cy="256795"/>
          </a:xfrm>
          <a:prstGeom prst="rect">
            <a:avLst/>
          </a:prstGeom>
          <a:solidFill>
            <a:srgbClr val="1D6FA9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Sección Académico administrativa </a:t>
            </a: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77AA976F-00CD-EB1B-0D88-46D53D764045}"/>
              </a:ext>
            </a:extLst>
          </p:cNvPr>
          <p:cNvSpPr/>
          <p:nvPr/>
        </p:nvSpPr>
        <p:spPr>
          <a:xfrm>
            <a:off x="8011726" y="1584331"/>
            <a:ext cx="3584426" cy="256795"/>
          </a:xfrm>
          <a:prstGeom prst="rect">
            <a:avLst/>
          </a:prstGeom>
          <a:solidFill>
            <a:srgbClr val="1D6FA9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Sección de Autoevaluación y Acreditación </a:t>
            </a: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789CF92A-1CC7-DCCC-4830-8D8C9D5982D3}"/>
              </a:ext>
            </a:extLst>
          </p:cNvPr>
          <p:cNvSpPr/>
          <p:nvPr/>
        </p:nvSpPr>
        <p:spPr>
          <a:xfrm>
            <a:off x="8011726" y="1931270"/>
            <a:ext cx="3584426" cy="256795"/>
          </a:xfrm>
          <a:prstGeom prst="rect">
            <a:avLst/>
          </a:prstGeom>
          <a:solidFill>
            <a:srgbClr val="1D6FA9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Sección de Planeación Académica</a:t>
            </a:r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1C0917F9-0A94-7E6A-BA5A-F72F1869EB0E}"/>
              </a:ext>
            </a:extLst>
          </p:cNvPr>
          <p:cNvSpPr/>
          <p:nvPr/>
        </p:nvSpPr>
        <p:spPr>
          <a:xfrm>
            <a:off x="8011726" y="2575137"/>
            <a:ext cx="3584426" cy="256795"/>
          </a:xfrm>
          <a:prstGeom prst="rect">
            <a:avLst/>
          </a:prstGeom>
          <a:solidFill>
            <a:srgbClr val="1D6FA9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Sección de Escalafonamiento Docente</a:t>
            </a: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E4A578A1-5DBE-D47A-D90B-37E57D150A23}"/>
              </a:ext>
            </a:extLst>
          </p:cNvPr>
          <p:cNvSpPr/>
          <p:nvPr/>
        </p:nvSpPr>
        <p:spPr>
          <a:xfrm>
            <a:off x="8011726" y="2897071"/>
            <a:ext cx="3584426" cy="460156"/>
          </a:xfrm>
          <a:prstGeom prst="rect">
            <a:avLst/>
          </a:prstGeom>
          <a:solidFill>
            <a:srgbClr val="1D6FA9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Sección de Asuntos Disciplinarios de Estudiantes</a:t>
            </a: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A1D92831-0A3D-5AEA-6456-05D3B0CC836B}"/>
              </a:ext>
            </a:extLst>
          </p:cNvPr>
          <p:cNvSpPr/>
          <p:nvPr/>
        </p:nvSpPr>
        <p:spPr>
          <a:xfrm>
            <a:off x="420149" y="1661878"/>
            <a:ext cx="2296781" cy="163015"/>
          </a:xfrm>
          <a:prstGeom prst="rect">
            <a:avLst/>
          </a:prstGeom>
          <a:solidFill>
            <a:srgbClr val="0F235A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Comité de Decanos </a:t>
            </a: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923E66DF-117D-6AE4-1506-60D3642BBBEE}"/>
              </a:ext>
            </a:extLst>
          </p:cNvPr>
          <p:cNvSpPr/>
          <p:nvPr/>
        </p:nvSpPr>
        <p:spPr>
          <a:xfrm>
            <a:off x="431159" y="1952048"/>
            <a:ext cx="2279087" cy="265190"/>
          </a:xfrm>
          <a:prstGeom prst="rect">
            <a:avLst/>
          </a:prstGeom>
          <a:solidFill>
            <a:srgbClr val="0F235A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Comité de Biblioteca </a:t>
            </a: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AB39A8C4-5D72-FBA0-E5BA-F76F6C08DD15}"/>
              </a:ext>
            </a:extLst>
          </p:cNvPr>
          <p:cNvSpPr/>
          <p:nvPr/>
        </p:nvSpPr>
        <p:spPr>
          <a:xfrm>
            <a:off x="431158" y="2341562"/>
            <a:ext cx="2296781" cy="575150"/>
          </a:xfrm>
          <a:prstGeom prst="rect">
            <a:avLst/>
          </a:prstGeom>
          <a:solidFill>
            <a:srgbClr val="0F235A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Comité Interno de Asignación y Reconocimiento de Puntaje</a:t>
            </a:r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2700D838-138C-73BB-5518-1506D7844C45}"/>
              </a:ext>
            </a:extLst>
          </p:cNvPr>
          <p:cNvSpPr/>
          <p:nvPr/>
        </p:nvSpPr>
        <p:spPr>
          <a:xfrm>
            <a:off x="1210281" y="3608870"/>
            <a:ext cx="2646467" cy="233739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Facultad de Derecho </a:t>
            </a:r>
          </a:p>
        </p:txBody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1007289E-24C7-F435-8DA8-1D83DB790131}"/>
              </a:ext>
            </a:extLst>
          </p:cNvPr>
          <p:cNvSpPr/>
          <p:nvPr/>
        </p:nvSpPr>
        <p:spPr>
          <a:xfrm>
            <a:off x="4570889" y="3625224"/>
            <a:ext cx="2540358" cy="194351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Facultad de Derecho </a:t>
            </a:r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DE3B5A38-B3FA-6673-0944-5B05404A1AEF}"/>
              </a:ext>
            </a:extLst>
          </p:cNvPr>
          <p:cNvSpPr/>
          <p:nvPr/>
        </p:nvSpPr>
        <p:spPr>
          <a:xfrm>
            <a:off x="1210281" y="3883174"/>
            <a:ext cx="2661094" cy="188789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Facultad de Ingeniería </a:t>
            </a:r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21091CCB-EFA1-717B-D761-425A517C97B0}"/>
              </a:ext>
            </a:extLst>
          </p:cNvPr>
          <p:cNvSpPr/>
          <p:nvPr/>
        </p:nvSpPr>
        <p:spPr>
          <a:xfrm>
            <a:off x="4589548" y="3892459"/>
            <a:ext cx="2540359" cy="202036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Facultad de Ingeniería </a:t>
            </a: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6C075EF0-7A08-BAE8-49F0-C84BF0B79B05}"/>
              </a:ext>
            </a:extLst>
          </p:cNvPr>
          <p:cNvSpPr/>
          <p:nvPr/>
        </p:nvSpPr>
        <p:spPr>
          <a:xfrm>
            <a:off x="1203963" y="4120747"/>
            <a:ext cx="2668556" cy="261178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Facultad de Ciencias Económicas </a:t>
            </a:r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B8A6D339-33A0-D400-B083-631FABC62D81}"/>
              </a:ext>
            </a:extLst>
          </p:cNvPr>
          <p:cNvSpPr/>
          <p:nvPr/>
        </p:nvSpPr>
        <p:spPr>
          <a:xfrm>
            <a:off x="4587381" y="4146278"/>
            <a:ext cx="2545387" cy="243048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Facultad de Ciencias Económicas </a:t>
            </a: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32C8784A-A8E6-9379-BDC5-0D7508FC7453}"/>
              </a:ext>
            </a:extLst>
          </p:cNvPr>
          <p:cNvSpPr/>
          <p:nvPr/>
        </p:nvSpPr>
        <p:spPr>
          <a:xfrm>
            <a:off x="1202820" y="4441976"/>
            <a:ext cx="2668555" cy="576190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Facultad de Relaciones Internacionales, Estrategia y Seguridad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8D5DC072-FAEB-4045-C2D9-E8F7DBBFFC42}"/>
              </a:ext>
            </a:extLst>
          </p:cNvPr>
          <p:cNvSpPr/>
          <p:nvPr/>
        </p:nvSpPr>
        <p:spPr>
          <a:xfrm>
            <a:off x="4588573" y="4438274"/>
            <a:ext cx="2550415" cy="652702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Facultad de Relaciones Internacionales, Estrategia y Seguridad</a:t>
            </a:r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2D625258-7FD0-27FB-2FD2-5AC5773665AA}"/>
              </a:ext>
            </a:extLst>
          </p:cNvPr>
          <p:cNvSpPr/>
          <p:nvPr/>
        </p:nvSpPr>
        <p:spPr>
          <a:xfrm>
            <a:off x="1210596" y="5076230"/>
            <a:ext cx="2668556" cy="475145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Facultad de Educación y Humanidades </a:t>
            </a:r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CB65EF19-136B-AD14-35B0-28358E0E6525}"/>
              </a:ext>
            </a:extLst>
          </p:cNvPr>
          <p:cNvSpPr/>
          <p:nvPr/>
        </p:nvSpPr>
        <p:spPr>
          <a:xfrm>
            <a:off x="1210281" y="5592033"/>
            <a:ext cx="2706813" cy="438935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Facultad de Medicina y Ciencias de la Salud </a:t>
            </a:r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2646BB69-83D7-D478-7CC2-9BCFECD8DBFA}"/>
              </a:ext>
            </a:extLst>
          </p:cNvPr>
          <p:cNvSpPr/>
          <p:nvPr/>
        </p:nvSpPr>
        <p:spPr>
          <a:xfrm>
            <a:off x="1210281" y="3340730"/>
            <a:ext cx="2676947" cy="202072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Sede Bogotá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BFE7E1F8-C0C4-4818-160D-BE068EB3D0A8}"/>
              </a:ext>
            </a:extLst>
          </p:cNvPr>
          <p:cNvSpPr/>
          <p:nvPr/>
        </p:nvSpPr>
        <p:spPr>
          <a:xfrm>
            <a:off x="4495830" y="3314579"/>
            <a:ext cx="2633482" cy="223594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Sede Campus Nueva Granada </a:t>
            </a:r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F37D2AA2-0466-C72D-6BE9-578F29785EE9}"/>
              </a:ext>
            </a:extLst>
          </p:cNvPr>
          <p:cNvSpPr/>
          <p:nvPr/>
        </p:nvSpPr>
        <p:spPr>
          <a:xfrm>
            <a:off x="4587634" y="5145805"/>
            <a:ext cx="2547902" cy="411880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Facultad de Estudios a Distancia</a:t>
            </a:r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7F9BBD60-6CE3-7E1B-CEEE-A1E95C91A893}"/>
              </a:ext>
            </a:extLst>
          </p:cNvPr>
          <p:cNvSpPr/>
          <p:nvPr/>
        </p:nvSpPr>
        <p:spPr>
          <a:xfrm>
            <a:off x="4588930" y="5592033"/>
            <a:ext cx="2540381" cy="438935"/>
          </a:xfrm>
          <a:prstGeom prst="rect">
            <a:avLst/>
          </a:prstGeom>
          <a:solidFill>
            <a:srgbClr val="9C0F0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Facultad de Ciencias Básicas y Aplicadas</a:t>
            </a:r>
          </a:p>
        </p:txBody>
      </p: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A33D3991-6EF0-3CD0-6576-6BBF3568869F}"/>
              </a:ext>
            </a:extLst>
          </p:cNvPr>
          <p:cNvCxnSpPr/>
          <p:nvPr/>
        </p:nvCxnSpPr>
        <p:spPr>
          <a:xfrm>
            <a:off x="4735005" y="1596290"/>
            <a:ext cx="13247" cy="151933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FD8F1BCB-852C-C36E-3BF4-C270C97D3CEF}"/>
              </a:ext>
            </a:extLst>
          </p:cNvPr>
          <p:cNvSpPr/>
          <p:nvPr/>
        </p:nvSpPr>
        <p:spPr>
          <a:xfrm>
            <a:off x="8565989" y="4202894"/>
            <a:ext cx="2486361" cy="487660"/>
          </a:xfrm>
          <a:prstGeom prst="rect">
            <a:avLst/>
          </a:prstGeom>
          <a:solidFill>
            <a:srgbClr val="8BC145">
              <a:lumMod val="5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División de Registro y Control Académico</a:t>
            </a: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C65EFFF6-B077-5EC3-AE2D-EEB8E8D20B43}"/>
              </a:ext>
            </a:extLst>
          </p:cNvPr>
          <p:cNvSpPr/>
          <p:nvPr/>
        </p:nvSpPr>
        <p:spPr>
          <a:xfrm>
            <a:off x="8579358" y="4827791"/>
            <a:ext cx="2486363" cy="210541"/>
          </a:xfrm>
          <a:prstGeom prst="rect">
            <a:avLst/>
          </a:prstGeom>
          <a:solidFill>
            <a:srgbClr val="8BC145">
              <a:lumMod val="5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División de Recursos Educativos</a:t>
            </a:r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B99E3D1B-97CE-18EF-2854-1936CE17888F}"/>
              </a:ext>
            </a:extLst>
          </p:cNvPr>
          <p:cNvSpPr/>
          <p:nvPr/>
        </p:nvSpPr>
        <p:spPr>
          <a:xfrm>
            <a:off x="8565988" y="5175570"/>
            <a:ext cx="2486363" cy="317679"/>
          </a:xfrm>
          <a:prstGeom prst="rect">
            <a:avLst/>
          </a:prstGeom>
          <a:solidFill>
            <a:srgbClr val="8BC145">
              <a:lumMod val="5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División de Laboratorios</a:t>
            </a:r>
          </a:p>
        </p:txBody>
      </p:sp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68A261FF-12E9-9215-4EEB-F0D6088732F8}"/>
              </a:ext>
            </a:extLst>
          </p:cNvPr>
          <p:cNvCxnSpPr>
            <a:cxnSpLocks/>
          </p:cNvCxnSpPr>
          <p:nvPr/>
        </p:nvCxnSpPr>
        <p:spPr>
          <a:xfrm>
            <a:off x="2548755" y="3115620"/>
            <a:ext cx="5260506" cy="1152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4C793B42-CAAC-7BE9-D406-BBF23A3CF5C2}"/>
              </a:ext>
            </a:extLst>
          </p:cNvPr>
          <p:cNvCxnSpPr>
            <a:cxnSpLocks/>
          </p:cNvCxnSpPr>
          <p:nvPr/>
        </p:nvCxnSpPr>
        <p:spPr>
          <a:xfrm flipH="1">
            <a:off x="4379206" y="3420156"/>
            <a:ext cx="3535" cy="2391507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8E6110C7-9F1F-1133-C6B8-B05A3524FCB2}"/>
              </a:ext>
            </a:extLst>
          </p:cNvPr>
          <p:cNvCxnSpPr>
            <a:cxnSpLocks/>
          </p:cNvCxnSpPr>
          <p:nvPr/>
        </p:nvCxnSpPr>
        <p:spPr>
          <a:xfrm flipH="1">
            <a:off x="939839" y="3441766"/>
            <a:ext cx="9405" cy="2369734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34" name="Conector recto 133">
            <a:extLst>
              <a:ext uri="{FF2B5EF4-FFF2-40B4-BE49-F238E27FC236}">
                <a16:creationId xmlns:a16="http://schemas.microsoft.com/office/drawing/2014/main" id="{50D59679-864B-0356-765C-2661EFDF9B4D}"/>
              </a:ext>
            </a:extLst>
          </p:cNvPr>
          <p:cNvCxnSpPr>
            <a:cxnSpLocks/>
          </p:cNvCxnSpPr>
          <p:nvPr/>
        </p:nvCxnSpPr>
        <p:spPr>
          <a:xfrm>
            <a:off x="7799294" y="1723100"/>
            <a:ext cx="0" cy="3223817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F9560B44-63A2-5C29-3F7C-05B6773CA8F5}"/>
              </a:ext>
            </a:extLst>
          </p:cNvPr>
          <p:cNvCxnSpPr/>
          <p:nvPr/>
        </p:nvCxnSpPr>
        <p:spPr>
          <a:xfrm>
            <a:off x="2967957" y="1763924"/>
            <a:ext cx="0" cy="864492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36" name="Conector recto 135">
            <a:extLst>
              <a:ext uri="{FF2B5EF4-FFF2-40B4-BE49-F238E27FC236}">
                <a16:creationId xmlns:a16="http://schemas.microsoft.com/office/drawing/2014/main" id="{375A79A7-2B6C-1647-51D2-76DD455FBF16}"/>
              </a:ext>
            </a:extLst>
          </p:cNvPr>
          <p:cNvCxnSpPr>
            <a:cxnSpLocks/>
          </p:cNvCxnSpPr>
          <p:nvPr/>
        </p:nvCxnSpPr>
        <p:spPr>
          <a:xfrm>
            <a:off x="8323829" y="4446724"/>
            <a:ext cx="0" cy="887686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37" name="Conector recto 136">
            <a:extLst>
              <a:ext uri="{FF2B5EF4-FFF2-40B4-BE49-F238E27FC236}">
                <a16:creationId xmlns:a16="http://schemas.microsoft.com/office/drawing/2014/main" id="{614D1466-82C1-68CA-FA17-D8E6ECC23C30}"/>
              </a:ext>
            </a:extLst>
          </p:cNvPr>
          <p:cNvCxnSpPr>
            <a:cxnSpLocks/>
            <a:stCxn id="104" idx="1"/>
            <a:endCxn id="260" idx="3"/>
          </p:cNvCxnSpPr>
          <p:nvPr/>
        </p:nvCxnSpPr>
        <p:spPr>
          <a:xfrm flipH="1">
            <a:off x="6859093" y="1377861"/>
            <a:ext cx="1152633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38" name="Conector recto 137">
            <a:extLst>
              <a:ext uri="{FF2B5EF4-FFF2-40B4-BE49-F238E27FC236}">
                <a16:creationId xmlns:a16="http://schemas.microsoft.com/office/drawing/2014/main" id="{28AA3E41-FBBA-A89B-A299-B7C845E9B216}"/>
              </a:ext>
            </a:extLst>
          </p:cNvPr>
          <p:cNvCxnSpPr>
            <a:cxnSpLocks/>
            <a:endCxn id="106" idx="1"/>
          </p:cNvCxnSpPr>
          <p:nvPr/>
        </p:nvCxnSpPr>
        <p:spPr>
          <a:xfrm>
            <a:off x="7801922" y="1712729"/>
            <a:ext cx="209804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39" name="Conector recto 138">
            <a:extLst>
              <a:ext uri="{FF2B5EF4-FFF2-40B4-BE49-F238E27FC236}">
                <a16:creationId xmlns:a16="http://schemas.microsoft.com/office/drawing/2014/main" id="{4F217C53-914E-FB55-FAF9-9B6963F59CFA}"/>
              </a:ext>
            </a:extLst>
          </p:cNvPr>
          <p:cNvCxnSpPr>
            <a:cxnSpLocks/>
            <a:stCxn id="107" idx="1"/>
          </p:cNvCxnSpPr>
          <p:nvPr/>
        </p:nvCxnSpPr>
        <p:spPr>
          <a:xfrm flipH="1">
            <a:off x="7801922" y="2059668"/>
            <a:ext cx="209804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40" name="Conector recto 139">
            <a:extLst>
              <a:ext uri="{FF2B5EF4-FFF2-40B4-BE49-F238E27FC236}">
                <a16:creationId xmlns:a16="http://schemas.microsoft.com/office/drawing/2014/main" id="{BC7D4310-F955-4DE3-3CB6-0F2ECDF4601A}"/>
              </a:ext>
            </a:extLst>
          </p:cNvPr>
          <p:cNvCxnSpPr>
            <a:cxnSpLocks/>
            <a:stCxn id="105" idx="1"/>
          </p:cNvCxnSpPr>
          <p:nvPr/>
        </p:nvCxnSpPr>
        <p:spPr>
          <a:xfrm flipH="1">
            <a:off x="7799294" y="2369898"/>
            <a:ext cx="203267" cy="2761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8FA6FB4D-A5EF-3ADA-BDB3-EC2CAFB93D64}"/>
              </a:ext>
            </a:extLst>
          </p:cNvPr>
          <p:cNvCxnSpPr>
            <a:cxnSpLocks/>
            <a:stCxn id="169" idx="1"/>
          </p:cNvCxnSpPr>
          <p:nvPr/>
        </p:nvCxnSpPr>
        <p:spPr>
          <a:xfrm flipH="1">
            <a:off x="7809261" y="3574762"/>
            <a:ext cx="202465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42" name="Conector recto 141">
            <a:extLst>
              <a:ext uri="{FF2B5EF4-FFF2-40B4-BE49-F238E27FC236}">
                <a16:creationId xmlns:a16="http://schemas.microsoft.com/office/drawing/2014/main" id="{F7B7FF9B-B22C-0766-DFCB-CAA10A11443B}"/>
              </a:ext>
            </a:extLst>
          </p:cNvPr>
          <p:cNvCxnSpPr>
            <a:cxnSpLocks/>
            <a:stCxn id="109" idx="1"/>
          </p:cNvCxnSpPr>
          <p:nvPr/>
        </p:nvCxnSpPr>
        <p:spPr>
          <a:xfrm flipH="1">
            <a:off x="7799294" y="3127149"/>
            <a:ext cx="212432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43" name="Conector recto 142">
            <a:extLst>
              <a:ext uri="{FF2B5EF4-FFF2-40B4-BE49-F238E27FC236}">
                <a16:creationId xmlns:a16="http://schemas.microsoft.com/office/drawing/2014/main" id="{4AEEE47F-9799-8CB4-1442-E289DD6717A3}"/>
              </a:ext>
            </a:extLst>
          </p:cNvPr>
          <p:cNvCxnSpPr>
            <a:cxnSpLocks/>
            <a:stCxn id="128" idx="1"/>
          </p:cNvCxnSpPr>
          <p:nvPr/>
        </p:nvCxnSpPr>
        <p:spPr>
          <a:xfrm flipH="1">
            <a:off x="8323829" y="4446724"/>
            <a:ext cx="242160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44" name="Conector recto 143">
            <a:extLst>
              <a:ext uri="{FF2B5EF4-FFF2-40B4-BE49-F238E27FC236}">
                <a16:creationId xmlns:a16="http://schemas.microsoft.com/office/drawing/2014/main" id="{98798EE2-7246-5FAE-CAD8-B0E119545D23}"/>
              </a:ext>
            </a:extLst>
          </p:cNvPr>
          <p:cNvCxnSpPr>
            <a:cxnSpLocks/>
            <a:stCxn id="129" idx="1"/>
          </p:cNvCxnSpPr>
          <p:nvPr/>
        </p:nvCxnSpPr>
        <p:spPr>
          <a:xfrm flipH="1">
            <a:off x="8315453" y="4933062"/>
            <a:ext cx="263905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id="{ECF5F2F0-05A3-28FC-44EE-E69C4B167730}"/>
              </a:ext>
            </a:extLst>
          </p:cNvPr>
          <p:cNvCxnSpPr>
            <a:cxnSpLocks/>
            <a:stCxn id="130" idx="1"/>
          </p:cNvCxnSpPr>
          <p:nvPr/>
        </p:nvCxnSpPr>
        <p:spPr>
          <a:xfrm flipH="1">
            <a:off x="8323829" y="5334410"/>
            <a:ext cx="242159" cy="535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46" name="Conector recto 145">
            <a:extLst>
              <a:ext uri="{FF2B5EF4-FFF2-40B4-BE49-F238E27FC236}">
                <a16:creationId xmlns:a16="http://schemas.microsoft.com/office/drawing/2014/main" id="{3A77198E-805C-A06A-BE7C-14C543D058D3}"/>
              </a:ext>
            </a:extLst>
          </p:cNvPr>
          <p:cNvCxnSpPr>
            <a:cxnSpLocks/>
            <a:endCxn id="124" idx="1"/>
          </p:cNvCxnSpPr>
          <p:nvPr/>
        </p:nvCxnSpPr>
        <p:spPr>
          <a:xfrm>
            <a:off x="4388220" y="3426376"/>
            <a:ext cx="107610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B67B75DB-9B49-7DF3-41AC-9BD6C7F34B27}"/>
              </a:ext>
            </a:extLst>
          </p:cNvPr>
          <p:cNvCxnSpPr>
            <a:cxnSpLocks/>
            <a:endCxn id="114" idx="1"/>
          </p:cNvCxnSpPr>
          <p:nvPr/>
        </p:nvCxnSpPr>
        <p:spPr>
          <a:xfrm flipV="1">
            <a:off x="4388220" y="3722400"/>
            <a:ext cx="182669" cy="33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48" name="Conector recto 147">
            <a:extLst>
              <a:ext uri="{FF2B5EF4-FFF2-40B4-BE49-F238E27FC236}">
                <a16:creationId xmlns:a16="http://schemas.microsoft.com/office/drawing/2014/main" id="{0F88061A-82F6-4AAA-AA8F-7DFCFAB11CAD}"/>
              </a:ext>
            </a:extLst>
          </p:cNvPr>
          <p:cNvCxnSpPr>
            <a:cxnSpLocks/>
            <a:endCxn id="116" idx="1"/>
          </p:cNvCxnSpPr>
          <p:nvPr/>
        </p:nvCxnSpPr>
        <p:spPr>
          <a:xfrm>
            <a:off x="4388220" y="3993477"/>
            <a:ext cx="201328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49" name="Conector recto 148">
            <a:extLst>
              <a:ext uri="{FF2B5EF4-FFF2-40B4-BE49-F238E27FC236}">
                <a16:creationId xmlns:a16="http://schemas.microsoft.com/office/drawing/2014/main" id="{ED3B3A68-D527-DBC6-D085-7B3AF8DA829A}"/>
              </a:ext>
            </a:extLst>
          </p:cNvPr>
          <p:cNvCxnSpPr>
            <a:cxnSpLocks/>
            <a:endCxn id="118" idx="1"/>
          </p:cNvCxnSpPr>
          <p:nvPr/>
        </p:nvCxnSpPr>
        <p:spPr>
          <a:xfrm>
            <a:off x="4382000" y="4267802"/>
            <a:ext cx="205381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id="{ED233A4E-D456-65AF-0413-6FC028712E4B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4391982" y="4764625"/>
            <a:ext cx="196591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51" name="Conector recto 150">
            <a:extLst>
              <a:ext uri="{FF2B5EF4-FFF2-40B4-BE49-F238E27FC236}">
                <a16:creationId xmlns:a16="http://schemas.microsoft.com/office/drawing/2014/main" id="{8C49895C-470B-92BB-B97A-0512C709B213}"/>
              </a:ext>
            </a:extLst>
          </p:cNvPr>
          <p:cNvCxnSpPr>
            <a:cxnSpLocks/>
            <a:endCxn id="125" idx="1"/>
          </p:cNvCxnSpPr>
          <p:nvPr/>
        </p:nvCxnSpPr>
        <p:spPr>
          <a:xfrm>
            <a:off x="4391982" y="5351745"/>
            <a:ext cx="195652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7A4E3813-F949-B548-0357-CD4AE3189A28}"/>
              </a:ext>
            </a:extLst>
          </p:cNvPr>
          <p:cNvCxnSpPr>
            <a:cxnSpLocks/>
            <a:endCxn id="126" idx="1"/>
          </p:cNvCxnSpPr>
          <p:nvPr/>
        </p:nvCxnSpPr>
        <p:spPr>
          <a:xfrm>
            <a:off x="4381818" y="5811501"/>
            <a:ext cx="207112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53" name="Conector recto 152">
            <a:extLst>
              <a:ext uri="{FF2B5EF4-FFF2-40B4-BE49-F238E27FC236}">
                <a16:creationId xmlns:a16="http://schemas.microsoft.com/office/drawing/2014/main" id="{564935C1-465C-BD7E-F246-D9C428F0D4A8}"/>
              </a:ext>
            </a:extLst>
          </p:cNvPr>
          <p:cNvCxnSpPr>
            <a:cxnSpLocks/>
            <a:stCxn id="113" idx="1"/>
          </p:cNvCxnSpPr>
          <p:nvPr/>
        </p:nvCxnSpPr>
        <p:spPr>
          <a:xfrm flipH="1">
            <a:off x="952804" y="3725740"/>
            <a:ext cx="257477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54" name="Conector recto 153">
            <a:extLst>
              <a:ext uri="{FF2B5EF4-FFF2-40B4-BE49-F238E27FC236}">
                <a16:creationId xmlns:a16="http://schemas.microsoft.com/office/drawing/2014/main" id="{FE5DFD10-60A4-C529-949E-9B373BBE2413}"/>
              </a:ext>
            </a:extLst>
          </p:cNvPr>
          <p:cNvCxnSpPr>
            <a:cxnSpLocks/>
            <a:stCxn id="123" idx="1"/>
          </p:cNvCxnSpPr>
          <p:nvPr/>
        </p:nvCxnSpPr>
        <p:spPr>
          <a:xfrm flipH="1">
            <a:off x="944766" y="3441766"/>
            <a:ext cx="265515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55" name="Conector recto 154">
            <a:extLst>
              <a:ext uri="{FF2B5EF4-FFF2-40B4-BE49-F238E27FC236}">
                <a16:creationId xmlns:a16="http://schemas.microsoft.com/office/drawing/2014/main" id="{1DC73D68-3FD4-F3F9-155D-DEC57A51B426}"/>
              </a:ext>
            </a:extLst>
          </p:cNvPr>
          <p:cNvCxnSpPr>
            <a:cxnSpLocks/>
            <a:stCxn id="121" idx="1"/>
          </p:cNvCxnSpPr>
          <p:nvPr/>
        </p:nvCxnSpPr>
        <p:spPr>
          <a:xfrm flipH="1">
            <a:off x="944541" y="5313803"/>
            <a:ext cx="266055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56" name="Conector recto 155">
            <a:extLst>
              <a:ext uri="{FF2B5EF4-FFF2-40B4-BE49-F238E27FC236}">
                <a16:creationId xmlns:a16="http://schemas.microsoft.com/office/drawing/2014/main" id="{8EA1F0D5-86AE-5FA1-CFE1-0E058B514846}"/>
              </a:ext>
            </a:extLst>
          </p:cNvPr>
          <p:cNvCxnSpPr>
            <a:cxnSpLocks/>
          </p:cNvCxnSpPr>
          <p:nvPr/>
        </p:nvCxnSpPr>
        <p:spPr>
          <a:xfrm flipH="1">
            <a:off x="949244" y="4683689"/>
            <a:ext cx="260698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57" name="Conector recto 156">
            <a:extLst>
              <a:ext uri="{FF2B5EF4-FFF2-40B4-BE49-F238E27FC236}">
                <a16:creationId xmlns:a16="http://schemas.microsoft.com/office/drawing/2014/main" id="{22BCC588-5E01-49EC-8D8F-572D8AAC3E1C}"/>
              </a:ext>
            </a:extLst>
          </p:cNvPr>
          <p:cNvCxnSpPr>
            <a:cxnSpLocks/>
            <a:stCxn id="117" idx="1"/>
          </p:cNvCxnSpPr>
          <p:nvPr/>
        </p:nvCxnSpPr>
        <p:spPr>
          <a:xfrm flipH="1">
            <a:off x="944766" y="4251336"/>
            <a:ext cx="259197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58" name="Conector recto 157">
            <a:extLst>
              <a:ext uri="{FF2B5EF4-FFF2-40B4-BE49-F238E27FC236}">
                <a16:creationId xmlns:a16="http://schemas.microsoft.com/office/drawing/2014/main" id="{C3FB08D1-AB4E-0A3A-96A2-83D4C1417721}"/>
              </a:ext>
            </a:extLst>
          </p:cNvPr>
          <p:cNvCxnSpPr>
            <a:cxnSpLocks/>
            <a:stCxn id="115" idx="1"/>
          </p:cNvCxnSpPr>
          <p:nvPr/>
        </p:nvCxnSpPr>
        <p:spPr>
          <a:xfrm flipH="1">
            <a:off x="944766" y="3977569"/>
            <a:ext cx="265515" cy="3908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59" name="Conector recto 158">
            <a:extLst>
              <a:ext uri="{FF2B5EF4-FFF2-40B4-BE49-F238E27FC236}">
                <a16:creationId xmlns:a16="http://schemas.microsoft.com/office/drawing/2014/main" id="{3E2B1CD0-6A22-94F3-3BD8-9BBB329F388D}"/>
              </a:ext>
            </a:extLst>
          </p:cNvPr>
          <p:cNvCxnSpPr>
            <a:cxnSpLocks/>
            <a:stCxn id="122" idx="1"/>
          </p:cNvCxnSpPr>
          <p:nvPr/>
        </p:nvCxnSpPr>
        <p:spPr>
          <a:xfrm flipH="1" flipV="1">
            <a:off x="939839" y="5811500"/>
            <a:ext cx="270442" cy="1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61" name="Conector recto 160">
            <a:extLst>
              <a:ext uri="{FF2B5EF4-FFF2-40B4-BE49-F238E27FC236}">
                <a16:creationId xmlns:a16="http://schemas.microsoft.com/office/drawing/2014/main" id="{516C1A46-1C5B-D734-5448-D3032F23537F}"/>
              </a:ext>
            </a:extLst>
          </p:cNvPr>
          <p:cNvCxnSpPr>
            <a:cxnSpLocks/>
            <a:endCxn id="124" idx="0"/>
          </p:cNvCxnSpPr>
          <p:nvPr/>
        </p:nvCxnSpPr>
        <p:spPr>
          <a:xfrm>
            <a:off x="5812571" y="3124673"/>
            <a:ext cx="0" cy="189906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62" name="Conector recto 161">
            <a:extLst>
              <a:ext uri="{FF2B5EF4-FFF2-40B4-BE49-F238E27FC236}">
                <a16:creationId xmlns:a16="http://schemas.microsoft.com/office/drawing/2014/main" id="{95E1E3B9-0DF3-96B5-8C01-9A07A6A295DA}"/>
              </a:ext>
            </a:extLst>
          </p:cNvPr>
          <p:cNvCxnSpPr>
            <a:endCxn id="110" idx="3"/>
          </p:cNvCxnSpPr>
          <p:nvPr/>
        </p:nvCxnSpPr>
        <p:spPr>
          <a:xfrm flipH="1" flipV="1">
            <a:off x="2716929" y="1743386"/>
            <a:ext cx="251028" cy="6213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63" name="Conector recto 162">
            <a:extLst>
              <a:ext uri="{FF2B5EF4-FFF2-40B4-BE49-F238E27FC236}">
                <a16:creationId xmlns:a16="http://schemas.microsoft.com/office/drawing/2014/main" id="{B80868C4-DB37-2B8D-4B5C-AFC621A3D9B8}"/>
              </a:ext>
            </a:extLst>
          </p:cNvPr>
          <p:cNvCxnSpPr>
            <a:cxnSpLocks/>
          </p:cNvCxnSpPr>
          <p:nvPr/>
        </p:nvCxnSpPr>
        <p:spPr>
          <a:xfrm flipH="1">
            <a:off x="2710246" y="2084643"/>
            <a:ext cx="257711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BA0A78D4-E673-8232-DCBB-C8964AE36C8D}"/>
              </a:ext>
            </a:extLst>
          </p:cNvPr>
          <p:cNvCxnSpPr>
            <a:cxnSpLocks/>
            <a:endCxn id="112" idx="3"/>
          </p:cNvCxnSpPr>
          <p:nvPr/>
        </p:nvCxnSpPr>
        <p:spPr>
          <a:xfrm flipH="1">
            <a:off x="2727939" y="2628416"/>
            <a:ext cx="233334" cy="721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65" name="Conector recto 164">
            <a:extLst>
              <a:ext uri="{FF2B5EF4-FFF2-40B4-BE49-F238E27FC236}">
                <a16:creationId xmlns:a16="http://schemas.microsoft.com/office/drawing/2014/main" id="{E0C5A375-DE7E-E32B-4C55-E7414628E4CD}"/>
              </a:ext>
            </a:extLst>
          </p:cNvPr>
          <p:cNvCxnSpPr>
            <a:cxnSpLocks/>
          </p:cNvCxnSpPr>
          <p:nvPr/>
        </p:nvCxnSpPr>
        <p:spPr>
          <a:xfrm flipV="1">
            <a:off x="2961273" y="2196170"/>
            <a:ext cx="1786979" cy="16148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66" name="Conector recto 165">
            <a:extLst>
              <a:ext uri="{FF2B5EF4-FFF2-40B4-BE49-F238E27FC236}">
                <a16:creationId xmlns:a16="http://schemas.microsoft.com/office/drawing/2014/main" id="{371E625D-076D-33D7-83A8-17A9AB687681}"/>
              </a:ext>
            </a:extLst>
          </p:cNvPr>
          <p:cNvCxnSpPr>
            <a:cxnSpLocks/>
          </p:cNvCxnSpPr>
          <p:nvPr/>
        </p:nvCxnSpPr>
        <p:spPr>
          <a:xfrm flipH="1">
            <a:off x="7799294" y="4933062"/>
            <a:ext cx="516159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965AC682-B29F-DB2E-EBE4-5639F24C94D2}"/>
              </a:ext>
            </a:extLst>
          </p:cNvPr>
          <p:cNvSpPr/>
          <p:nvPr/>
        </p:nvSpPr>
        <p:spPr>
          <a:xfrm>
            <a:off x="8011726" y="3430938"/>
            <a:ext cx="3584418" cy="287647"/>
          </a:xfrm>
          <a:prstGeom prst="rect">
            <a:avLst/>
          </a:prstGeom>
          <a:solidFill>
            <a:srgbClr val="1D6FA9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Sección de Posgrados</a:t>
            </a:r>
          </a:p>
        </p:txBody>
      </p:sp>
      <p:cxnSp>
        <p:nvCxnSpPr>
          <p:cNvPr id="170" name="Conector recto 169">
            <a:extLst>
              <a:ext uri="{FF2B5EF4-FFF2-40B4-BE49-F238E27FC236}">
                <a16:creationId xmlns:a16="http://schemas.microsoft.com/office/drawing/2014/main" id="{BF0084DF-8830-0147-01CD-A22D13B8E1FE}"/>
              </a:ext>
            </a:extLst>
          </p:cNvPr>
          <p:cNvCxnSpPr>
            <a:cxnSpLocks/>
            <a:stCxn id="108" idx="1"/>
          </p:cNvCxnSpPr>
          <p:nvPr/>
        </p:nvCxnSpPr>
        <p:spPr>
          <a:xfrm flipH="1">
            <a:off x="7801922" y="2703535"/>
            <a:ext cx="209804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31" name="Conector recto 230">
            <a:extLst>
              <a:ext uri="{FF2B5EF4-FFF2-40B4-BE49-F238E27FC236}">
                <a16:creationId xmlns:a16="http://schemas.microsoft.com/office/drawing/2014/main" id="{29B6916B-293F-9A2C-2F7F-0C307EFB4EC8}"/>
              </a:ext>
            </a:extLst>
          </p:cNvPr>
          <p:cNvCxnSpPr>
            <a:cxnSpLocks/>
            <a:endCxn id="123" idx="0"/>
          </p:cNvCxnSpPr>
          <p:nvPr/>
        </p:nvCxnSpPr>
        <p:spPr>
          <a:xfrm>
            <a:off x="2548755" y="3115620"/>
            <a:ext cx="0" cy="22511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60" name="Rectángulo 259">
            <a:extLst>
              <a:ext uri="{FF2B5EF4-FFF2-40B4-BE49-F238E27FC236}">
                <a16:creationId xmlns:a16="http://schemas.microsoft.com/office/drawing/2014/main" id="{65C571A4-F37E-42DC-B45E-3B40C79043BD}"/>
              </a:ext>
            </a:extLst>
          </p:cNvPr>
          <p:cNvSpPr/>
          <p:nvPr/>
        </p:nvSpPr>
        <p:spPr>
          <a:xfrm>
            <a:off x="2906900" y="1168941"/>
            <a:ext cx="3952193" cy="417840"/>
          </a:xfrm>
          <a:prstGeom prst="rect">
            <a:avLst/>
          </a:prstGeom>
          <a:solidFill>
            <a:srgbClr val="FFC32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VICERRECTORÍA</a:t>
            </a:r>
            <a:r>
              <a:rPr lang="es-CO" sz="1600" b="1" dirty="0">
                <a:solidFill>
                  <a:schemeClr val="bg1"/>
                </a:solidFill>
              </a:rPr>
              <a:t> </a:t>
            </a:r>
            <a:r>
              <a:rPr lang="es-CO" sz="2000" b="1" dirty="0">
                <a:solidFill>
                  <a:schemeClr val="bg1"/>
                </a:solidFill>
              </a:rPr>
              <a:t>ACADÉMICA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0"/>
            <a:ext cx="12163425" cy="6838950"/>
          </a:xfrm>
          <a:prstGeom prst="rect">
            <a:avLst/>
          </a:prstGeom>
        </p:spPr>
      </p:pic>
      <p:sp>
        <p:nvSpPr>
          <p:cNvPr id="168" name="Rectángulo 167">
            <a:extLst>
              <a:ext uri="{FF2B5EF4-FFF2-40B4-BE49-F238E27FC236}">
                <a16:creationId xmlns:a16="http://schemas.microsoft.com/office/drawing/2014/main" id="{668CF7DD-A4BD-F6C4-8BDA-D9972F001A7D}"/>
              </a:ext>
            </a:extLst>
          </p:cNvPr>
          <p:cNvSpPr/>
          <p:nvPr/>
        </p:nvSpPr>
        <p:spPr>
          <a:xfrm>
            <a:off x="8812153" y="6145170"/>
            <a:ext cx="2774834" cy="4866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9178" tIns="39589" rIns="79178" bIns="395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Resolución 592 de 18 de Julio de 2022</a:t>
            </a:r>
          </a:p>
        </p:txBody>
      </p:sp>
    </p:spTree>
    <p:extLst>
      <p:ext uri="{BB962C8B-B14F-4D97-AF65-F5344CB8AC3E}">
        <p14:creationId xmlns:p14="http://schemas.microsoft.com/office/powerpoint/2010/main" val="298983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EDUCATIVO INSTITUCIONAL  </a:t>
            </a:r>
          </a:p>
        </p:txBody>
      </p:sp>
      <p:pic>
        <p:nvPicPr>
          <p:cNvPr id="23" name="Imagen 8" descr="Diagrama&#10;&#10;Descripción generada automáticamen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2480" y="1456690"/>
            <a:ext cx="8574405" cy="4330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30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REFERENTES PEDAGÓGICOS DE LA UMNG</a:t>
            </a:r>
          </a:p>
        </p:txBody>
      </p:sp>
      <p:sp>
        <p:nvSpPr>
          <p:cNvPr id="15" name="Start shape">
            <a:extLst>
              <a:ext uri="{FF2B5EF4-FFF2-40B4-BE49-F238E27FC236}">
                <a16:creationId xmlns:a16="http://schemas.microsoft.com/office/drawing/2014/main" id="{E846FB10-AC04-FA4F-8E0E-226E8FCCB2D5}"/>
              </a:ext>
            </a:extLst>
          </p:cNvPr>
          <p:cNvSpPr>
            <a:spLocks/>
          </p:cNvSpPr>
          <p:nvPr/>
        </p:nvSpPr>
        <p:spPr bwMode="auto">
          <a:xfrm>
            <a:off x="339535" y="4045530"/>
            <a:ext cx="881965" cy="1143106"/>
          </a:xfrm>
          <a:custGeom>
            <a:avLst/>
            <a:gdLst>
              <a:gd name="T0" fmla="*/ 349 w 379"/>
              <a:gd name="T1" fmla="*/ 349 h 491"/>
              <a:gd name="T2" fmla="*/ 0 w 379"/>
              <a:gd name="T3" fmla="*/ 0 h 491"/>
              <a:gd name="T4" fmla="*/ 0 w 379"/>
              <a:gd name="T5" fmla="*/ 223 h 491"/>
              <a:gd name="T6" fmla="*/ 237 w 379"/>
              <a:gd name="T7" fmla="*/ 460 h 491"/>
              <a:gd name="T8" fmla="*/ 349 w 379"/>
              <a:gd name="T9" fmla="*/ 460 h 491"/>
              <a:gd name="T10" fmla="*/ 349 w 379"/>
              <a:gd name="T11" fmla="*/ 349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9" h="491">
                <a:moveTo>
                  <a:pt x="349" y="349"/>
                </a:moveTo>
                <a:cubicBezTo>
                  <a:pt x="0" y="0"/>
                  <a:pt x="0" y="0"/>
                  <a:pt x="0" y="0"/>
                </a:cubicBezTo>
                <a:cubicBezTo>
                  <a:pt x="0" y="223"/>
                  <a:pt x="0" y="223"/>
                  <a:pt x="0" y="223"/>
                </a:cubicBezTo>
                <a:cubicBezTo>
                  <a:pt x="237" y="460"/>
                  <a:pt x="237" y="460"/>
                  <a:pt x="237" y="460"/>
                </a:cubicBezTo>
                <a:cubicBezTo>
                  <a:pt x="268" y="491"/>
                  <a:pt x="318" y="491"/>
                  <a:pt x="349" y="460"/>
                </a:cubicBezTo>
                <a:cubicBezTo>
                  <a:pt x="379" y="429"/>
                  <a:pt x="379" y="379"/>
                  <a:pt x="349" y="349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6053" tIns="28028" rIns="56053" bIns="28028" numCol="1" anchor="t" anchorCtr="0" compatLnSpc="1">
            <a:prstTxWarp prst="textNoShape">
              <a:avLst/>
            </a:prstTxWarp>
          </a:bodyPr>
          <a:lstStyle/>
          <a:p>
            <a:pPr defTabSz="863093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lor shape A">
            <a:extLst>
              <a:ext uri="{FF2B5EF4-FFF2-40B4-BE49-F238E27FC236}">
                <a16:creationId xmlns:a16="http://schemas.microsoft.com/office/drawing/2014/main" id="{6B7AF0E3-EF7B-E842-82E7-DD91CD465E68}"/>
              </a:ext>
            </a:extLst>
          </p:cNvPr>
          <p:cNvSpPr>
            <a:spLocks/>
          </p:cNvSpPr>
          <p:nvPr/>
        </p:nvSpPr>
        <p:spPr bwMode="auto">
          <a:xfrm>
            <a:off x="819442" y="2822606"/>
            <a:ext cx="2368002" cy="2368987"/>
          </a:xfrm>
          <a:custGeom>
            <a:avLst/>
            <a:gdLst>
              <a:gd name="T0" fmla="*/ 983 w 1017"/>
              <a:gd name="T1" fmla="*/ 29 h 1017"/>
              <a:gd name="T2" fmla="*/ 873 w 1017"/>
              <a:gd name="T3" fmla="*/ 32 h 1017"/>
              <a:gd name="T4" fmla="*/ 723 w 1017"/>
              <a:gd name="T5" fmla="*/ 182 h 1017"/>
              <a:gd name="T6" fmla="*/ 636 w 1017"/>
              <a:gd name="T7" fmla="*/ 200 h 1017"/>
              <a:gd name="T8" fmla="*/ 504 w 1017"/>
              <a:gd name="T9" fmla="*/ 174 h 1017"/>
              <a:gd name="T10" fmla="*/ 175 w 1017"/>
              <a:gd name="T11" fmla="*/ 504 h 1017"/>
              <a:gd name="T12" fmla="*/ 200 w 1017"/>
              <a:gd name="T13" fmla="*/ 636 h 1017"/>
              <a:gd name="T14" fmla="*/ 182 w 1017"/>
              <a:gd name="T15" fmla="*/ 722 h 1017"/>
              <a:gd name="T16" fmla="*/ 32 w 1017"/>
              <a:gd name="T17" fmla="*/ 872 h 1017"/>
              <a:gd name="T18" fmla="*/ 29 w 1017"/>
              <a:gd name="T19" fmla="*/ 983 h 1017"/>
              <a:gd name="T20" fmla="*/ 143 w 1017"/>
              <a:gd name="T21" fmla="*/ 985 h 1017"/>
              <a:gd name="T22" fmla="*/ 294 w 1017"/>
              <a:gd name="T23" fmla="*/ 834 h 1017"/>
              <a:gd name="T24" fmla="*/ 381 w 1017"/>
              <a:gd name="T25" fmla="*/ 816 h 1017"/>
              <a:gd name="T26" fmla="*/ 512 w 1017"/>
              <a:gd name="T27" fmla="*/ 842 h 1017"/>
              <a:gd name="T28" fmla="*/ 842 w 1017"/>
              <a:gd name="T29" fmla="*/ 512 h 1017"/>
              <a:gd name="T30" fmla="*/ 817 w 1017"/>
              <a:gd name="T31" fmla="*/ 380 h 1017"/>
              <a:gd name="T32" fmla="*/ 834 w 1017"/>
              <a:gd name="T33" fmla="*/ 294 h 1017"/>
              <a:gd name="T34" fmla="*/ 985 w 1017"/>
              <a:gd name="T35" fmla="*/ 142 h 1017"/>
              <a:gd name="T36" fmla="*/ 983 w 1017"/>
              <a:gd name="T37" fmla="*/ 29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17" h="1017">
                <a:moveTo>
                  <a:pt x="983" y="29"/>
                </a:moveTo>
                <a:cubicBezTo>
                  <a:pt x="952" y="0"/>
                  <a:pt x="903" y="2"/>
                  <a:pt x="873" y="32"/>
                </a:cubicBezTo>
                <a:cubicBezTo>
                  <a:pt x="723" y="182"/>
                  <a:pt x="723" y="182"/>
                  <a:pt x="723" y="182"/>
                </a:cubicBezTo>
                <a:cubicBezTo>
                  <a:pt x="700" y="205"/>
                  <a:pt x="666" y="212"/>
                  <a:pt x="636" y="200"/>
                </a:cubicBezTo>
                <a:cubicBezTo>
                  <a:pt x="596" y="183"/>
                  <a:pt x="551" y="174"/>
                  <a:pt x="504" y="174"/>
                </a:cubicBezTo>
                <a:cubicBezTo>
                  <a:pt x="324" y="176"/>
                  <a:pt x="177" y="324"/>
                  <a:pt x="175" y="504"/>
                </a:cubicBezTo>
                <a:cubicBezTo>
                  <a:pt x="174" y="551"/>
                  <a:pt x="183" y="595"/>
                  <a:pt x="200" y="636"/>
                </a:cubicBezTo>
                <a:cubicBezTo>
                  <a:pt x="212" y="665"/>
                  <a:pt x="205" y="700"/>
                  <a:pt x="182" y="722"/>
                </a:cubicBezTo>
                <a:cubicBezTo>
                  <a:pt x="32" y="872"/>
                  <a:pt x="32" y="872"/>
                  <a:pt x="32" y="872"/>
                </a:cubicBezTo>
                <a:cubicBezTo>
                  <a:pt x="2" y="903"/>
                  <a:pt x="0" y="952"/>
                  <a:pt x="29" y="983"/>
                </a:cubicBezTo>
                <a:cubicBezTo>
                  <a:pt x="60" y="1016"/>
                  <a:pt x="111" y="1017"/>
                  <a:pt x="143" y="985"/>
                </a:cubicBezTo>
                <a:cubicBezTo>
                  <a:pt x="294" y="834"/>
                  <a:pt x="294" y="834"/>
                  <a:pt x="294" y="834"/>
                </a:cubicBezTo>
                <a:cubicBezTo>
                  <a:pt x="317" y="811"/>
                  <a:pt x="351" y="804"/>
                  <a:pt x="381" y="816"/>
                </a:cubicBezTo>
                <a:cubicBezTo>
                  <a:pt x="421" y="833"/>
                  <a:pt x="466" y="842"/>
                  <a:pt x="512" y="842"/>
                </a:cubicBezTo>
                <a:cubicBezTo>
                  <a:pt x="693" y="840"/>
                  <a:pt x="840" y="692"/>
                  <a:pt x="842" y="512"/>
                </a:cubicBezTo>
                <a:cubicBezTo>
                  <a:pt x="843" y="465"/>
                  <a:pt x="833" y="421"/>
                  <a:pt x="817" y="380"/>
                </a:cubicBezTo>
                <a:cubicBezTo>
                  <a:pt x="804" y="351"/>
                  <a:pt x="811" y="316"/>
                  <a:pt x="834" y="294"/>
                </a:cubicBezTo>
                <a:cubicBezTo>
                  <a:pt x="985" y="142"/>
                  <a:pt x="985" y="142"/>
                  <a:pt x="985" y="142"/>
                </a:cubicBezTo>
                <a:cubicBezTo>
                  <a:pt x="1017" y="111"/>
                  <a:pt x="1016" y="59"/>
                  <a:pt x="983" y="29"/>
                </a:cubicBezTo>
                <a:close/>
              </a:path>
            </a:pathLst>
          </a:custGeom>
          <a:solidFill>
            <a:schemeClr val="accent2">
              <a:lumMod val="75000"/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6053" tIns="28028" rIns="56053" bIns="28028" numCol="1" anchor="t" anchorCtr="0" compatLnSpc="1">
            <a:prstTxWarp prst="textNoShape">
              <a:avLst/>
            </a:prstTxWarp>
          </a:bodyPr>
          <a:lstStyle/>
          <a:p>
            <a:pPr defTabSz="863093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lor shape B">
            <a:extLst>
              <a:ext uri="{FF2B5EF4-FFF2-40B4-BE49-F238E27FC236}">
                <a16:creationId xmlns:a16="http://schemas.microsoft.com/office/drawing/2014/main" id="{A21F7CB7-C668-1243-82B5-A1E1DBCED8AB}"/>
              </a:ext>
            </a:extLst>
          </p:cNvPr>
          <p:cNvSpPr>
            <a:spLocks/>
          </p:cNvSpPr>
          <p:nvPr/>
        </p:nvSpPr>
        <p:spPr bwMode="auto">
          <a:xfrm>
            <a:off x="2780460" y="2822606"/>
            <a:ext cx="2368987" cy="2368987"/>
          </a:xfrm>
          <a:custGeom>
            <a:avLst/>
            <a:gdLst>
              <a:gd name="T0" fmla="*/ 34 w 1017"/>
              <a:gd name="T1" fmla="*/ 29 h 1017"/>
              <a:gd name="T2" fmla="*/ 145 w 1017"/>
              <a:gd name="T3" fmla="*/ 32 h 1017"/>
              <a:gd name="T4" fmla="*/ 295 w 1017"/>
              <a:gd name="T5" fmla="*/ 182 h 1017"/>
              <a:gd name="T6" fmla="*/ 381 w 1017"/>
              <a:gd name="T7" fmla="*/ 200 h 1017"/>
              <a:gd name="T8" fmla="*/ 513 w 1017"/>
              <a:gd name="T9" fmla="*/ 174 h 1017"/>
              <a:gd name="T10" fmla="*/ 843 w 1017"/>
              <a:gd name="T11" fmla="*/ 504 h 1017"/>
              <a:gd name="T12" fmla="*/ 818 w 1017"/>
              <a:gd name="T13" fmla="*/ 636 h 1017"/>
              <a:gd name="T14" fmla="*/ 835 w 1017"/>
              <a:gd name="T15" fmla="*/ 722 h 1017"/>
              <a:gd name="T16" fmla="*/ 985 w 1017"/>
              <a:gd name="T17" fmla="*/ 872 h 1017"/>
              <a:gd name="T18" fmla="*/ 988 w 1017"/>
              <a:gd name="T19" fmla="*/ 983 h 1017"/>
              <a:gd name="T20" fmla="*/ 875 w 1017"/>
              <a:gd name="T21" fmla="*/ 985 h 1017"/>
              <a:gd name="T22" fmla="*/ 724 w 1017"/>
              <a:gd name="T23" fmla="*/ 834 h 1017"/>
              <a:gd name="T24" fmla="*/ 637 w 1017"/>
              <a:gd name="T25" fmla="*/ 816 h 1017"/>
              <a:gd name="T26" fmla="*/ 505 w 1017"/>
              <a:gd name="T27" fmla="*/ 842 h 1017"/>
              <a:gd name="T28" fmla="*/ 175 w 1017"/>
              <a:gd name="T29" fmla="*/ 512 h 1017"/>
              <a:gd name="T30" fmla="*/ 201 w 1017"/>
              <a:gd name="T31" fmla="*/ 380 h 1017"/>
              <a:gd name="T32" fmla="*/ 183 w 1017"/>
              <a:gd name="T33" fmla="*/ 294 h 1017"/>
              <a:gd name="T34" fmla="*/ 32 w 1017"/>
              <a:gd name="T35" fmla="*/ 142 h 1017"/>
              <a:gd name="T36" fmla="*/ 34 w 1017"/>
              <a:gd name="T37" fmla="*/ 29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17" h="1017">
                <a:moveTo>
                  <a:pt x="34" y="29"/>
                </a:moveTo>
                <a:cubicBezTo>
                  <a:pt x="65" y="0"/>
                  <a:pt x="115" y="2"/>
                  <a:pt x="145" y="32"/>
                </a:cubicBezTo>
                <a:cubicBezTo>
                  <a:pt x="295" y="182"/>
                  <a:pt x="295" y="182"/>
                  <a:pt x="295" y="182"/>
                </a:cubicBezTo>
                <a:cubicBezTo>
                  <a:pt x="317" y="205"/>
                  <a:pt x="352" y="212"/>
                  <a:pt x="381" y="200"/>
                </a:cubicBezTo>
                <a:cubicBezTo>
                  <a:pt x="422" y="183"/>
                  <a:pt x="466" y="174"/>
                  <a:pt x="513" y="174"/>
                </a:cubicBezTo>
                <a:cubicBezTo>
                  <a:pt x="693" y="176"/>
                  <a:pt x="841" y="324"/>
                  <a:pt x="843" y="504"/>
                </a:cubicBezTo>
                <a:cubicBezTo>
                  <a:pt x="843" y="551"/>
                  <a:pt x="834" y="595"/>
                  <a:pt x="818" y="636"/>
                </a:cubicBezTo>
                <a:cubicBezTo>
                  <a:pt x="805" y="665"/>
                  <a:pt x="812" y="700"/>
                  <a:pt x="835" y="722"/>
                </a:cubicBezTo>
                <a:cubicBezTo>
                  <a:pt x="985" y="872"/>
                  <a:pt x="985" y="872"/>
                  <a:pt x="985" y="872"/>
                </a:cubicBezTo>
                <a:cubicBezTo>
                  <a:pt x="1015" y="903"/>
                  <a:pt x="1017" y="952"/>
                  <a:pt x="988" y="983"/>
                </a:cubicBezTo>
                <a:cubicBezTo>
                  <a:pt x="958" y="1016"/>
                  <a:pt x="906" y="1017"/>
                  <a:pt x="875" y="985"/>
                </a:cubicBezTo>
                <a:cubicBezTo>
                  <a:pt x="724" y="834"/>
                  <a:pt x="724" y="834"/>
                  <a:pt x="724" y="834"/>
                </a:cubicBezTo>
                <a:cubicBezTo>
                  <a:pt x="701" y="811"/>
                  <a:pt x="667" y="804"/>
                  <a:pt x="637" y="816"/>
                </a:cubicBezTo>
                <a:cubicBezTo>
                  <a:pt x="596" y="833"/>
                  <a:pt x="552" y="842"/>
                  <a:pt x="505" y="842"/>
                </a:cubicBezTo>
                <a:cubicBezTo>
                  <a:pt x="325" y="840"/>
                  <a:pt x="178" y="692"/>
                  <a:pt x="175" y="512"/>
                </a:cubicBezTo>
                <a:cubicBezTo>
                  <a:pt x="175" y="465"/>
                  <a:pt x="184" y="421"/>
                  <a:pt x="201" y="380"/>
                </a:cubicBezTo>
                <a:cubicBezTo>
                  <a:pt x="213" y="351"/>
                  <a:pt x="206" y="316"/>
                  <a:pt x="183" y="294"/>
                </a:cubicBezTo>
                <a:cubicBezTo>
                  <a:pt x="32" y="142"/>
                  <a:pt x="32" y="142"/>
                  <a:pt x="32" y="142"/>
                </a:cubicBezTo>
                <a:cubicBezTo>
                  <a:pt x="0" y="111"/>
                  <a:pt x="1" y="59"/>
                  <a:pt x="34" y="29"/>
                </a:cubicBezTo>
                <a:close/>
              </a:path>
            </a:pathLst>
          </a:custGeom>
          <a:solidFill>
            <a:schemeClr val="accent1">
              <a:lumMod val="75000"/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6053" tIns="28028" rIns="56053" bIns="28028" numCol="1" anchor="t" anchorCtr="0" compatLnSpc="1">
            <a:prstTxWarp prst="textNoShape">
              <a:avLst/>
            </a:prstTxWarp>
          </a:bodyPr>
          <a:lstStyle/>
          <a:p>
            <a:pPr defTabSz="863093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lor shape C">
            <a:extLst>
              <a:ext uri="{FF2B5EF4-FFF2-40B4-BE49-F238E27FC236}">
                <a16:creationId xmlns:a16="http://schemas.microsoft.com/office/drawing/2014/main" id="{13354CA4-1989-1D42-84D4-C15AB541F8BB}"/>
              </a:ext>
            </a:extLst>
          </p:cNvPr>
          <p:cNvSpPr>
            <a:spLocks/>
          </p:cNvSpPr>
          <p:nvPr/>
        </p:nvSpPr>
        <p:spPr bwMode="auto">
          <a:xfrm>
            <a:off x="4746405" y="2822606"/>
            <a:ext cx="2368987" cy="2368987"/>
          </a:xfrm>
          <a:custGeom>
            <a:avLst/>
            <a:gdLst>
              <a:gd name="T0" fmla="*/ 983 w 1017"/>
              <a:gd name="T1" fmla="*/ 29 h 1017"/>
              <a:gd name="T2" fmla="*/ 872 w 1017"/>
              <a:gd name="T3" fmla="*/ 32 h 1017"/>
              <a:gd name="T4" fmla="*/ 722 w 1017"/>
              <a:gd name="T5" fmla="*/ 182 h 1017"/>
              <a:gd name="T6" fmla="*/ 636 w 1017"/>
              <a:gd name="T7" fmla="*/ 200 h 1017"/>
              <a:gd name="T8" fmla="*/ 504 w 1017"/>
              <a:gd name="T9" fmla="*/ 174 h 1017"/>
              <a:gd name="T10" fmla="*/ 174 w 1017"/>
              <a:gd name="T11" fmla="*/ 504 h 1017"/>
              <a:gd name="T12" fmla="*/ 200 w 1017"/>
              <a:gd name="T13" fmla="*/ 636 h 1017"/>
              <a:gd name="T14" fmla="*/ 182 w 1017"/>
              <a:gd name="T15" fmla="*/ 722 h 1017"/>
              <a:gd name="T16" fmla="*/ 32 w 1017"/>
              <a:gd name="T17" fmla="*/ 872 h 1017"/>
              <a:gd name="T18" fmla="*/ 29 w 1017"/>
              <a:gd name="T19" fmla="*/ 983 h 1017"/>
              <a:gd name="T20" fmla="*/ 142 w 1017"/>
              <a:gd name="T21" fmla="*/ 985 h 1017"/>
              <a:gd name="T22" fmla="*/ 294 w 1017"/>
              <a:gd name="T23" fmla="*/ 834 h 1017"/>
              <a:gd name="T24" fmla="*/ 380 w 1017"/>
              <a:gd name="T25" fmla="*/ 816 h 1017"/>
              <a:gd name="T26" fmla="*/ 512 w 1017"/>
              <a:gd name="T27" fmla="*/ 842 h 1017"/>
              <a:gd name="T28" fmla="*/ 842 w 1017"/>
              <a:gd name="T29" fmla="*/ 512 h 1017"/>
              <a:gd name="T30" fmla="*/ 816 w 1017"/>
              <a:gd name="T31" fmla="*/ 380 h 1017"/>
              <a:gd name="T32" fmla="*/ 834 w 1017"/>
              <a:gd name="T33" fmla="*/ 294 h 1017"/>
              <a:gd name="T34" fmla="*/ 985 w 1017"/>
              <a:gd name="T35" fmla="*/ 142 h 1017"/>
              <a:gd name="T36" fmla="*/ 983 w 1017"/>
              <a:gd name="T37" fmla="*/ 29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17" h="1017">
                <a:moveTo>
                  <a:pt x="983" y="29"/>
                </a:moveTo>
                <a:cubicBezTo>
                  <a:pt x="952" y="0"/>
                  <a:pt x="903" y="2"/>
                  <a:pt x="872" y="32"/>
                </a:cubicBezTo>
                <a:cubicBezTo>
                  <a:pt x="722" y="182"/>
                  <a:pt x="722" y="182"/>
                  <a:pt x="722" y="182"/>
                </a:cubicBezTo>
                <a:cubicBezTo>
                  <a:pt x="700" y="205"/>
                  <a:pt x="665" y="212"/>
                  <a:pt x="636" y="200"/>
                </a:cubicBezTo>
                <a:cubicBezTo>
                  <a:pt x="595" y="183"/>
                  <a:pt x="551" y="174"/>
                  <a:pt x="504" y="174"/>
                </a:cubicBezTo>
                <a:cubicBezTo>
                  <a:pt x="324" y="176"/>
                  <a:pt x="176" y="324"/>
                  <a:pt x="174" y="504"/>
                </a:cubicBezTo>
                <a:cubicBezTo>
                  <a:pt x="174" y="551"/>
                  <a:pt x="183" y="595"/>
                  <a:pt x="200" y="636"/>
                </a:cubicBezTo>
                <a:cubicBezTo>
                  <a:pt x="212" y="665"/>
                  <a:pt x="205" y="700"/>
                  <a:pt x="182" y="722"/>
                </a:cubicBezTo>
                <a:cubicBezTo>
                  <a:pt x="32" y="872"/>
                  <a:pt x="32" y="872"/>
                  <a:pt x="32" y="872"/>
                </a:cubicBezTo>
                <a:cubicBezTo>
                  <a:pt x="2" y="903"/>
                  <a:pt x="0" y="952"/>
                  <a:pt x="29" y="983"/>
                </a:cubicBezTo>
                <a:cubicBezTo>
                  <a:pt x="59" y="1016"/>
                  <a:pt x="111" y="1017"/>
                  <a:pt x="142" y="985"/>
                </a:cubicBezTo>
                <a:cubicBezTo>
                  <a:pt x="294" y="834"/>
                  <a:pt x="294" y="834"/>
                  <a:pt x="294" y="834"/>
                </a:cubicBezTo>
                <a:cubicBezTo>
                  <a:pt x="316" y="811"/>
                  <a:pt x="351" y="804"/>
                  <a:pt x="380" y="816"/>
                </a:cubicBezTo>
                <a:cubicBezTo>
                  <a:pt x="421" y="833"/>
                  <a:pt x="465" y="842"/>
                  <a:pt x="512" y="842"/>
                </a:cubicBezTo>
                <a:cubicBezTo>
                  <a:pt x="692" y="840"/>
                  <a:pt x="840" y="692"/>
                  <a:pt x="842" y="512"/>
                </a:cubicBezTo>
                <a:cubicBezTo>
                  <a:pt x="842" y="465"/>
                  <a:pt x="833" y="421"/>
                  <a:pt x="816" y="380"/>
                </a:cubicBezTo>
                <a:cubicBezTo>
                  <a:pt x="804" y="351"/>
                  <a:pt x="811" y="316"/>
                  <a:pt x="834" y="294"/>
                </a:cubicBezTo>
                <a:cubicBezTo>
                  <a:pt x="985" y="142"/>
                  <a:pt x="985" y="142"/>
                  <a:pt x="985" y="142"/>
                </a:cubicBezTo>
                <a:cubicBezTo>
                  <a:pt x="1017" y="111"/>
                  <a:pt x="1016" y="59"/>
                  <a:pt x="983" y="29"/>
                </a:cubicBezTo>
                <a:close/>
              </a:path>
            </a:pathLst>
          </a:custGeom>
          <a:solidFill>
            <a:schemeClr val="accent3">
              <a:lumMod val="75000"/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6053" tIns="28028" rIns="56053" bIns="28028" numCol="1" anchor="t" anchorCtr="0" compatLnSpc="1">
            <a:prstTxWarp prst="textNoShape">
              <a:avLst/>
            </a:prstTxWarp>
          </a:bodyPr>
          <a:lstStyle/>
          <a:p>
            <a:pPr defTabSz="863093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lor shape D">
            <a:extLst>
              <a:ext uri="{FF2B5EF4-FFF2-40B4-BE49-F238E27FC236}">
                <a16:creationId xmlns:a16="http://schemas.microsoft.com/office/drawing/2014/main" id="{27E2C2B5-6ADD-3840-8EFC-36691103695A}"/>
              </a:ext>
            </a:extLst>
          </p:cNvPr>
          <p:cNvSpPr>
            <a:spLocks/>
          </p:cNvSpPr>
          <p:nvPr/>
        </p:nvSpPr>
        <p:spPr bwMode="auto">
          <a:xfrm>
            <a:off x="6707419" y="2822606"/>
            <a:ext cx="2368987" cy="2368987"/>
          </a:xfrm>
          <a:custGeom>
            <a:avLst/>
            <a:gdLst>
              <a:gd name="T0" fmla="*/ 34 w 1017"/>
              <a:gd name="T1" fmla="*/ 29 h 1017"/>
              <a:gd name="T2" fmla="*/ 145 w 1017"/>
              <a:gd name="T3" fmla="*/ 32 h 1017"/>
              <a:gd name="T4" fmla="*/ 294 w 1017"/>
              <a:gd name="T5" fmla="*/ 182 h 1017"/>
              <a:gd name="T6" fmla="*/ 381 w 1017"/>
              <a:gd name="T7" fmla="*/ 200 h 1017"/>
              <a:gd name="T8" fmla="*/ 513 w 1017"/>
              <a:gd name="T9" fmla="*/ 174 h 1017"/>
              <a:gd name="T10" fmla="*/ 843 w 1017"/>
              <a:gd name="T11" fmla="*/ 504 h 1017"/>
              <a:gd name="T12" fmla="*/ 817 w 1017"/>
              <a:gd name="T13" fmla="*/ 636 h 1017"/>
              <a:gd name="T14" fmla="*/ 835 w 1017"/>
              <a:gd name="T15" fmla="*/ 722 h 1017"/>
              <a:gd name="T16" fmla="*/ 985 w 1017"/>
              <a:gd name="T17" fmla="*/ 872 h 1017"/>
              <a:gd name="T18" fmla="*/ 988 w 1017"/>
              <a:gd name="T19" fmla="*/ 983 h 1017"/>
              <a:gd name="T20" fmla="*/ 875 w 1017"/>
              <a:gd name="T21" fmla="*/ 985 h 1017"/>
              <a:gd name="T22" fmla="*/ 723 w 1017"/>
              <a:gd name="T23" fmla="*/ 834 h 1017"/>
              <a:gd name="T24" fmla="*/ 637 w 1017"/>
              <a:gd name="T25" fmla="*/ 816 h 1017"/>
              <a:gd name="T26" fmla="*/ 505 w 1017"/>
              <a:gd name="T27" fmla="*/ 842 h 1017"/>
              <a:gd name="T28" fmla="*/ 175 w 1017"/>
              <a:gd name="T29" fmla="*/ 512 h 1017"/>
              <a:gd name="T30" fmla="*/ 200 w 1017"/>
              <a:gd name="T31" fmla="*/ 380 h 1017"/>
              <a:gd name="T32" fmla="*/ 183 w 1017"/>
              <a:gd name="T33" fmla="*/ 294 h 1017"/>
              <a:gd name="T34" fmla="*/ 32 w 1017"/>
              <a:gd name="T35" fmla="*/ 142 h 1017"/>
              <a:gd name="T36" fmla="*/ 34 w 1017"/>
              <a:gd name="T37" fmla="*/ 29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17" h="1017">
                <a:moveTo>
                  <a:pt x="34" y="29"/>
                </a:moveTo>
                <a:cubicBezTo>
                  <a:pt x="65" y="0"/>
                  <a:pt x="114" y="2"/>
                  <a:pt x="145" y="32"/>
                </a:cubicBezTo>
                <a:cubicBezTo>
                  <a:pt x="294" y="182"/>
                  <a:pt x="294" y="182"/>
                  <a:pt x="294" y="182"/>
                </a:cubicBezTo>
                <a:cubicBezTo>
                  <a:pt x="317" y="205"/>
                  <a:pt x="351" y="212"/>
                  <a:pt x="381" y="200"/>
                </a:cubicBezTo>
                <a:cubicBezTo>
                  <a:pt x="422" y="183"/>
                  <a:pt x="466" y="174"/>
                  <a:pt x="513" y="174"/>
                </a:cubicBezTo>
                <a:cubicBezTo>
                  <a:pt x="693" y="176"/>
                  <a:pt x="840" y="324"/>
                  <a:pt x="843" y="504"/>
                </a:cubicBezTo>
                <a:cubicBezTo>
                  <a:pt x="843" y="551"/>
                  <a:pt x="834" y="595"/>
                  <a:pt x="817" y="636"/>
                </a:cubicBezTo>
                <a:cubicBezTo>
                  <a:pt x="805" y="665"/>
                  <a:pt x="812" y="700"/>
                  <a:pt x="835" y="722"/>
                </a:cubicBezTo>
                <a:cubicBezTo>
                  <a:pt x="985" y="872"/>
                  <a:pt x="985" y="872"/>
                  <a:pt x="985" y="872"/>
                </a:cubicBezTo>
                <a:cubicBezTo>
                  <a:pt x="1015" y="903"/>
                  <a:pt x="1017" y="952"/>
                  <a:pt x="988" y="983"/>
                </a:cubicBezTo>
                <a:cubicBezTo>
                  <a:pt x="957" y="1016"/>
                  <a:pt x="906" y="1017"/>
                  <a:pt x="875" y="985"/>
                </a:cubicBezTo>
                <a:cubicBezTo>
                  <a:pt x="723" y="834"/>
                  <a:pt x="723" y="834"/>
                  <a:pt x="723" y="834"/>
                </a:cubicBezTo>
                <a:cubicBezTo>
                  <a:pt x="701" y="811"/>
                  <a:pt x="666" y="804"/>
                  <a:pt x="637" y="816"/>
                </a:cubicBezTo>
                <a:cubicBezTo>
                  <a:pt x="596" y="833"/>
                  <a:pt x="552" y="842"/>
                  <a:pt x="505" y="842"/>
                </a:cubicBezTo>
                <a:cubicBezTo>
                  <a:pt x="325" y="840"/>
                  <a:pt x="177" y="692"/>
                  <a:pt x="175" y="512"/>
                </a:cubicBezTo>
                <a:cubicBezTo>
                  <a:pt x="175" y="465"/>
                  <a:pt x="184" y="421"/>
                  <a:pt x="200" y="380"/>
                </a:cubicBezTo>
                <a:cubicBezTo>
                  <a:pt x="213" y="351"/>
                  <a:pt x="206" y="316"/>
                  <a:pt x="183" y="294"/>
                </a:cubicBezTo>
                <a:cubicBezTo>
                  <a:pt x="32" y="142"/>
                  <a:pt x="32" y="142"/>
                  <a:pt x="32" y="142"/>
                </a:cubicBezTo>
                <a:cubicBezTo>
                  <a:pt x="0" y="111"/>
                  <a:pt x="1" y="59"/>
                  <a:pt x="34" y="29"/>
                </a:cubicBezTo>
                <a:close/>
              </a:path>
            </a:pathLst>
          </a:custGeom>
          <a:solidFill>
            <a:schemeClr val="accent4">
              <a:lumMod val="75000"/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6053" tIns="28028" rIns="56053" bIns="28028" numCol="1" anchor="t" anchorCtr="0" compatLnSpc="1">
            <a:prstTxWarp prst="textNoShape">
              <a:avLst/>
            </a:prstTxWarp>
          </a:bodyPr>
          <a:lstStyle/>
          <a:p>
            <a:pPr defTabSz="863093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nd shape">
            <a:extLst>
              <a:ext uri="{FF2B5EF4-FFF2-40B4-BE49-F238E27FC236}">
                <a16:creationId xmlns:a16="http://schemas.microsoft.com/office/drawing/2014/main" id="{8A99E0FF-339D-A545-98B7-038BB571949B}"/>
              </a:ext>
            </a:extLst>
          </p:cNvPr>
          <p:cNvSpPr>
            <a:spLocks/>
          </p:cNvSpPr>
          <p:nvPr/>
        </p:nvSpPr>
        <p:spPr bwMode="auto">
          <a:xfrm>
            <a:off x="10637340" y="2822606"/>
            <a:ext cx="882951" cy="1143106"/>
          </a:xfrm>
          <a:custGeom>
            <a:avLst/>
            <a:gdLst>
              <a:gd name="T0" fmla="*/ 379 w 379"/>
              <a:gd name="T1" fmla="*/ 268 h 491"/>
              <a:gd name="T2" fmla="*/ 142 w 379"/>
              <a:gd name="T3" fmla="*/ 31 h 491"/>
              <a:gd name="T4" fmla="*/ 30 w 379"/>
              <a:gd name="T5" fmla="*/ 31 h 491"/>
              <a:gd name="T6" fmla="*/ 30 w 379"/>
              <a:gd name="T7" fmla="*/ 142 h 491"/>
              <a:gd name="T8" fmla="*/ 379 w 379"/>
              <a:gd name="T9" fmla="*/ 491 h 491"/>
              <a:gd name="T10" fmla="*/ 379 w 379"/>
              <a:gd name="T11" fmla="*/ 26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9" h="491">
                <a:moveTo>
                  <a:pt x="379" y="268"/>
                </a:moveTo>
                <a:cubicBezTo>
                  <a:pt x="142" y="31"/>
                  <a:pt x="142" y="31"/>
                  <a:pt x="142" y="31"/>
                </a:cubicBezTo>
                <a:cubicBezTo>
                  <a:pt x="111" y="0"/>
                  <a:pt x="61" y="0"/>
                  <a:pt x="30" y="31"/>
                </a:cubicBezTo>
                <a:cubicBezTo>
                  <a:pt x="0" y="62"/>
                  <a:pt x="0" y="112"/>
                  <a:pt x="30" y="142"/>
                </a:cubicBezTo>
                <a:cubicBezTo>
                  <a:pt x="379" y="491"/>
                  <a:pt x="379" y="491"/>
                  <a:pt x="379" y="491"/>
                </a:cubicBezTo>
                <a:lnTo>
                  <a:pt x="379" y="268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6053" tIns="28028" rIns="56053" bIns="28028" numCol="1" anchor="t" anchorCtr="0" compatLnSpc="1">
            <a:prstTxWarp prst="textNoShape">
              <a:avLst/>
            </a:prstTxWarp>
          </a:bodyPr>
          <a:lstStyle/>
          <a:p>
            <a:pPr defTabSz="863093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lor shape E">
            <a:extLst>
              <a:ext uri="{FF2B5EF4-FFF2-40B4-BE49-F238E27FC236}">
                <a16:creationId xmlns:a16="http://schemas.microsoft.com/office/drawing/2014/main" id="{59E3B7F8-75B3-B741-9D39-80BB0CB3BCCC}"/>
              </a:ext>
            </a:extLst>
          </p:cNvPr>
          <p:cNvSpPr>
            <a:spLocks/>
          </p:cNvSpPr>
          <p:nvPr/>
        </p:nvSpPr>
        <p:spPr bwMode="auto">
          <a:xfrm>
            <a:off x="8671393" y="2822606"/>
            <a:ext cx="2368987" cy="2368987"/>
          </a:xfrm>
          <a:custGeom>
            <a:avLst/>
            <a:gdLst>
              <a:gd name="T0" fmla="*/ 984 w 1017"/>
              <a:gd name="T1" fmla="*/ 29 h 1017"/>
              <a:gd name="T2" fmla="*/ 873 w 1017"/>
              <a:gd name="T3" fmla="*/ 32 h 1017"/>
              <a:gd name="T4" fmla="*/ 723 w 1017"/>
              <a:gd name="T5" fmla="*/ 182 h 1017"/>
              <a:gd name="T6" fmla="*/ 636 w 1017"/>
              <a:gd name="T7" fmla="*/ 200 h 1017"/>
              <a:gd name="T8" fmla="*/ 505 w 1017"/>
              <a:gd name="T9" fmla="*/ 174 h 1017"/>
              <a:gd name="T10" fmla="*/ 175 w 1017"/>
              <a:gd name="T11" fmla="*/ 504 h 1017"/>
              <a:gd name="T12" fmla="*/ 194 w 1017"/>
              <a:gd name="T13" fmla="*/ 619 h 1017"/>
              <a:gd name="T14" fmla="*/ 166 w 1017"/>
              <a:gd name="T15" fmla="*/ 739 h 1017"/>
              <a:gd name="T16" fmla="*/ 33 w 1017"/>
              <a:gd name="T17" fmla="*/ 872 h 1017"/>
              <a:gd name="T18" fmla="*/ 30 w 1017"/>
              <a:gd name="T19" fmla="*/ 983 h 1017"/>
              <a:gd name="T20" fmla="*/ 143 w 1017"/>
              <a:gd name="T21" fmla="*/ 985 h 1017"/>
              <a:gd name="T22" fmla="*/ 294 w 1017"/>
              <a:gd name="T23" fmla="*/ 834 h 1017"/>
              <a:gd name="T24" fmla="*/ 381 w 1017"/>
              <a:gd name="T25" fmla="*/ 816 h 1017"/>
              <a:gd name="T26" fmla="*/ 513 w 1017"/>
              <a:gd name="T27" fmla="*/ 842 h 1017"/>
              <a:gd name="T28" fmla="*/ 842 w 1017"/>
              <a:gd name="T29" fmla="*/ 512 h 1017"/>
              <a:gd name="T30" fmla="*/ 817 w 1017"/>
              <a:gd name="T31" fmla="*/ 380 h 1017"/>
              <a:gd name="T32" fmla="*/ 835 w 1017"/>
              <a:gd name="T33" fmla="*/ 294 h 1017"/>
              <a:gd name="T34" fmla="*/ 986 w 1017"/>
              <a:gd name="T35" fmla="*/ 142 h 1017"/>
              <a:gd name="T36" fmla="*/ 984 w 1017"/>
              <a:gd name="T37" fmla="*/ 29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17" h="1017">
                <a:moveTo>
                  <a:pt x="984" y="29"/>
                </a:moveTo>
                <a:cubicBezTo>
                  <a:pt x="953" y="0"/>
                  <a:pt x="903" y="2"/>
                  <a:pt x="873" y="32"/>
                </a:cubicBezTo>
                <a:cubicBezTo>
                  <a:pt x="723" y="182"/>
                  <a:pt x="723" y="182"/>
                  <a:pt x="723" y="182"/>
                </a:cubicBezTo>
                <a:cubicBezTo>
                  <a:pt x="700" y="205"/>
                  <a:pt x="666" y="212"/>
                  <a:pt x="636" y="200"/>
                </a:cubicBezTo>
                <a:cubicBezTo>
                  <a:pt x="596" y="183"/>
                  <a:pt x="551" y="174"/>
                  <a:pt x="505" y="174"/>
                </a:cubicBezTo>
                <a:cubicBezTo>
                  <a:pt x="324" y="176"/>
                  <a:pt x="177" y="324"/>
                  <a:pt x="175" y="504"/>
                </a:cubicBezTo>
                <a:cubicBezTo>
                  <a:pt x="175" y="544"/>
                  <a:pt x="181" y="583"/>
                  <a:pt x="194" y="619"/>
                </a:cubicBezTo>
                <a:cubicBezTo>
                  <a:pt x="209" y="661"/>
                  <a:pt x="198" y="707"/>
                  <a:pt x="166" y="739"/>
                </a:cubicBezTo>
                <a:cubicBezTo>
                  <a:pt x="33" y="872"/>
                  <a:pt x="33" y="872"/>
                  <a:pt x="33" y="872"/>
                </a:cubicBezTo>
                <a:cubicBezTo>
                  <a:pt x="3" y="903"/>
                  <a:pt x="0" y="952"/>
                  <a:pt x="30" y="983"/>
                </a:cubicBezTo>
                <a:cubicBezTo>
                  <a:pt x="60" y="1016"/>
                  <a:pt x="112" y="1017"/>
                  <a:pt x="143" y="985"/>
                </a:cubicBezTo>
                <a:cubicBezTo>
                  <a:pt x="294" y="834"/>
                  <a:pt x="294" y="834"/>
                  <a:pt x="294" y="834"/>
                </a:cubicBezTo>
                <a:cubicBezTo>
                  <a:pt x="317" y="811"/>
                  <a:pt x="351" y="804"/>
                  <a:pt x="381" y="816"/>
                </a:cubicBezTo>
                <a:cubicBezTo>
                  <a:pt x="421" y="833"/>
                  <a:pt x="466" y="842"/>
                  <a:pt x="513" y="842"/>
                </a:cubicBezTo>
                <a:cubicBezTo>
                  <a:pt x="693" y="840"/>
                  <a:pt x="840" y="692"/>
                  <a:pt x="842" y="512"/>
                </a:cubicBezTo>
                <a:cubicBezTo>
                  <a:pt x="843" y="465"/>
                  <a:pt x="834" y="421"/>
                  <a:pt x="817" y="380"/>
                </a:cubicBezTo>
                <a:cubicBezTo>
                  <a:pt x="805" y="351"/>
                  <a:pt x="812" y="316"/>
                  <a:pt x="835" y="294"/>
                </a:cubicBezTo>
                <a:cubicBezTo>
                  <a:pt x="986" y="142"/>
                  <a:pt x="986" y="142"/>
                  <a:pt x="986" y="142"/>
                </a:cubicBezTo>
                <a:cubicBezTo>
                  <a:pt x="1017" y="111"/>
                  <a:pt x="1017" y="59"/>
                  <a:pt x="984" y="29"/>
                </a:cubicBezTo>
                <a:close/>
              </a:path>
            </a:pathLst>
          </a:custGeom>
          <a:solidFill>
            <a:schemeClr val="accent5">
              <a:lumMod val="75000"/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6053" tIns="28028" rIns="56053" bIns="28028" numCol="1" anchor="t" anchorCtr="0" compatLnSpc="1">
            <a:prstTxWarp prst="textNoShape">
              <a:avLst/>
            </a:prstTxWarp>
          </a:bodyPr>
          <a:lstStyle/>
          <a:p>
            <a:pPr defTabSz="863093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Connector A">
            <a:extLst>
              <a:ext uri="{FF2B5EF4-FFF2-40B4-BE49-F238E27FC236}">
                <a16:creationId xmlns:a16="http://schemas.microsoft.com/office/drawing/2014/main" id="{A368B653-A6E8-5C4B-92DE-D90E4E32848B}"/>
              </a:ext>
            </a:extLst>
          </p:cNvPr>
          <p:cNvGrpSpPr/>
          <p:nvPr/>
        </p:nvGrpSpPr>
        <p:grpSpPr>
          <a:xfrm>
            <a:off x="1871886" y="2539564"/>
            <a:ext cx="263115" cy="2094050"/>
            <a:chOff x="3606741" y="2144182"/>
            <a:chExt cx="161358" cy="1284213"/>
          </a:xfrm>
        </p:grpSpPr>
        <p:sp>
          <p:nvSpPr>
            <p:cNvPr id="34" name="Line 6">
              <a:extLst>
                <a:ext uri="{FF2B5EF4-FFF2-40B4-BE49-F238E27FC236}">
                  <a16:creationId xmlns:a16="http://schemas.microsoft.com/office/drawing/2014/main" id="{081BDE6F-AE67-DE46-86D1-4DC2BF506D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6514" y="2314575"/>
              <a:ext cx="0" cy="1113820"/>
            </a:xfrm>
            <a:prstGeom prst="lin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  <a:alpha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3A265202-6D0E-5042-9BF5-F606D55A6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741" y="2144182"/>
              <a:ext cx="161358" cy="159545"/>
            </a:xfrm>
            <a:prstGeom prst="ellipse">
              <a:avLst/>
            </a:prstGeom>
            <a:noFill/>
            <a:ln w="28575" cap="rnd">
              <a:solidFill>
                <a:srgbClr val="5E6C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8">
              <a:extLst>
                <a:ext uri="{FF2B5EF4-FFF2-40B4-BE49-F238E27FC236}">
                  <a16:creationId xmlns:a16="http://schemas.microsoft.com/office/drawing/2014/main" id="{B3D5284E-8F1F-C747-B2A1-C2EFD54DF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670" y="2188298"/>
              <a:ext cx="69499" cy="713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Connector B">
            <a:extLst>
              <a:ext uri="{FF2B5EF4-FFF2-40B4-BE49-F238E27FC236}">
                <a16:creationId xmlns:a16="http://schemas.microsoft.com/office/drawing/2014/main" id="{6D177865-E560-694D-A44E-0275EF233483}"/>
              </a:ext>
            </a:extLst>
          </p:cNvPr>
          <p:cNvGrpSpPr/>
          <p:nvPr/>
        </p:nvGrpSpPr>
        <p:grpSpPr>
          <a:xfrm>
            <a:off x="3835860" y="3388072"/>
            <a:ext cx="263115" cy="2077536"/>
            <a:chOff x="4811183" y="3438524"/>
            <a:chExt cx="161358" cy="1274085"/>
          </a:xfrm>
        </p:grpSpPr>
        <p:sp>
          <p:nvSpPr>
            <p:cNvPr id="38" name="Line 9">
              <a:extLst>
                <a:ext uri="{FF2B5EF4-FFF2-40B4-BE49-F238E27FC236}">
                  <a16:creationId xmlns:a16="http://schemas.microsoft.com/office/drawing/2014/main" id="{18B96493-8BE8-D749-AD54-E8086D4DA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0955" y="3438524"/>
              <a:ext cx="0" cy="1113935"/>
            </a:xfrm>
            <a:prstGeom prst="lin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  <a:alpha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10">
              <a:extLst>
                <a:ext uri="{FF2B5EF4-FFF2-40B4-BE49-F238E27FC236}">
                  <a16:creationId xmlns:a16="http://schemas.microsoft.com/office/drawing/2014/main" id="{5A1B99B6-8C13-BA44-AF88-659DEFB99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183" y="4552460"/>
              <a:ext cx="161358" cy="160149"/>
            </a:xfrm>
            <a:prstGeom prst="ellipse">
              <a:avLst/>
            </a:prstGeom>
            <a:noFill/>
            <a:ln w="28575" cap="rnd">
              <a:solidFill>
                <a:srgbClr val="5E6C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64633778-8B22-F74A-AC27-5FDA56F41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99" y="4596576"/>
              <a:ext cx="71312" cy="713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Connector C">
            <a:extLst>
              <a:ext uri="{FF2B5EF4-FFF2-40B4-BE49-F238E27FC236}">
                <a16:creationId xmlns:a16="http://schemas.microsoft.com/office/drawing/2014/main" id="{D4D6ED6B-FA15-B04B-98A5-C9CB6AA05B64}"/>
              </a:ext>
            </a:extLst>
          </p:cNvPr>
          <p:cNvGrpSpPr/>
          <p:nvPr/>
        </p:nvGrpSpPr>
        <p:grpSpPr>
          <a:xfrm>
            <a:off x="5798851" y="2539564"/>
            <a:ext cx="261141" cy="2110569"/>
            <a:chOff x="6015019" y="2144183"/>
            <a:chExt cx="160149" cy="1294342"/>
          </a:xfrm>
        </p:grpSpPr>
        <p:sp>
          <p:nvSpPr>
            <p:cNvPr id="42" name="Line 12">
              <a:extLst>
                <a:ext uri="{FF2B5EF4-FFF2-40B4-BE49-F238E27FC236}">
                  <a16:creationId xmlns:a16="http://schemas.microsoft.com/office/drawing/2014/main" id="{088F6952-DF02-BB4A-8D3B-891BD43AB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5396" y="2303727"/>
              <a:ext cx="0" cy="1134798"/>
            </a:xfrm>
            <a:prstGeom prst="lin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  <a:alpha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13">
              <a:extLst>
                <a:ext uri="{FF2B5EF4-FFF2-40B4-BE49-F238E27FC236}">
                  <a16:creationId xmlns:a16="http://schemas.microsoft.com/office/drawing/2014/main" id="{48E7EA5B-B529-0B4B-BC17-294A6C24B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19" y="2144183"/>
              <a:ext cx="160149" cy="159545"/>
            </a:xfrm>
            <a:prstGeom prst="ellipse">
              <a:avLst/>
            </a:prstGeom>
            <a:noFill/>
            <a:ln w="28575" cap="rnd">
              <a:solidFill>
                <a:srgbClr val="5E6C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14">
              <a:extLst>
                <a:ext uri="{FF2B5EF4-FFF2-40B4-BE49-F238E27FC236}">
                  <a16:creationId xmlns:a16="http://schemas.microsoft.com/office/drawing/2014/main" id="{C22DA17E-50CA-DA4D-BE45-85E4B09DD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9136" y="2188299"/>
              <a:ext cx="71916" cy="713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Connector D">
            <a:extLst>
              <a:ext uri="{FF2B5EF4-FFF2-40B4-BE49-F238E27FC236}">
                <a16:creationId xmlns:a16="http://schemas.microsoft.com/office/drawing/2014/main" id="{CE2420F8-B30F-A247-A97E-F86585B02C0B}"/>
              </a:ext>
            </a:extLst>
          </p:cNvPr>
          <p:cNvGrpSpPr/>
          <p:nvPr/>
        </p:nvGrpSpPr>
        <p:grpSpPr>
          <a:xfrm>
            <a:off x="7762822" y="3388072"/>
            <a:ext cx="261141" cy="2077536"/>
            <a:chOff x="7219460" y="3438524"/>
            <a:chExt cx="160149" cy="1274085"/>
          </a:xfrm>
        </p:grpSpPr>
        <p:sp>
          <p:nvSpPr>
            <p:cNvPr id="46" name="Line 15">
              <a:extLst>
                <a:ext uri="{FF2B5EF4-FFF2-40B4-BE49-F238E27FC236}">
                  <a16:creationId xmlns:a16="http://schemas.microsoft.com/office/drawing/2014/main" id="{4D0D6F84-1E7E-B94B-98B7-03380573A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9232" y="3438524"/>
              <a:ext cx="0" cy="1113935"/>
            </a:xfrm>
            <a:prstGeom prst="lin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  <a:alpha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16">
              <a:extLst>
                <a:ext uri="{FF2B5EF4-FFF2-40B4-BE49-F238E27FC236}">
                  <a16:creationId xmlns:a16="http://schemas.microsoft.com/office/drawing/2014/main" id="{BFCEB08A-D0B7-104F-90E4-94C7C12F1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460" y="4552460"/>
              <a:ext cx="160149" cy="160149"/>
            </a:xfrm>
            <a:prstGeom prst="ellipse">
              <a:avLst/>
            </a:prstGeom>
            <a:noFill/>
            <a:ln w="28575" cap="rnd">
              <a:solidFill>
                <a:srgbClr val="5E6C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21EA3D23-4066-4047-9CF0-F81260764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3576" y="4596576"/>
              <a:ext cx="71312" cy="713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Connector E">
            <a:extLst>
              <a:ext uri="{FF2B5EF4-FFF2-40B4-BE49-F238E27FC236}">
                <a16:creationId xmlns:a16="http://schemas.microsoft.com/office/drawing/2014/main" id="{3D622118-520C-CE45-BD43-51D928BDAA58}"/>
              </a:ext>
            </a:extLst>
          </p:cNvPr>
          <p:cNvGrpSpPr/>
          <p:nvPr/>
        </p:nvGrpSpPr>
        <p:grpSpPr>
          <a:xfrm>
            <a:off x="9725809" y="2539564"/>
            <a:ext cx="261141" cy="2110569"/>
            <a:chOff x="8423296" y="2144183"/>
            <a:chExt cx="160149" cy="1294342"/>
          </a:xfrm>
        </p:grpSpPr>
        <p:sp>
          <p:nvSpPr>
            <p:cNvPr id="50" name="Line 18">
              <a:extLst>
                <a:ext uri="{FF2B5EF4-FFF2-40B4-BE49-F238E27FC236}">
                  <a16:creationId xmlns:a16="http://schemas.microsoft.com/office/drawing/2014/main" id="{C2BDD60C-52AD-4C4B-8049-EED9FB2D4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03673" y="2303727"/>
              <a:ext cx="0" cy="1134798"/>
            </a:xfrm>
            <a:prstGeom prst="lin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  <a:alpha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19">
              <a:extLst>
                <a:ext uri="{FF2B5EF4-FFF2-40B4-BE49-F238E27FC236}">
                  <a16:creationId xmlns:a16="http://schemas.microsoft.com/office/drawing/2014/main" id="{8EDA58D6-C22E-1F46-87D6-7E6644DB1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296" y="2144183"/>
              <a:ext cx="160149" cy="159545"/>
            </a:xfrm>
            <a:prstGeom prst="ellipse">
              <a:avLst/>
            </a:prstGeom>
            <a:noFill/>
            <a:ln w="28575" cap="rnd">
              <a:solidFill>
                <a:srgbClr val="5E6C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20">
              <a:extLst>
                <a:ext uri="{FF2B5EF4-FFF2-40B4-BE49-F238E27FC236}">
                  <a16:creationId xmlns:a16="http://schemas.microsoft.com/office/drawing/2014/main" id="{49D0DCFE-BDBC-614F-A4F5-191492D60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8017" y="2188299"/>
              <a:ext cx="71312" cy="713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Circle A">
            <a:extLst>
              <a:ext uri="{FF2B5EF4-FFF2-40B4-BE49-F238E27FC236}">
                <a16:creationId xmlns:a16="http://schemas.microsoft.com/office/drawing/2014/main" id="{923B9A1A-5AA7-E341-AA7F-A5890B3122F7}"/>
              </a:ext>
            </a:extLst>
          </p:cNvPr>
          <p:cNvGrpSpPr/>
          <p:nvPr/>
        </p:nvGrpSpPr>
        <p:grpSpPr>
          <a:xfrm>
            <a:off x="1376140" y="3390209"/>
            <a:ext cx="1260225" cy="1255046"/>
            <a:chOff x="4319286" y="2714768"/>
            <a:chExt cx="772855" cy="769678"/>
          </a:xfrm>
        </p:grpSpPr>
        <p:sp>
          <p:nvSpPr>
            <p:cNvPr id="54" name="Oval 73">
              <a:extLst>
                <a:ext uri="{FF2B5EF4-FFF2-40B4-BE49-F238E27FC236}">
                  <a16:creationId xmlns:a16="http://schemas.microsoft.com/office/drawing/2014/main" id="{53763A00-0C77-1C4E-BDAD-8D197047E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286" y="2714768"/>
              <a:ext cx="772855" cy="7696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381000" dist="177800" dir="2700000" algn="tl" rotWithShape="0">
                <a:prstClr val="black">
                  <a:alpha val="7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Texture">
              <a:extLst>
                <a:ext uri="{FF2B5EF4-FFF2-40B4-BE49-F238E27FC236}">
                  <a16:creationId xmlns:a16="http://schemas.microsoft.com/office/drawing/2014/main" id="{CE20B342-ADD1-9246-A9B1-76597AB4E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257" y="2754525"/>
              <a:ext cx="684000" cy="684000"/>
            </a:xfrm>
            <a:prstGeom prst="rect">
              <a:avLst/>
            </a:prstGeom>
          </p:spPr>
        </p:pic>
      </p:grpSp>
      <p:sp>
        <p:nvSpPr>
          <p:cNvPr id="56" name="CuadroTexto 55">
            <a:extLst>
              <a:ext uri="{FF2B5EF4-FFF2-40B4-BE49-F238E27FC236}">
                <a16:creationId xmlns:a16="http://schemas.microsoft.com/office/drawing/2014/main" id="{70A5471F-5E6E-1F4E-AADD-E55E218CD696}"/>
              </a:ext>
            </a:extLst>
          </p:cNvPr>
          <p:cNvSpPr txBox="1"/>
          <p:nvPr/>
        </p:nvSpPr>
        <p:spPr>
          <a:xfrm>
            <a:off x="1056602" y="1924617"/>
            <a:ext cx="1890728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 defTabSz="863093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construyendo</a:t>
            </a:r>
            <a:endParaRPr lang="es-E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84F49B04-FE58-864F-BEB1-A15456D8040F}"/>
              </a:ext>
            </a:extLst>
          </p:cNvPr>
          <p:cNvSpPr txBox="1"/>
          <p:nvPr/>
        </p:nvSpPr>
        <p:spPr>
          <a:xfrm>
            <a:off x="2851273" y="5436545"/>
            <a:ext cx="2185630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 defTabSz="863093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desde lo que se sabe</a:t>
            </a:r>
            <a:endParaRPr lang="es-E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A44379D2-2C3B-2741-9964-BB58EB8BDBEC}"/>
              </a:ext>
            </a:extLst>
          </p:cNvPr>
          <p:cNvSpPr txBox="1"/>
          <p:nvPr/>
        </p:nvSpPr>
        <p:spPr>
          <a:xfrm>
            <a:off x="4896070" y="1943644"/>
            <a:ext cx="2066702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 defTabSz="863093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a aprender</a:t>
            </a:r>
            <a:endParaRPr lang="es-E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BCB79955-0EBC-7246-9C77-61A1B0058293}"/>
              </a:ext>
            </a:extLst>
          </p:cNvPr>
          <p:cNvSpPr txBox="1"/>
          <p:nvPr/>
        </p:nvSpPr>
        <p:spPr>
          <a:xfrm>
            <a:off x="6971268" y="5534353"/>
            <a:ext cx="1853924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 defTabSz="863093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colaborando</a:t>
            </a:r>
            <a:endParaRPr lang="es-E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7A9AEF22-6BBC-D849-80A5-DC20E16FF059}"/>
              </a:ext>
            </a:extLst>
          </p:cNvPr>
          <p:cNvSpPr txBox="1"/>
          <p:nvPr/>
        </p:nvSpPr>
        <p:spPr>
          <a:xfrm>
            <a:off x="8910376" y="1932753"/>
            <a:ext cx="1776711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 defTabSz="863093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con las TIC</a:t>
            </a:r>
            <a:endParaRPr lang="es-E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70"/>
          <p:cNvSpPr>
            <a:spLocks noEditPoints="1"/>
          </p:cNvSpPr>
          <p:nvPr/>
        </p:nvSpPr>
        <p:spPr bwMode="auto">
          <a:xfrm>
            <a:off x="1646724" y="3718141"/>
            <a:ext cx="637913" cy="579169"/>
          </a:xfrm>
          <a:custGeom>
            <a:avLst/>
            <a:gdLst>
              <a:gd name="T0" fmla="*/ 114 w 342"/>
              <a:gd name="T1" fmla="*/ 111 h 313"/>
              <a:gd name="T2" fmla="*/ 81 w 342"/>
              <a:gd name="T3" fmla="*/ 189 h 313"/>
              <a:gd name="T4" fmla="*/ 159 w 342"/>
              <a:gd name="T5" fmla="*/ 157 h 313"/>
              <a:gd name="T6" fmla="*/ 273 w 342"/>
              <a:gd name="T7" fmla="*/ 225 h 313"/>
              <a:gd name="T8" fmla="*/ 257 w 342"/>
              <a:gd name="T9" fmla="*/ 264 h 313"/>
              <a:gd name="T10" fmla="*/ 296 w 342"/>
              <a:gd name="T11" fmla="*/ 248 h 313"/>
              <a:gd name="T12" fmla="*/ 273 w 342"/>
              <a:gd name="T13" fmla="*/ 43 h 313"/>
              <a:gd name="T14" fmla="*/ 257 w 342"/>
              <a:gd name="T15" fmla="*/ 82 h 313"/>
              <a:gd name="T16" fmla="*/ 296 w 342"/>
              <a:gd name="T17" fmla="*/ 65 h 313"/>
              <a:gd name="T18" fmla="*/ 226 w 342"/>
              <a:gd name="T19" fmla="*/ 177 h 313"/>
              <a:gd name="T20" fmla="*/ 190 w 342"/>
              <a:gd name="T21" fmla="*/ 196 h 313"/>
              <a:gd name="T22" fmla="*/ 206 w 342"/>
              <a:gd name="T23" fmla="*/ 224 h 313"/>
              <a:gd name="T24" fmla="*/ 174 w 342"/>
              <a:gd name="T25" fmla="*/ 249 h 313"/>
              <a:gd name="T26" fmla="*/ 136 w 342"/>
              <a:gd name="T27" fmla="*/ 266 h 313"/>
              <a:gd name="T28" fmla="*/ 94 w 342"/>
              <a:gd name="T29" fmla="*/ 269 h 313"/>
              <a:gd name="T30" fmla="*/ 74 w 342"/>
              <a:gd name="T31" fmla="*/ 233 h 313"/>
              <a:gd name="T32" fmla="*/ 46 w 342"/>
              <a:gd name="T33" fmla="*/ 249 h 313"/>
              <a:gd name="T34" fmla="*/ 29 w 342"/>
              <a:gd name="T35" fmla="*/ 208 h 313"/>
              <a:gd name="T36" fmla="*/ 4 w 342"/>
              <a:gd name="T37" fmla="*/ 178 h 313"/>
              <a:gd name="T38" fmla="*/ 0 w 342"/>
              <a:gd name="T39" fmla="*/ 140 h 313"/>
              <a:gd name="T40" fmla="*/ 31 w 342"/>
              <a:gd name="T41" fmla="*/ 130 h 313"/>
              <a:gd name="T42" fmla="*/ 20 w 342"/>
              <a:gd name="T43" fmla="*/ 93 h 313"/>
              <a:gd name="T44" fmla="*/ 50 w 342"/>
              <a:gd name="T45" fmla="*/ 63 h 313"/>
              <a:gd name="T46" fmla="*/ 88 w 342"/>
              <a:gd name="T47" fmla="*/ 74 h 313"/>
              <a:gd name="T48" fmla="*/ 130 w 342"/>
              <a:gd name="T49" fmla="*/ 43 h 313"/>
              <a:gd name="T50" fmla="*/ 140 w 342"/>
              <a:gd name="T51" fmla="*/ 74 h 313"/>
              <a:gd name="T52" fmla="*/ 178 w 342"/>
              <a:gd name="T53" fmla="*/ 63 h 313"/>
              <a:gd name="T54" fmla="*/ 206 w 342"/>
              <a:gd name="T55" fmla="*/ 96 h 313"/>
              <a:gd name="T56" fmla="*/ 196 w 342"/>
              <a:gd name="T57" fmla="*/ 131 h 313"/>
              <a:gd name="T58" fmla="*/ 228 w 342"/>
              <a:gd name="T59" fmla="*/ 140 h 313"/>
              <a:gd name="T60" fmla="*/ 315 w 342"/>
              <a:gd name="T61" fmla="*/ 266 h 313"/>
              <a:gd name="T62" fmla="*/ 318 w 342"/>
              <a:gd name="T63" fmla="*/ 301 h 313"/>
              <a:gd name="T64" fmla="*/ 279 w 342"/>
              <a:gd name="T65" fmla="*/ 293 h 313"/>
              <a:gd name="T66" fmla="*/ 259 w 342"/>
              <a:gd name="T67" fmla="*/ 305 h 313"/>
              <a:gd name="T68" fmla="*/ 228 w 342"/>
              <a:gd name="T69" fmla="*/ 299 h 313"/>
              <a:gd name="T70" fmla="*/ 205 w 342"/>
              <a:gd name="T71" fmla="*/ 260 h 313"/>
              <a:gd name="T72" fmla="*/ 237 w 342"/>
              <a:gd name="T73" fmla="*/ 220 h 313"/>
              <a:gd name="T74" fmla="*/ 235 w 342"/>
              <a:gd name="T75" fmla="*/ 191 h 313"/>
              <a:gd name="T76" fmla="*/ 259 w 342"/>
              <a:gd name="T77" fmla="*/ 190 h 313"/>
              <a:gd name="T78" fmla="*/ 279 w 342"/>
              <a:gd name="T79" fmla="*/ 202 h 313"/>
              <a:gd name="T80" fmla="*/ 318 w 342"/>
              <a:gd name="T81" fmla="*/ 195 h 313"/>
              <a:gd name="T82" fmla="*/ 315 w 342"/>
              <a:gd name="T83" fmla="*/ 230 h 313"/>
              <a:gd name="T84" fmla="*/ 342 w 342"/>
              <a:gd name="T85" fmla="*/ 78 h 313"/>
              <a:gd name="T86" fmla="*/ 319 w 342"/>
              <a:gd name="T87" fmla="*/ 117 h 313"/>
              <a:gd name="T88" fmla="*/ 288 w 342"/>
              <a:gd name="T89" fmla="*/ 123 h 313"/>
              <a:gd name="T90" fmla="*/ 268 w 342"/>
              <a:gd name="T91" fmla="*/ 111 h 313"/>
              <a:gd name="T92" fmla="*/ 228 w 342"/>
              <a:gd name="T93" fmla="*/ 118 h 313"/>
              <a:gd name="T94" fmla="*/ 231 w 342"/>
              <a:gd name="T95" fmla="*/ 83 h 313"/>
              <a:gd name="T96" fmla="*/ 231 w 342"/>
              <a:gd name="T97" fmla="*/ 47 h 313"/>
              <a:gd name="T98" fmla="*/ 228 w 342"/>
              <a:gd name="T99" fmla="*/ 12 h 313"/>
              <a:gd name="T100" fmla="*/ 250 w 342"/>
              <a:gd name="T101" fmla="*/ 0 h 313"/>
              <a:gd name="T102" fmla="*/ 273 w 342"/>
              <a:gd name="T103" fmla="*/ 20 h 313"/>
              <a:gd name="T104" fmla="*/ 296 w 342"/>
              <a:gd name="T105" fmla="*/ 0 h 313"/>
              <a:gd name="T106" fmla="*/ 310 w 342"/>
              <a:gd name="T107" fmla="*/ 38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2" h="313">
                <a:moveTo>
                  <a:pt x="159" y="157"/>
                </a:moveTo>
                <a:cubicBezTo>
                  <a:pt x="159" y="144"/>
                  <a:pt x="155" y="133"/>
                  <a:pt x="146" y="124"/>
                </a:cubicBezTo>
                <a:cubicBezTo>
                  <a:pt x="137" y="115"/>
                  <a:pt x="126" y="111"/>
                  <a:pt x="114" y="111"/>
                </a:cubicBezTo>
                <a:cubicBezTo>
                  <a:pt x="101" y="111"/>
                  <a:pt x="90" y="115"/>
                  <a:pt x="81" y="124"/>
                </a:cubicBezTo>
                <a:cubicBezTo>
                  <a:pt x="73" y="133"/>
                  <a:pt x="68" y="144"/>
                  <a:pt x="68" y="157"/>
                </a:cubicBezTo>
                <a:cubicBezTo>
                  <a:pt x="68" y="169"/>
                  <a:pt x="73" y="180"/>
                  <a:pt x="81" y="189"/>
                </a:cubicBezTo>
                <a:cubicBezTo>
                  <a:pt x="90" y="198"/>
                  <a:pt x="101" y="202"/>
                  <a:pt x="114" y="202"/>
                </a:cubicBezTo>
                <a:cubicBezTo>
                  <a:pt x="126" y="202"/>
                  <a:pt x="137" y="198"/>
                  <a:pt x="146" y="189"/>
                </a:cubicBezTo>
                <a:cubicBezTo>
                  <a:pt x="155" y="180"/>
                  <a:pt x="159" y="169"/>
                  <a:pt x="159" y="157"/>
                </a:cubicBezTo>
                <a:close/>
                <a:moveTo>
                  <a:pt x="296" y="248"/>
                </a:moveTo>
                <a:cubicBezTo>
                  <a:pt x="296" y="242"/>
                  <a:pt x="294" y="236"/>
                  <a:pt x="289" y="232"/>
                </a:cubicBezTo>
                <a:cubicBezTo>
                  <a:pt x="285" y="227"/>
                  <a:pt x="279" y="225"/>
                  <a:pt x="273" y="225"/>
                </a:cubicBezTo>
                <a:cubicBezTo>
                  <a:pt x="267" y="225"/>
                  <a:pt x="262" y="227"/>
                  <a:pt x="257" y="232"/>
                </a:cubicBezTo>
                <a:cubicBezTo>
                  <a:pt x="253" y="236"/>
                  <a:pt x="250" y="242"/>
                  <a:pt x="250" y="248"/>
                </a:cubicBezTo>
                <a:cubicBezTo>
                  <a:pt x="250" y="254"/>
                  <a:pt x="253" y="259"/>
                  <a:pt x="257" y="264"/>
                </a:cubicBezTo>
                <a:cubicBezTo>
                  <a:pt x="262" y="268"/>
                  <a:pt x="267" y="270"/>
                  <a:pt x="273" y="270"/>
                </a:cubicBezTo>
                <a:cubicBezTo>
                  <a:pt x="279" y="270"/>
                  <a:pt x="285" y="268"/>
                  <a:pt x="289" y="264"/>
                </a:cubicBezTo>
                <a:cubicBezTo>
                  <a:pt x="294" y="259"/>
                  <a:pt x="296" y="254"/>
                  <a:pt x="296" y="248"/>
                </a:cubicBezTo>
                <a:close/>
                <a:moveTo>
                  <a:pt x="296" y="65"/>
                </a:moveTo>
                <a:cubicBezTo>
                  <a:pt x="296" y="59"/>
                  <a:pt x="294" y="54"/>
                  <a:pt x="289" y="49"/>
                </a:cubicBezTo>
                <a:cubicBezTo>
                  <a:pt x="285" y="45"/>
                  <a:pt x="279" y="43"/>
                  <a:pt x="273" y="43"/>
                </a:cubicBezTo>
                <a:cubicBezTo>
                  <a:pt x="267" y="43"/>
                  <a:pt x="262" y="45"/>
                  <a:pt x="257" y="49"/>
                </a:cubicBezTo>
                <a:cubicBezTo>
                  <a:pt x="253" y="54"/>
                  <a:pt x="250" y="59"/>
                  <a:pt x="250" y="65"/>
                </a:cubicBezTo>
                <a:cubicBezTo>
                  <a:pt x="250" y="72"/>
                  <a:pt x="253" y="77"/>
                  <a:pt x="257" y="82"/>
                </a:cubicBezTo>
                <a:cubicBezTo>
                  <a:pt x="262" y="86"/>
                  <a:pt x="267" y="88"/>
                  <a:pt x="273" y="88"/>
                </a:cubicBezTo>
                <a:cubicBezTo>
                  <a:pt x="279" y="88"/>
                  <a:pt x="285" y="86"/>
                  <a:pt x="289" y="82"/>
                </a:cubicBezTo>
                <a:cubicBezTo>
                  <a:pt x="294" y="77"/>
                  <a:pt x="296" y="72"/>
                  <a:pt x="296" y="65"/>
                </a:cubicBezTo>
                <a:close/>
                <a:moveTo>
                  <a:pt x="228" y="140"/>
                </a:moveTo>
                <a:cubicBezTo>
                  <a:pt x="228" y="173"/>
                  <a:pt x="228" y="173"/>
                  <a:pt x="228" y="173"/>
                </a:cubicBezTo>
                <a:cubicBezTo>
                  <a:pt x="228" y="174"/>
                  <a:pt x="227" y="176"/>
                  <a:pt x="226" y="177"/>
                </a:cubicBezTo>
                <a:cubicBezTo>
                  <a:pt x="226" y="178"/>
                  <a:pt x="225" y="178"/>
                  <a:pt x="224" y="179"/>
                </a:cubicBezTo>
                <a:cubicBezTo>
                  <a:pt x="196" y="183"/>
                  <a:pt x="196" y="183"/>
                  <a:pt x="196" y="183"/>
                </a:cubicBezTo>
                <a:cubicBezTo>
                  <a:pt x="195" y="187"/>
                  <a:pt x="193" y="192"/>
                  <a:pt x="190" y="196"/>
                </a:cubicBezTo>
                <a:cubicBezTo>
                  <a:pt x="194" y="202"/>
                  <a:pt x="200" y="209"/>
                  <a:pt x="206" y="217"/>
                </a:cubicBezTo>
                <a:cubicBezTo>
                  <a:pt x="207" y="218"/>
                  <a:pt x="208" y="219"/>
                  <a:pt x="208" y="220"/>
                </a:cubicBezTo>
                <a:cubicBezTo>
                  <a:pt x="208" y="222"/>
                  <a:pt x="207" y="223"/>
                  <a:pt x="206" y="224"/>
                </a:cubicBezTo>
                <a:cubicBezTo>
                  <a:pt x="204" y="227"/>
                  <a:pt x="199" y="233"/>
                  <a:pt x="192" y="240"/>
                </a:cubicBezTo>
                <a:cubicBezTo>
                  <a:pt x="185" y="247"/>
                  <a:pt x="180" y="250"/>
                  <a:pt x="178" y="250"/>
                </a:cubicBezTo>
                <a:cubicBezTo>
                  <a:pt x="176" y="250"/>
                  <a:pt x="175" y="250"/>
                  <a:pt x="174" y="249"/>
                </a:cubicBezTo>
                <a:cubicBezTo>
                  <a:pt x="153" y="233"/>
                  <a:pt x="153" y="233"/>
                  <a:pt x="153" y="233"/>
                </a:cubicBezTo>
                <a:cubicBezTo>
                  <a:pt x="149" y="235"/>
                  <a:pt x="144" y="237"/>
                  <a:pt x="140" y="239"/>
                </a:cubicBezTo>
                <a:cubicBezTo>
                  <a:pt x="138" y="251"/>
                  <a:pt x="137" y="261"/>
                  <a:pt x="136" y="266"/>
                </a:cubicBezTo>
                <a:cubicBezTo>
                  <a:pt x="135" y="269"/>
                  <a:pt x="133" y="270"/>
                  <a:pt x="130" y="270"/>
                </a:cubicBezTo>
                <a:cubicBezTo>
                  <a:pt x="97" y="270"/>
                  <a:pt x="97" y="270"/>
                  <a:pt x="97" y="270"/>
                </a:cubicBezTo>
                <a:cubicBezTo>
                  <a:pt x="96" y="270"/>
                  <a:pt x="95" y="270"/>
                  <a:pt x="94" y="269"/>
                </a:cubicBezTo>
                <a:cubicBezTo>
                  <a:pt x="93" y="268"/>
                  <a:pt x="92" y="267"/>
                  <a:pt x="92" y="266"/>
                </a:cubicBezTo>
                <a:cubicBezTo>
                  <a:pt x="88" y="239"/>
                  <a:pt x="88" y="239"/>
                  <a:pt x="88" y="239"/>
                </a:cubicBezTo>
                <a:cubicBezTo>
                  <a:pt x="84" y="238"/>
                  <a:pt x="79" y="236"/>
                  <a:pt x="74" y="233"/>
                </a:cubicBezTo>
                <a:cubicBezTo>
                  <a:pt x="53" y="249"/>
                  <a:pt x="53" y="249"/>
                  <a:pt x="53" y="249"/>
                </a:cubicBezTo>
                <a:cubicBezTo>
                  <a:pt x="53" y="250"/>
                  <a:pt x="51" y="250"/>
                  <a:pt x="50" y="250"/>
                </a:cubicBezTo>
                <a:cubicBezTo>
                  <a:pt x="49" y="250"/>
                  <a:pt x="47" y="250"/>
                  <a:pt x="46" y="249"/>
                </a:cubicBezTo>
                <a:cubicBezTo>
                  <a:pt x="29" y="233"/>
                  <a:pt x="20" y="224"/>
                  <a:pt x="20" y="220"/>
                </a:cubicBezTo>
                <a:cubicBezTo>
                  <a:pt x="20" y="219"/>
                  <a:pt x="21" y="218"/>
                  <a:pt x="22" y="217"/>
                </a:cubicBezTo>
                <a:cubicBezTo>
                  <a:pt x="23" y="215"/>
                  <a:pt x="25" y="212"/>
                  <a:pt x="29" y="208"/>
                </a:cubicBezTo>
                <a:cubicBezTo>
                  <a:pt x="33" y="203"/>
                  <a:pt x="35" y="199"/>
                  <a:pt x="37" y="197"/>
                </a:cubicBezTo>
                <a:cubicBezTo>
                  <a:pt x="35" y="192"/>
                  <a:pt x="33" y="187"/>
                  <a:pt x="31" y="182"/>
                </a:cubicBezTo>
                <a:cubicBezTo>
                  <a:pt x="4" y="178"/>
                  <a:pt x="4" y="178"/>
                  <a:pt x="4" y="178"/>
                </a:cubicBezTo>
                <a:cubicBezTo>
                  <a:pt x="3" y="178"/>
                  <a:pt x="2" y="177"/>
                  <a:pt x="1" y="176"/>
                </a:cubicBezTo>
                <a:cubicBezTo>
                  <a:pt x="0" y="175"/>
                  <a:pt x="0" y="174"/>
                  <a:pt x="0" y="17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9"/>
                  <a:pt x="0" y="137"/>
                  <a:pt x="1" y="136"/>
                </a:cubicBezTo>
                <a:cubicBezTo>
                  <a:pt x="2" y="135"/>
                  <a:pt x="3" y="135"/>
                  <a:pt x="4" y="134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3" y="126"/>
                  <a:pt x="35" y="122"/>
                  <a:pt x="37" y="117"/>
                </a:cubicBezTo>
                <a:cubicBezTo>
                  <a:pt x="33" y="111"/>
                  <a:pt x="28" y="104"/>
                  <a:pt x="21" y="96"/>
                </a:cubicBezTo>
                <a:cubicBezTo>
                  <a:pt x="20" y="95"/>
                  <a:pt x="20" y="94"/>
                  <a:pt x="20" y="93"/>
                </a:cubicBezTo>
                <a:cubicBezTo>
                  <a:pt x="20" y="91"/>
                  <a:pt x="20" y="90"/>
                  <a:pt x="21" y="89"/>
                </a:cubicBezTo>
                <a:cubicBezTo>
                  <a:pt x="24" y="86"/>
                  <a:pt x="29" y="80"/>
                  <a:pt x="36" y="73"/>
                </a:cubicBezTo>
                <a:cubicBezTo>
                  <a:pt x="43" y="66"/>
                  <a:pt x="48" y="63"/>
                  <a:pt x="50" y="63"/>
                </a:cubicBezTo>
                <a:cubicBezTo>
                  <a:pt x="51" y="63"/>
                  <a:pt x="52" y="63"/>
                  <a:pt x="54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78" y="78"/>
                  <a:pt x="83" y="76"/>
                  <a:pt x="88" y="74"/>
                </a:cubicBezTo>
                <a:cubicBezTo>
                  <a:pt x="89" y="61"/>
                  <a:pt x="90" y="52"/>
                  <a:pt x="92" y="47"/>
                </a:cubicBezTo>
                <a:cubicBezTo>
                  <a:pt x="93" y="44"/>
                  <a:pt x="94" y="43"/>
                  <a:pt x="97" y="4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32" y="43"/>
                  <a:pt x="133" y="43"/>
                  <a:pt x="134" y="44"/>
                </a:cubicBezTo>
                <a:cubicBezTo>
                  <a:pt x="135" y="45"/>
                  <a:pt x="135" y="46"/>
                  <a:pt x="136" y="47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4" y="75"/>
                  <a:pt x="148" y="77"/>
                  <a:pt x="153" y="80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5" y="63"/>
                  <a:pt x="176" y="63"/>
                  <a:pt x="178" y="63"/>
                </a:cubicBezTo>
                <a:cubicBezTo>
                  <a:pt x="179" y="63"/>
                  <a:pt x="180" y="63"/>
                  <a:pt x="181" y="64"/>
                </a:cubicBezTo>
                <a:cubicBezTo>
                  <a:pt x="198" y="80"/>
                  <a:pt x="207" y="89"/>
                  <a:pt x="207" y="93"/>
                </a:cubicBezTo>
                <a:cubicBezTo>
                  <a:pt x="207" y="94"/>
                  <a:pt x="207" y="95"/>
                  <a:pt x="206" y="96"/>
                </a:cubicBezTo>
                <a:cubicBezTo>
                  <a:pt x="204" y="98"/>
                  <a:pt x="202" y="101"/>
                  <a:pt x="198" y="106"/>
                </a:cubicBezTo>
                <a:cubicBezTo>
                  <a:pt x="195" y="110"/>
                  <a:pt x="192" y="114"/>
                  <a:pt x="190" y="116"/>
                </a:cubicBezTo>
                <a:cubicBezTo>
                  <a:pt x="193" y="122"/>
                  <a:pt x="195" y="127"/>
                  <a:pt x="196" y="131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5" y="135"/>
                  <a:pt x="226" y="136"/>
                  <a:pt x="226" y="137"/>
                </a:cubicBezTo>
                <a:cubicBezTo>
                  <a:pt x="227" y="138"/>
                  <a:pt x="228" y="139"/>
                  <a:pt x="228" y="140"/>
                </a:cubicBezTo>
                <a:close/>
                <a:moveTo>
                  <a:pt x="342" y="235"/>
                </a:moveTo>
                <a:cubicBezTo>
                  <a:pt x="342" y="260"/>
                  <a:pt x="342" y="260"/>
                  <a:pt x="342" y="260"/>
                </a:cubicBezTo>
                <a:cubicBezTo>
                  <a:pt x="342" y="262"/>
                  <a:pt x="333" y="264"/>
                  <a:pt x="315" y="266"/>
                </a:cubicBezTo>
                <a:cubicBezTo>
                  <a:pt x="314" y="269"/>
                  <a:pt x="312" y="272"/>
                  <a:pt x="310" y="275"/>
                </a:cubicBezTo>
                <a:cubicBezTo>
                  <a:pt x="316" y="288"/>
                  <a:pt x="319" y="297"/>
                  <a:pt x="319" y="299"/>
                </a:cubicBezTo>
                <a:cubicBezTo>
                  <a:pt x="319" y="300"/>
                  <a:pt x="319" y="300"/>
                  <a:pt x="318" y="301"/>
                </a:cubicBezTo>
                <a:cubicBezTo>
                  <a:pt x="304" y="309"/>
                  <a:pt x="296" y="313"/>
                  <a:pt x="296" y="313"/>
                </a:cubicBezTo>
                <a:cubicBezTo>
                  <a:pt x="295" y="313"/>
                  <a:pt x="292" y="311"/>
                  <a:pt x="288" y="305"/>
                </a:cubicBezTo>
                <a:cubicBezTo>
                  <a:pt x="283" y="299"/>
                  <a:pt x="280" y="295"/>
                  <a:pt x="279" y="293"/>
                </a:cubicBezTo>
                <a:cubicBezTo>
                  <a:pt x="276" y="293"/>
                  <a:pt x="274" y="293"/>
                  <a:pt x="273" y="293"/>
                </a:cubicBezTo>
                <a:cubicBezTo>
                  <a:pt x="272" y="293"/>
                  <a:pt x="270" y="293"/>
                  <a:pt x="268" y="293"/>
                </a:cubicBezTo>
                <a:cubicBezTo>
                  <a:pt x="266" y="295"/>
                  <a:pt x="263" y="299"/>
                  <a:pt x="259" y="305"/>
                </a:cubicBezTo>
                <a:cubicBezTo>
                  <a:pt x="254" y="311"/>
                  <a:pt x="251" y="313"/>
                  <a:pt x="250" y="313"/>
                </a:cubicBezTo>
                <a:cubicBezTo>
                  <a:pt x="250" y="313"/>
                  <a:pt x="243" y="309"/>
                  <a:pt x="228" y="301"/>
                </a:cubicBezTo>
                <a:cubicBezTo>
                  <a:pt x="228" y="300"/>
                  <a:pt x="228" y="300"/>
                  <a:pt x="228" y="299"/>
                </a:cubicBezTo>
                <a:cubicBezTo>
                  <a:pt x="228" y="297"/>
                  <a:pt x="231" y="288"/>
                  <a:pt x="237" y="275"/>
                </a:cubicBezTo>
                <a:cubicBezTo>
                  <a:pt x="235" y="272"/>
                  <a:pt x="233" y="269"/>
                  <a:pt x="231" y="266"/>
                </a:cubicBezTo>
                <a:cubicBezTo>
                  <a:pt x="214" y="264"/>
                  <a:pt x="205" y="262"/>
                  <a:pt x="205" y="260"/>
                </a:cubicBezTo>
                <a:cubicBezTo>
                  <a:pt x="205" y="235"/>
                  <a:pt x="205" y="235"/>
                  <a:pt x="205" y="235"/>
                </a:cubicBezTo>
                <a:cubicBezTo>
                  <a:pt x="205" y="233"/>
                  <a:pt x="214" y="231"/>
                  <a:pt x="231" y="230"/>
                </a:cubicBezTo>
                <a:cubicBezTo>
                  <a:pt x="233" y="226"/>
                  <a:pt x="235" y="223"/>
                  <a:pt x="237" y="220"/>
                </a:cubicBezTo>
                <a:cubicBezTo>
                  <a:pt x="231" y="207"/>
                  <a:pt x="228" y="199"/>
                  <a:pt x="228" y="196"/>
                </a:cubicBezTo>
                <a:cubicBezTo>
                  <a:pt x="228" y="195"/>
                  <a:pt x="228" y="195"/>
                  <a:pt x="228" y="195"/>
                </a:cubicBezTo>
                <a:cubicBezTo>
                  <a:pt x="229" y="194"/>
                  <a:pt x="231" y="193"/>
                  <a:pt x="235" y="191"/>
                </a:cubicBezTo>
                <a:cubicBezTo>
                  <a:pt x="238" y="189"/>
                  <a:pt x="242" y="187"/>
                  <a:pt x="245" y="185"/>
                </a:cubicBezTo>
                <a:cubicBezTo>
                  <a:pt x="248" y="183"/>
                  <a:pt x="250" y="182"/>
                  <a:pt x="250" y="182"/>
                </a:cubicBezTo>
                <a:cubicBezTo>
                  <a:pt x="251" y="182"/>
                  <a:pt x="254" y="185"/>
                  <a:pt x="259" y="190"/>
                </a:cubicBezTo>
                <a:cubicBezTo>
                  <a:pt x="263" y="196"/>
                  <a:pt x="266" y="200"/>
                  <a:pt x="268" y="202"/>
                </a:cubicBezTo>
                <a:cubicBezTo>
                  <a:pt x="270" y="202"/>
                  <a:pt x="272" y="202"/>
                  <a:pt x="273" y="202"/>
                </a:cubicBezTo>
                <a:cubicBezTo>
                  <a:pt x="274" y="202"/>
                  <a:pt x="276" y="202"/>
                  <a:pt x="279" y="202"/>
                </a:cubicBezTo>
                <a:cubicBezTo>
                  <a:pt x="285" y="194"/>
                  <a:pt x="290" y="187"/>
                  <a:pt x="295" y="183"/>
                </a:cubicBezTo>
                <a:cubicBezTo>
                  <a:pt x="296" y="182"/>
                  <a:pt x="296" y="182"/>
                  <a:pt x="296" y="182"/>
                </a:cubicBezTo>
                <a:cubicBezTo>
                  <a:pt x="296" y="182"/>
                  <a:pt x="304" y="186"/>
                  <a:pt x="318" y="195"/>
                </a:cubicBezTo>
                <a:cubicBezTo>
                  <a:pt x="319" y="195"/>
                  <a:pt x="319" y="195"/>
                  <a:pt x="319" y="196"/>
                </a:cubicBezTo>
                <a:cubicBezTo>
                  <a:pt x="319" y="199"/>
                  <a:pt x="316" y="207"/>
                  <a:pt x="310" y="220"/>
                </a:cubicBezTo>
                <a:cubicBezTo>
                  <a:pt x="312" y="223"/>
                  <a:pt x="313" y="226"/>
                  <a:pt x="315" y="230"/>
                </a:cubicBezTo>
                <a:cubicBezTo>
                  <a:pt x="333" y="231"/>
                  <a:pt x="342" y="233"/>
                  <a:pt x="342" y="235"/>
                </a:cubicBezTo>
                <a:close/>
                <a:moveTo>
                  <a:pt x="342" y="53"/>
                </a:moveTo>
                <a:cubicBezTo>
                  <a:pt x="342" y="78"/>
                  <a:pt x="342" y="78"/>
                  <a:pt x="342" y="78"/>
                </a:cubicBezTo>
                <a:cubicBezTo>
                  <a:pt x="342" y="80"/>
                  <a:pt x="333" y="82"/>
                  <a:pt x="315" y="83"/>
                </a:cubicBezTo>
                <a:cubicBezTo>
                  <a:pt x="314" y="87"/>
                  <a:pt x="312" y="90"/>
                  <a:pt x="310" y="93"/>
                </a:cubicBezTo>
                <a:cubicBezTo>
                  <a:pt x="316" y="106"/>
                  <a:pt x="319" y="114"/>
                  <a:pt x="319" y="117"/>
                </a:cubicBezTo>
                <a:cubicBezTo>
                  <a:pt x="319" y="118"/>
                  <a:pt x="319" y="118"/>
                  <a:pt x="318" y="118"/>
                </a:cubicBezTo>
                <a:cubicBezTo>
                  <a:pt x="304" y="127"/>
                  <a:pt x="296" y="131"/>
                  <a:pt x="296" y="131"/>
                </a:cubicBezTo>
                <a:cubicBezTo>
                  <a:pt x="295" y="131"/>
                  <a:pt x="292" y="128"/>
                  <a:pt x="288" y="123"/>
                </a:cubicBezTo>
                <a:cubicBezTo>
                  <a:pt x="283" y="117"/>
                  <a:pt x="280" y="113"/>
                  <a:pt x="279" y="111"/>
                </a:cubicBezTo>
                <a:cubicBezTo>
                  <a:pt x="276" y="111"/>
                  <a:pt x="274" y="111"/>
                  <a:pt x="273" y="111"/>
                </a:cubicBezTo>
                <a:cubicBezTo>
                  <a:pt x="272" y="111"/>
                  <a:pt x="270" y="111"/>
                  <a:pt x="268" y="111"/>
                </a:cubicBezTo>
                <a:cubicBezTo>
                  <a:pt x="266" y="113"/>
                  <a:pt x="263" y="117"/>
                  <a:pt x="259" y="123"/>
                </a:cubicBezTo>
                <a:cubicBezTo>
                  <a:pt x="254" y="128"/>
                  <a:pt x="251" y="131"/>
                  <a:pt x="250" y="131"/>
                </a:cubicBezTo>
                <a:cubicBezTo>
                  <a:pt x="250" y="131"/>
                  <a:pt x="243" y="127"/>
                  <a:pt x="228" y="118"/>
                </a:cubicBezTo>
                <a:cubicBezTo>
                  <a:pt x="228" y="118"/>
                  <a:pt x="228" y="118"/>
                  <a:pt x="228" y="117"/>
                </a:cubicBezTo>
                <a:cubicBezTo>
                  <a:pt x="228" y="114"/>
                  <a:pt x="231" y="106"/>
                  <a:pt x="237" y="93"/>
                </a:cubicBezTo>
                <a:cubicBezTo>
                  <a:pt x="235" y="90"/>
                  <a:pt x="233" y="87"/>
                  <a:pt x="231" y="83"/>
                </a:cubicBezTo>
                <a:cubicBezTo>
                  <a:pt x="214" y="82"/>
                  <a:pt x="205" y="80"/>
                  <a:pt x="205" y="78"/>
                </a:cubicBezTo>
                <a:cubicBezTo>
                  <a:pt x="205" y="53"/>
                  <a:pt x="205" y="53"/>
                  <a:pt x="205" y="53"/>
                </a:cubicBezTo>
                <a:cubicBezTo>
                  <a:pt x="205" y="51"/>
                  <a:pt x="214" y="49"/>
                  <a:pt x="231" y="47"/>
                </a:cubicBezTo>
                <a:cubicBezTo>
                  <a:pt x="233" y="44"/>
                  <a:pt x="235" y="41"/>
                  <a:pt x="237" y="38"/>
                </a:cubicBezTo>
                <a:cubicBezTo>
                  <a:pt x="231" y="25"/>
                  <a:pt x="228" y="17"/>
                  <a:pt x="228" y="14"/>
                </a:cubicBezTo>
                <a:cubicBezTo>
                  <a:pt x="228" y="13"/>
                  <a:pt x="228" y="13"/>
                  <a:pt x="228" y="12"/>
                </a:cubicBezTo>
                <a:cubicBezTo>
                  <a:pt x="229" y="12"/>
                  <a:pt x="231" y="11"/>
                  <a:pt x="235" y="9"/>
                </a:cubicBezTo>
                <a:cubicBezTo>
                  <a:pt x="238" y="7"/>
                  <a:pt x="242" y="5"/>
                  <a:pt x="245" y="3"/>
                </a:cubicBezTo>
                <a:cubicBezTo>
                  <a:pt x="248" y="1"/>
                  <a:pt x="250" y="0"/>
                  <a:pt x="250" y="0"/>
                </a:cubicBezTo>
                <a:cubicBezTo>
                  <a:pt x="251" y="0"/>
                  <a:pt x="254" y="3"/>
                  <a:pt x="259" y="8"/>
                </a:cubicBezTo>
                <a:cubicBezTo>
                  <a:pt x="263" y="14"/>
                  <a:pt x="266" y="18"/>
                  <a:pt x="268" y="20"/>
                </a:cubicBezTo>
                <a:cubicBezTo>
                  <a:pt x="270" y="20"/>
                  <a:pt x="272" y="20"/>
                  <a:pt x="273" y="20"/>
                </a:cubicBezTo>
                <a:cubicBezTo>
                  <a:pt x="274" y="20"/>
                  <a:pt x="276" y="20"/>
                  <a:pt x="279" y="20"/>
                </a:cubicBezTo>
                <a:cubicBezTo>
                  <a:pt x="285" y="12"/>
                  <a:pt x="290" y="5"/>
                  <a:pt x="295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96" y="0"/>
                  <a:pt x="304" y="4"/>
                  <a:pt x="318" y="12"/>
                </a:cubicBezTo>
                <a:cubicBezTo>
                  <a:pt x="319" y="13"/>
                  <a:pt x="319" y="13"/>
                  <a:pt x="319" y="14"/>
                </a:cubicBezTo>
                <a:cubicBezTo>
                  <a:pt x="319" y="17"/>
                  <a:pt x="316" y="25"/>
                  <a:pt x="310" y="38"/>
                </a:cubicBezTo>
                <a:cubicBezTo>
                  <a:pt x="312" y="41"/>
                  <a:pt x="313" y="44"/>
                  <a:pt x="315" y="47"/>
                </a:cubicBezTo>
                <a:cubicBezTo>
                  <a:pt x="333" y="49"/>
                  <a:pt x="342" y="51"/>
                  <a:pt x="342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8838" tIns="44419" rIns="88838" bIns="44419" numCol="1" anchor="t" anchorCtr="0" compatLnSpc="1">
            <a:prstTxWarp prst="textNoShape">
              <a:avLst/>
            </a:prstTxWarp>
          </a:bodyPr>
          <a:lstStyle/>
          <a:p>
            <a:pPr defTabSz="444187"/>
            <a:endParaRPr lang="uk-UA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Circle A">
            <a:extLst>
              <a:ext uri="{FF2B5EF4-FFF2-40B4-BE49-F238E27FC236}">
                <a16:creationId xmlns:a16="http://schemas.microsoft.com/office/drawing/2014/main" id="{923B9A1A-5AA7-E341-AA7F-A5890B3122F7}"/>
              </a:ext>
            </a:extLst>
          </p:cNvPr>
          <p:cNvGrpSpPr/>
          <p:nvPr/>
        </p:nvGrpSpPr>
        <p:grpSpPr>
          <a:xfrm>
            <a:off x="3316351" y="3379574"/>
            <a:ext cx="1260225" cy="1255046"/>
            <a:chOff x="4319286" y="2714768"/>
            <a:chExt cx="772855" cy="769678"/>
          </a:xfrm>
        </p:grpSpPr>
        <p:sp>
          <p:nvSpPr>
            <p:cNvPr id="63" name="Oval 73">
              <a:extLst>
                <a:ext uri="{FF2B5EF4-FFF2-40B4-BE49-F238E27FC236}">
                  <a16:creationId xmlns:a16="http://schemas.microsoft.com/office/drawing/2014/main" id="{53763A00-0C77-1C4E-BDAD-8D197047E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286" y="2714768"/>
              <a:ext cx="772855" cy="7696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381000" dist="177800" dir="2700000" algn="tl" rotWithShape="0">
                <a:prstClr val="black">
                  <a:alpha val="7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Texture">
              <a:extLst>
                <a:ext uri="{FF2B5EF4-FFF2-40B4-BE49-F238E27FC236}">
                  <a16:creationId xmlns:a16="http://schemas.microsoft.com/office/drawing/2014/main" id="{CE20B342-ADD1-9246-A9B1-76597AB4E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257" y="2754525"/>
              <a:ext cx="684000" cy="684000"/>
            </a:xfrm>
            <a:prstGeom prst="rect">
              <a:avLst/>
            </a:prstGeom>
          </p:spPr>
        </p:pic>
      </p:grpSp>
      <p:grpSp>
        <p:nvGrpSpPr>
          <p:cNvPr id="65" name="Circle A">
            <a:extLst>
              <a:ext uri="{FF2B5EF4-FFF2-40B4-BE49-F238E27FC236}">
                <a16:creationId xmlns:a16="http://schemas.microsoft.com/office/drawing/2014/main" id="{923B9A1A-5AA7-E341-AA7F-A5890B3122F7}"/>
              </a:ext>
            </a:extLst>
          </p:cNvPr>
          <p:cNvGrpSpPr/>
          <p:nvPr/>
        </p:nvGrpSpPr>
        <p:grpSpPr>
          <a:xfrm>
            <a:off x="5321087" y="3369736"/>
            <a:ext cx="1260225" cy="1255046"/>
            <a:chOff x="4319286" y="2714768"/>
            <a:chExt cx="772855" cy="769678"/>
          </a:xfrm>
        </p:grpSpPr>
        <p:sp>
          <p:nvSpPr>
            <p:cNvPr id="66" name="Oval 73">
              <a:extLst>
                <a:ext uri="{FF2B5EF4-FFF2-40B4-BE49-F238E27FC236}">
                  <a16:creationId xmlns:a16="http://schemas.microsoft.com/office/drawing/2014/main" id="{53763A00-0C77-1C4E-BDAD-8D197047E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286" y="2714768"/>
              <a:ext cx="772855" cy="7696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381000" dist="177800" dir="2700000" algn="tl" rotWithShape="0">
                <a:prstClr val="black">
                  <a:alpha val="7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" name="Texture">
              <a:extLst>
                <a:ext uri="{FF2B5EF4-FFF2-40B4-BE49-F238E27FC236}">
                  <a16:creationId xmlns:a16="http://schemas.microsoft.com/office/drawing/2014/main" id="{CE20B342-ADD1-9246-A9B1-76597AB4E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257" y="2754525"/>
              <a:ext cx="684000" cy="684000"/>
            </a:xfrm>
            <a:prstGeom prst="rect">
              <a:avLst/>
            </a:prstGeom>
          </p:spPr>
        </p:pic>
      </p:grpSp>
      <p:grpSp>
        <p:nvGrpSpPr>
          <p:cNvPr id="68" name="Circle A">
            <a:extLst>
              <a:ext uri="{FF2B5EF4-FFF2-40B4-BE49-F238E27FC236}">
                <a16:creationId xmlns:a16="http://schemas.microsoft.com/office/drawing/2014/main" id="{923B9A1A-5AA7-E341-AA7F-A5890B3122F7}"/>
              </a:ext>
            </a:extLst>
          </p:cNvPr>
          <p:cNvGrpSpPr/>
          <p:nvPr/>
        </p:nvGrpSpPr>
        <p:grpSpPr>
          <a:xfrm>
            <a:off x="7269495" y="3356269"/>
            <a:ext cx="1260225" cy="1255046"/>
            <a:chOff x="4319286" y="2714768"/>
            <a:chExt cx="772855" cy="769678"/>
          </a:xfrm>
        </p:grpSpPr>
        <p:sp>
          <p:nvSpPr>
            <p:cNvPr id="69" name="Oval 73">
              <a:extLst>
                <a:ext uri="{FF2B5EF4-FFF2-40B4-BE49-F238E27FC236}">
                  <a16:creationId xmlns:a16="http://schemas.microsoft.com/office/drawing/2014/main" id="{53763A00-0C77-1C4E-BDAD-8D197047E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286" y="2714768"/>
              <a:ext cx="772855" cy="7696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381000" dist="177800" dir="2700000" algn="tl" rotWithShape="0">
                <a:prstClr val="black">
                  <a:alpha val="7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Texture">
              <a:extLst>
                <a:ext uri="{FF2B5EF4-FFF2-40B4-BE49-F238E27FC236}">
                  <a16:creationId xmlns:a16="http://schemas.microsoft.com/office/drawing/2014/main" id="{CE20B342-ADD1-9246-A9B1-76597AB4E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257" y="2754525"/>
              <a:ext cx="684000" cy="684000"/>
            </a:xfrm>
            <a:prstGeom prst="rect">
              <a:avLst/>
            </a:prstGeom>
          </p:spPr>
        </p:pic>
      </p:grpSp>
      <p:grpSp>
        <p:nvGrpSpPr>
          <p:cNvPr id="71" name="Circle A">
            <a:extLst>
              <a:ext uri="{FF2B5EF4-FFF2-40B4-BE49-F238E27FC236}">
                <a16:creationId xmlns:a16="http://schemas.microsoft.com/office/drawing/2014/main" id="{923B9A1A-5AA7-E341-AA7F-A5890B3122F7}"/>
              </a:ext>
            </a:extLst>
          </p:cNvPr>
          <p:cNvGrpSpPr/>
          <p:nvPr/>
        </p:nvGrpSpPr>
        <p:grpSpPr>
          <a:xfrm>
            <a:off x="9229344" y="3390209"/>
            <a:ext cx="1260225" cy="1255046"/>
            <a:chOff x="4319286" y="2714768"/>
            <a:chExt cx="772855" cy="769678"/>
          </a:xfrm>
        </p:grpSpPr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53763A00-0C77-1C4E-BDAD-8D197047E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286" y="2714768"/>
              <a:ext cx="772855" cy="7696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381000" dist="177800" dir="2700000" algn="tl" rotWithShape="0">
                <a:prstClr val="black">
                  <a:alpha val="7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053" tIns="28028" rIns="56053" bIns="28028" numCol="1" anchor="t" anchorCtr="0" compatLnSpc="1">
              <a:prstTxWarp prst="textNoShape">
                <a:avLst/>
              </a:prstTxWarp>
            </a:bodyPr>
            <a:lstStyle/>
            <a:p>
              <a:pPr defTabSz="863093"/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3" name="Texture">
              <a:extLst>
                <a:ext uri="{FF2B5EF4-FFF2-40B4-BE49-F238E27FC236}">
                  <a16:creationId xmlns:a16="http://schemas.microsoft.com/office/drawing/2014/main" id="{CE20B342-ADD1-9246-A9B1-76597AB4E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257" y="2754525"/>
              <a:ext cx="684000" cy="684000"/>
            </a:xfrm>
            <a:prstGeom prst="rect">
              <a:avLst/>
            </a:prstGeom>
          </p:spPr>
        </p:pic>
      </p:grpSp>
      <p:sp>
        <p:nvSpPr>
          <p:cNvPr id="74" name="Freeform 107"/>
          <p:cNvSpPr>
            <a:spLocks noEditPoints="1"/>
          </p:cNvSpPr>
          <p:nvPr/>
        </p:nvSpPr>
        <p:spPr bwMode="auto">
          <a:xfrm>
            <a:off x="5710859" y="3635527"/>
            <a:ext cx="441800" cy="740669"/>
          </a:xfrm>
          <a:custGeom>
            <a:avLst/>
            <a:gdLst>
              <a:gd name="T0" fmla="*/ 128 w 180"/>
              <a:gd name="T1" fmla="*/ 82 h 270"/>
              <a:gd name="T2" fmla="*/ 120 w 180"/>
              <a:gd name="T3" fmla="*/ 82 h 270"/>
              <a:gd name="T4" fmla="*/ 108 w 180"/>
              <a:gd name="T5" fmla="*/ 66 h 270"/>
              <a:gd name="T6" fmla="*/ 86 w 180"/>
              <a:gd name="T7" fmla="*/ 60 h 270"/>
              <a:gd name="T8" fmla="*/ 86 w 180"/>
              <a:gd name="T9" fmla="*/ 52 h 270"/>
              <a:gd name="T10" fmla="*/ 107 w 180"/>
              <a:gd name="T11" fmla="*/ 53 h 270"/>
              <a:gd name="T12" fmla="*/ 129 w 180"/>
              <a:gd name="T13" fmla="*/ 79 h 270"/>
              <a:gd name="T14" fmla="*/ 151 w 180"/>
              <a:gd name="T15" fmla="*/ 55 h 270"/>
              <a:gd name="T16" fmla="*/ 114 w 180"/>
              <a:gd name="T17" fmla="*/ 26 h 270"/>
              <a:gd name="T18" fmla="*/ 66 w 180"/>
              <a:gd name="T19" fmla="*/ 26 h 270"/>
              <a:gd name="T20" fmla="*/ 28 w 180"/>
              <a:gd name="T21" fmla="*/ 55 h 270"/>
              <a:gd name="T22" fmla="*/ 34 w 180"/>
              <a:gd name="T23" fmla="*/ 110 h 270"/>
              <a:gd name="T24" fmla="*/ 45 w 180"/>
              <a:gd name="T25" fmla="*/ 122 h 270"/>
              <a:gd name="T26" fmla="*/ 110 w 180"/>
              <a:gd name="T27" fmla="*/ 174 h 270"/>
              <a:gd name="T28" fmla="*/ 140 w 180"/>
              <a:gd name="T29" fmla="*/ 116 h 270"/>
              <a:gd name="T30" fmla="*/ 157 w 180"/>
              <a:gd name="T31" fmla="*/ 79 h 270"/>
              <a:gd name="T32" fmla="*/ 162 w 180"/>
              <a:gd name="T33" fmla="*/ 126 h 270"/>
              <a:gd name="T34" fmla="*/ 138 w 180"/>
              <a:gd name="T35" fmla="*/ 158 h 270"/>
              <a:gd name="T36" fmla="*/ 140 w 180"/>
              <a:gd name="T37" fmla="*/ 191 h 270"/>
              <a:gd name="T38" fmla="*/ 140 w 180"/>
              <a:gd name="T39" fmla="*/ 213 h 270"/>
              <a:gd name="T40" fmla="*/ 135 w 180"/>
              <a:gd name="T41" fmla="*/ 236 h 270"/>
              <a:gd name="T42" fmla="*/ 116 w 180"/>
              <a:gd name="T43" fmla="*/ 253 h 270"/>
              <a:gd name="T44" fmla="*/ 90 w 180"/>
              <a:gd name="T45" fmla="*/ 270 h 270"/>
              <a:gd name="T46" fmla="*/ 64 w 180"/>
              <a:gd name="T47" fmla="*/ 253 h 270"/>
              <a:gd name="T48" fmla="*/ 45 w 180"/>
              <a:gd name="T49" fmla="*/ 236 h 270"/>
              <a:gd name="T50" fmla="*/ 39 w 180"/>
              <a:gd name="T51" fmla="*/ 213 h 270"/>
              <a:gd name="T52" fmla="*/ 39 w 180"/>
              <a:gd name="T53" fmla="*/ 191 h 270"/>
              <a:gd name="T54" fmla="*/ 42 w 180"/>
              <a:gd name="T55" fmla="*/ 158 h 270"/>
              <a:gd name="T56" fmla="*/ 18 w 180"/>
              <a:gd name="T57" fmla="*/ 126 h 270"/>
              <a:gd name="T58" fmla="*/ 8 w 180"/>
              <a:gd name="T59" fmla="*/ 46 h 270"/>
              <a:gd name="T60" fmla="*/ 57 w 180"/>
              <a:gd name="T61" fmla="*/ 6 h 270"/>
              <a:gd name="T62" fmla="*/ 123 w 180"/>
              <a:gd name="T63" fmla="*/ 6 h 270"/>
              <a:gd name="T64" fmla="*/ 172 w 180"/>
              <a:gd name="T65" fmla="*/ 46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0" h="270">
                <a:moveTo>
                  <a:pt x="129" y="79"/>
                </a:moveTo>
                <a:cubicBezTo>
                  <a:pt x="129" y="80"/>
                  <a:pt x="129" y="81"/>
                  <a:pt x="128" y="82"/>
                </a:cubicBezTo>
                <a:cubicBezTo>
                  <a:pt x="126" y="84"/>
                  <a:pt x="125" y="84"/>
                  <a:pt x="124" y="84"/>
                </a:cubicBezTo>
                <a:cubicBezTo>
                  <a:pt x="122" y="84"/>
                  <a:pt x="121" y="84"/>
                  <a:pt x="120" y="82"/>
                </a:cubicBezTo>
                <a:cubicBezTo>
                  <a:pt x="119" y="81"/>
                  <a:pt x="118" y="80"/>
                  <a:pt x="118" y="79"/>
                </a:cubicBezTo>
                <a:cubicBezTo>
                  <a:pt x="118" y="73"/>
                  <a:pt x="115" y="69"/>
                  <a:pt x="108" y="66"/>
                </a:cubicBezTo>
                <a:cubicBezTo>
                  <a:pt x="102" y="63"/>
                  <a:pt x="96" y="62"/>
                  <a:pt x="90" y="62"/>
                </a:cubicBezTo>
                <a:cubicBezTo>
                  <a:pt x="88" y="62"/>
                  <a:pt x="87" y="61"/>
                  <a:pt x="86" y="60"/>
                </a:cubicBezTo>
                <a:cubicBezTo>
                  <a:pt x="85" y="59"/>
                  <a:pt x="84" y="58"/>
                  <a:pt x="84" y="56"/>
                </a:cubicBezTo>
                <a:cubicBezTo>
                  <a:pt x="84" y="55"/>
                  <a:pt x="85" y="53"/>
                  <a:pt x="86" y="52"/>
                </a:cubicBezTo>
                <a:cubicBezTo>
                  <a:pt x="87" y="51"/>
                  <a:pt x="88" y="50"/>
                  <a:pt x="90" y="50"/>
                </a:cubicBezTo>
                <a:cubicBezTo>
                  <a:pt x="96" y="50"/>
                  <a:pt x="102" y="51"/>
                  <a:pt x="107" y="53"/>
                </a:cubicBezTo>
                <a:cubicBezTo>
                  <a:pt x="113" y="55"/>
                  <a:pt x="118" y="58"/>
                  <a:pt x="123" y="63"/>
                </a:cubicBezTo>
                <a:cubicBezTo>
                  <a:pt x="127" y="67"/>
                  <a:pt x="129" y="72"/>
                  <a:pt x="129" y="79"/>
                </a:cubicBezTo>
                <a:close/>
                <a:moveTo>
                  <a:pt x="157" y="79"/>
                </a:moveTo>
                <a:cubicBezTo>
                  <a:pt x="157" y="70"/>
                  <a:pt x="155" y="62"/>
                  <a:pt x="151" y="55"/>
                </a:cubicBezTo>
                <a:cubicBezTo>
                  <a:pt x="147" y="48"/>
                  <a:pt x="142" y="42"/>
                  <a:pt x="135" y="37"/>
                </a:cubicBezTo>
                <a:cubicBezTo>
                  <a:pt x="129" y="33"/>
                  <a:pt x="122" y="29"/>
                  <a:pt x="114" y="26"/>
                </a:cubicBezTo>
                <a:cubicBezTo>
                  <a:pt x="106" y="24"/>
                  <a:pt x="98" y="22"/>
                  <a:pt x="90" y="22"/>
                </a:cubicBezTo>
                <a:cubicBezTo>
                  <a:pt x="82" y="22"/>
                  <a:pt x="74" y="24"/>
                  <a:pt x="66" y="26"/>
                </a:cubicBezTo>
                <a:cubicBezTo>
                  <a:pt x="58" y="29"/>
                  <a:pt x="51" y="33"/>
                  <a:pt x="44" y="37"/>
                </a:cubicBezTo>
                <a:cubicBezTo>
                  <a:pt x="38" y="42"/>
                  <a:pt x="32" y="48"/>
                  <a:pt x="28" y="55"/>
                </a:cubicBezTo>
                <a:cubicBezTo>
                  <a:pt x="24" y="62"/>
                  <a:pt x="22" y="70"/>
                  <a:pt x="22" y="79"/>
                </a:cubicBezTo>
                <a:cubicBezTo>
                  <a:pt x="22" y="90"/>
                  <a:pt x="26" y="101"/>
                  <a:pt x="34" y="110"/>
                </a:cubicBezTo>
                <a:cubicBezTo>
                  <a:pt x="36" y="111"/>
                  <a:pt x="37" y="113"/>
                  <a:pt x="40" y="116"/>
                </a:cubicBezTo>
                <a:cubicBezTo>
                  <a:pt x="42" y="119"/>
                  <a:pt x="44" y="120"/>
                  <a:pt x="45" y="122"/>
                </a:cubicBezTo>
                <a:cubicBezTo>
                  <a:pt x="60" y="140"/>
                  <a:pt x="68" y="157"/>
                  <a:pt x="70" y="174"/>
                </a:cubicBezTo>
                <a:cubicBezTo>
                  <a:pt x="110" y="174"/>
                  <a:pt x="110" y="174"/>
                  <a:pt x="110" y="174"/>
                </a:cubicBezTo>
                <a:cubicBezTo>
                  <a:pt x="111" y="157"/>
                  <a:pt x="120" y="140"/>
                  <a:pt x="135" y="122"/>
                </a:cubicBezTo>
                <a:cubicBezTo>
                  <a:pt x="136" y="120"/>
                  <a:pt x="138" y="119"/>
                  <a:pt x="140" y="116"/>
                </a:cubicBezTo>
                <a:cubicBezTo>
                  <a:pt x="142" y="113"/>
                  <a:pt x="144" y="111"/>
                  <a:pt x="145" y="110"/>
                </a:cubicBezTo>
                <a:cubicBezTo>
                  <a:pt x="153" y="101"/>
                  <a:pt x="157" y="90"/>
                  <a:pt x="157" y="79"/>
                </a:cubicBezTo>
                <a:close/>
                <a:moveTo>
                  <a:pt x="180" y="79"/>
                </a:moveTo>
                <a:cubicBezTo>
                  <a:pt x="180" y="97"/>
                  <a:pt x="174" y="112"/>
                  <a:pt x="162" y="126"/>
                </a:cubicBezTo>
                <a:cubicBezTo>
                  <a:pt x="156" y="131"/>
                  <a:pt x="152" y="136"/>
                  <a:pt x="149" y="141"/>
                </a:cubicBezTo>
                <a:cubicBezTo>
                  <a:pt x="145" y="145"/>
                  <a:pt x="142" y="151"/>
                  <a:pt x="138" y="158"/>
                </a:cubicBezTo>
                <a:cubicBezTo>
                  <a:pt x="135" y="164"/>
                  <a:pt x="133" y="171"/>
                  <a:pt x="132" y="177"/>
                </a:cubicBezTo>
                <a:cubicBezTo>
                  <a:pt x="138" y="180"/>
                  <a:pt x="140" y="185"/>
                  <a:pt x="140" y="191"/>
                </a:cubicBezTo>
                <a:cubicBezTo>
                  <a:pt x="140" y="195"/>
                  <a:pt x="139" y="199"/>
                  <a:pt x="136" y="202"/>
                </a:cubicBezTo>
                <a:cubicBezTo>
                  <a:pt x="139" y="205"/>
                  <a:pt x="140" y="209"/>
                  <a:pt x="140" y="213"/>
                </a:cubicBezTo>
                <a:cubicBezTo>
                  <a:pt x="140" y="220"/>
                  <a:pt x="138" y="224"/>
                  <a:pt x="133" y="228"/>
                </a:cubicBezTo>
                <a:cubicBezTo>
                  <a:pt x="134" y="230"/>
                  <a:pt x="135" y="233"/>
                  <a:pt x="135" y="236"/>
                </a:cubicBezTo>
                <a:cubicBezTo>
                  <a:pt x="135" y="241"/>
                  <a:pt x="133" y="245"/>
                  <a:pt x="129" y="248"/>
                </a:cubicBezTo>
                <a:cubicBezTo>
                  <a:pt x="126" y="251"/>
                  <a:pt x="121" y="253"/>
                  <a:pt x="116" y="253"/>
                </a:cubicBezTo>
                <a:cubicBezTo>
                  <a:pt x="113" y="258"/>
                  <a:pt x="110" y="262"/>
                  <a:pt x="105" y="265"/>
                </a:cubicBezTo>
                <a:cubicBezTo>
                  <a:pt x="100" y="268"/>
                  <a:pt x="95" y="270"/>
                  <a:pt x="90" y="270"/>
                </a:cubicBezTo>
                <a:cubicBezTo>
                  <a:pt x="84" y="270"/>
                  <a:pt x="79" y="268"/>
                  <a:pt x="75" y="265"/>
                </a:cubicBezTo>
                <a:cubicBezTo>
                  <a:pt x="70" y="262"/>
                  <a:pt x="66" y="258"/>
                  <a:pt x="64" y="253"/>
                </a:cubicBezTo>
                <a:cubicBezTo>
                  <a:pt x="59" y="253"/>
                  <a:pt x="54" y="251"/>
                  <a:pt x="50" y="248"/>
                </a:cubicBezTo>
                <a:cubicBezTo>
                  <a:pt x="47" y="245"/>
                  <a:pt x="45" y="241"/>
                  <a:pt x="45" y="236"/>
                </a:cubicBezTo>
                <a:cubicBezTo>
                  <a:pt x="45" y="233"/>
                  <a:pt x="46" y="230"/>
                  <a:pt x="47" y="228"/>
                </a:cubicBezTo>
                <a:cubicBezTo>
                  <a:pt x="42" y="224"/>
                  <a:pt x="39" y="220"/>
                  <a:pt x="39" y="213"/>
                </a:cubicBezTo>
                <a:cubicBezTo>
                  <a:pt x="39" y="209"/>
                  <a:pt x="41" y="205"/>
                  <a:pt x="44" y="202"/>
                </a:cubicBezTo>
                <a:cubicBezTo>
                  <a:pt x="41" y="199"/>
                  <a:pt x="39" y="195"/>
                  <a:pt x="39" y="191"/>
                </a:cubicBezTo>
                <a:cubicBezTo>
                  <a:pt x="39" y="185"/>
                  <a:pt x="42" y="180"/>
                  <a:pt x="48" y="177"/>
                </a:cubicBezTo>
                <a:cubicBezTo>
                  <a:pt x="47" y="171"/>
                  <a:pt x="45" y="164"/>
                  <a:pt x="42" y="158"/>
                </a:cubicBezTo>
                <a:cubicBezTo>
                  <a:pt x="38" y="151"/>
                  <a:pt x="35" y="145"/>
                  <a:pt x="31" y="141"/>
                </a:cubicBezTo>
                <a:cubicBezTo>
                  <a:pt x="28" y="136"/>
                  <a:pt x="23" y="131"/>
                  <a:pt x="18" y="126"/>
                </a:cubicBezTo>
                <a:cubicBezTo>
                  <a:pt x="6" y="112"/>
                  <a:pt x="0" y="97"/>
                  <a:pt x="0" y="79"/>
                </a:cubicBezTo>
                <a:cubicBezTo>
                  <a:pt x="0" y="67"/>
                  <a:pt x="3" y="56"/>
                  <a:pt x="8" y="46"/>
                </a:cubicBezTo>
                <a:cubicBezTo>
                  <a:pt x="13" y="36"/>
                  <a:pt x="20" y="28"/>
                  <a:pt x="28" y="21"/>
                </a:cubicBezTo>
                <a:cubicBezTo>
                  <a:pt x="37" y="15"/>
                  <a:pt x="46" y="9"/>
                  <a:pt x="57" y="6"/>
                </a:cubicBezTo>
                <a:cubicBezTo>
                  <a:pt x="68" y="2"/>
                  <a:pt x="79" y="0"/>
                  <a:pt x="90" y="0"/>
                </a:cubicBezTo>
                <a:cubicBezTo>
                  <a:pt x="101" y="0"/>
                  <a:pt x="112" y="2"/>
                  <a:pt x="123" y="6"/>
                </a:cubicBezTo>
                <a:cubicBezTo>
                  <a:pt x="133" y="9"/>
                  <a:pt x="143" y="15"/>
                  <a:pt x="151" y="21"/>
                </a:cubicBezTo>
                <a:cubicBezTo>
                  <a:pt x="160" y="28"/>
                  <a:pt x="167" y="36"/>
                  <a:pt x="172" y="46"/>
                </a:cubicBezTo>
                <a:cubicBezTo>
                  <a:pt x="177" y="56"/>
                  <a:pt x="180" y="67"/>
                  <a:pt x="180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8838" tIns="44419" rIns="88838" bIns="44419" numCol="1" anchor="t" anchorCtr="0" compatLnSpc="1">
            <a:prstTxWarp prst="textNoShape">
              <a:avLst/>
            </a:prstTxWarp>
          </a:bodyPr>
          <a:lstStyle/>
          <a:p>
            <a:pPr defTabSz="444187"/>
            <a:endParaRPr lang="uk-U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eform 64"/>
          <p:cNvSpPr>
            <a:spLocks noEditPoints="1"/>
          </p:cNvSpPr>
          <p:nvPr/>
        </p:nvSpPr>
        <p:spPr bwMode="auto">
          <a:xfrm>
            <a:off x="3663300" y="3736694"/>
            <a:ext cx="653958" cy="505114"/>
          </a:xfrm>
          <a:custGeom>
            <a:avLst/>
            <a:gdLst>
              <a:gd name="T0" fmla="*/ 226 w 338"/>
              <a:gd name="T1" fmla="*/ 130 h 248"/>
              <a:gd name="T2" fmla="*/ 224 w 338"/>
              <a:gd name="T3" fmla="*/ 126 h 248"/>
              <a:gd name="T4" fmla="*/ 162 w 338"/>
              <a:gd name="T5" fmla="*/ 64 h 248"/>
              <a:gd name="T6" fmla="*/ 158 w 338"/>
              <a:gd name="T7" fmla="*/ 62 h 248"/>
              <a:gd name="T8" fmla="*/ 154 w 338"/>
              <a:gd name="T9" fmla="*/ 64 h 248"/>
              <a:gd name="T10" fmla="*/ 92 w 338"/>
              <a:gd name="T11" fmla="*/ 126 h 248"/>
              <a:gd name="T12" fmla="*/ 90 w 338"/>
              <a:gd name="T13" fmla="*/ 130 h 248"/>
              <a:gd name="T14" fmla="*/ 92 w 338"/>
              <a:gd name="T15" fmla="*/ 134 h 248"/>
              <a:gd name="T16" fmla="*/ 96 w 338"/>
              <a:gd name="T17" fmla="*/ 135 h 248"/>
              <a:gd name="T18" fmla="*/ 135 w 338"/>
              <a:gd name="T19" fmla="*/ 135 h 248"/>
              <a:gd name="T20" fmla="*/ 135 w 338"/>
              <a:gd name="T21" fmla="*/ 197 h 248"/>
              <a:gd name="T22" fmla="*/ 137 w 338"/>
              <a:gd name="T23" fmla="*/ 201 h 248"/>
              <a:gd name="T24" fmla="*/ 141 w 338"/>
              <a:gd name="T25" fmla="*/ 203 h 248"/>
              <a:gd name="T26" fmla="*/ 175 w 338"/>
              <a:gd name="T27" fmla="*/ 203 h 248"/>
              <a:gd name="T28" fmla="*/ 179 w 338"/>
              <a:gd name="T29" fmla="*/ 201 h 248"/>
              <a:gd name="T30" fmla="*/ 181 w 338"/>
              <a:gd name="T31" fmla="*/ 197 h 248"/>
              <a:gd name="T32" fmla="*/ 181 w 338"/>
              <a:gd name="T33" fmla="*/ 135 h 248"/>
              <a:gd name="T34" fmla="*/ 220 w 338"/>
              <a:gd name="T35" fmla="*/ 135 h 248"/>
              <a:gd name="T36" fmla="*/ 224 w 338"/>
              <a:gd name="T37" fmla="*/ 134 h 248"/>
              <a:gd name="T38" fmla="*/ 226 w 338"/>
              <a:gd name="T39" fmla="*/ 130 h 248"/>
              <a:gd name="T40" fmla="*/ 338 w 338"/>
              <a:gd name="T41" fmla="*/ 180 h 248"/>
              <a:gd name="T42" fmla="*/ 318 w 338"/>
              <a:gd name="T43" fmla="*/ 228 h 248"/>
              <a:gd name="T44" fmla="*/ 271 w 338"/>
              <a:gd name="T45" fmla="*/ 248 h 248"/>
              <a:gd name="T46" fmla="*/ 79 w 338"/>
              <a:gd name="T47" fmla="*/ 248 h 248"/>
              <a:gd name="T48" fmla="*/ 23 w 338"/>
              <a:gd name="T49" fmla="*/ 225 h 248"/>
              <a:gd name="T50" fmla="*/ 0 w 338"/>
              <a:gd name="T51" fmla="*/ 169 h 248"/>
              <a:gd name="T52" fmla="*/ 13 w 338"/>
              <a:gd name="T53" fmla="*/ 127 h 248"/>
              <a:gd name="T54" fmla="*/ 46 w 338"/>
              <a:gd name="T55" fmla="*/ 98 h 248"/>
              <a:gd name="T56" fmla="*/ 45 w 338"/>
              <a:gd name="T57" fmla="*/ 90 h 248"/>
              <a:gd name="T58" fmla="*/ 72 w 338"/>
              <a:gd name="T59" fmla="*/ 27 h 248"/>
              <a:gd name="T60" fmla="*/ 135 w 338"/>
              <a:gd name="T61" fmla="*/ 0 h 248"/>
              <a:gd name="T62" fmla="*/ 186 w 338"/>
              <a:gd name="T63" fmla="*/ 16 h 248"/>
              <a:gd name="T64" fmla="*/ 219 w 338"/>
              <a:gd name="T65" fmla="*/ 56 h 248"/>
              <a:gd name="T66" fmla="*/ 248 w 338"/>
              <a:gd name="T67" fmla="*/ 45 h 248"/>
              <a:gd name="T68" fmla="*/ 280 w 338"/>
              <a:gd name="T69" fmla="*/ 58 h 248"/>
              <a:gd name="T70" fmla="*/ 293 w 338"/>
              <a:gd name="T71" fmla="*/ 90 h 248"/>
              <a:gd name="T72" fmla="*/ 286 w 338"/>
              <a:gd name="T73" fmla="*/ 115 h 248"/>
              <a:gd name="T74" fmla="*/ 324 w 338"/>
              <a:gd name="T75" fmla="*/ 138 h 248"/>
              <a:gd name="T76" fmla="*/ 338 w 338"/>
              <a:gd name="T77" fmla="*/ 18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8" h="248">
                <a:moveTo>
                  <a:pt x="226" y="130"/>
                </a:moveTo>
                <a:cubicBezTo>
                  <a:pt x="226" y="128"/>
                  <a:pt x="225" y="127"/>
                  <a:pt x="224" y="126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1" y="63"/>
                  <a:pt x="160" y="62"/>
                  <a:pt x="158" y="62"/>
                </a:cubicBezTo>
                <a:cubicBezTo>
                  <a:pt x="156" y="62"/>
                  <a:pt x="155" y="63"/>
                  <a:pt x="154" y="64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1" y="127"/>
                  <a:pt x="90" y="128"/>
                  <a:pt x="90" y="130"/>
                </a:cubicBezTo>
                <a:cubicBezTo>
                  <a:pt x="90" y="131"/>
                  <a:pt x="91" y="133"/>
                  <a:pt x="92" y="134"/>
                </a:cubicBezTo>
                <a:cubicBezTo>
                  <a:pt x="93" y="135"/>
                  <a:pt x="94" y="135"/>
                  <a:pt x="96" y="135"/>
                </a:cubicBezTo>
                <a:cubicBezTo>
                  <a:pt x="135" y="135"/>
                  <a:pt x="135" y="135"/>
                  <a:pt x="135" y="135"/>
                </a:cubicBezTo>
                <a:cubicBezTo>
                  <a:pt x="135" y="197"/>
                  <a:pt x="135" y="197"/>
                  <a:pt x="135" y="197"/>
                </a:cubicBezTo>
                <a:cubicBezTo>
                  <a:pt x="135" y="199"/>
                  <a:pt x="136" y="200"/>
                  <a:pt x="137" y="201"/>
                </a:cubicBezTo>
                <a:cubicBezTo>
                  <a:pt x="138" y="202"/>
                  <a:pt x="140" y="203"/>
                  <a:pt x="141" y="20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6" y="203"/>
                  <a:pt x="178" y="202"/>
                  <a:pt x="179" y="201"/>
                </a:cubicBezTo>
                <a:cubicBezTo>
                  <a:pt x="180" y="200"/>
                  <a:pt x="181" y="199"/>
                  <a:pt x="181" y="197"/>
                </a:cubicBezTo>
                <a:cubicBezTo>
                  <a:pt x="181" y="135"/>
                  <a:pt x="181" y="135"/>
                  <a:pt x="181" y="135"/>
                </a:cubicBezTo>
                <a:cubicBezTo>
                  <a:pt x="220" y="135"/>
                  <a:pt x="220" y="135"/>
                  <a:pt x="220" y="135"/>
                </a:cubicBezTo>
                <a:cubicBezTo>
                  <a:pt x="221" y="135"/>
                  <a:pt x="223" y="135"/>
                  <a:pt x="224" y="134"/>
                </a:cubicBezTo>
                <a:cubicBezTo>
                  <a:pt x="225" y="133"/>
                  <a:pt x="226" y="131"/>
                  <a:pt x="226" y="130"/>
                </a:cubicBezTo>
                <a:close/>
                <a:moveTo>
                  <a:pt x="338" y="180"/>
                </a:moveTo>
                <a:cubicBezTo>
                  <a:pt x="338" y="199"/>
                  <a:pt x="332" y="215"/>
                  <a:pt x="318" y="228"/>
                </a:cubicBezTo>
                <a:cubicBezTo>
                  <a:pt x="305" y="241"/>
                  <a:pt x="289" y="248"/>
                  <a:pt x="271" y="248"/>
                </a:cubicBezTo>
                <a:cubicBezTo>
                  <a:pt x="79" y="248"/>
                  <a:pt x="79" y="248"/>
                  <a:pt x="79" y="248"/>
                </a:cubicBezTo>
                <a:cubicBezTo>
                  <a:pt x="57" y="248"/>
                  <a:pt x="39" y="240"/>
                  <a:pt x="23" y="225"/>
                </a:cubicBezTo>
                <a:cubicBezTo>
                  <a:pt x="8" y="209"/>
                  <a:pt x="0" y="191"/>
                  <a:pt x="0" y="169"/>
                </a:cubicBezTo>
                <a:cubicBezTo>
                  <a:pt x="0" y="154"/>
                  <a:pt x="4" y="140"/>
                  <a:pt x="13" y="127"/>
                </a:cubicBezTo>
                <a:cubicBezTo>
                  <a:pt x="21" y="114"/>
                  <a:pt x="32" y="104"/>
                  <a:pt x="46" y="98"/>
                </a:cubicBezTo>
                <a:cubicBezTo>
                  <a:pt x="45" y="94"/>
                  <a:pt x="45" y="92"/>
                  <a:pt x="45" y="90"/>
                </a:cubicBezTo>
                <a:cubicBezTo>
                  <a:pt x="45" y="65"/>
                  <a:pt x="54" y="44"/>
                  <a:pt x="72" y="27"/>
                </a:cubicBezTo>
                <a:cubicBezTo>
                  <a:pt x="89" y="9"/>
                  <a:pt x="111" y="0"/>
                  <a:pt x="135" y="0"/>
                </a:cubicBezTo>
                <a:cubicBezTo>
                  <a:pt x="154" y="0"/>
                  <a:pt x="171" y="5"/>
                  <a:pt x="186" y="16"/>
                </a:cubicBezTo>
                <a:cubicBezTo>
                  <a:pt x="201" y="26"/>
                  <a:pt x="212" y="39"/>
                  <a:pt x="219" y="56"/>
                </a:cubicBezTo>
                <a:cubicBezTo>
                  <a:pt x="227" y="49"/>
                  <a:pt x="237" y="45"/>
                  <a:pt x="248" y="45"/>
                </a:cubicBezTo>
                <a:cubicBezTo>
                  <a:pt x="261" y="45"/>
                  <a:pt x="271" y="50"/>
                  <a:pt x="280" y="58"/>
                </a:cubicBezTo>
                <a:cubicBezTo>
                  <a:pt x="289" y="67"/>
                  <a:pt x="293" y="78"/>
                  <a:pt x="293" y="90"/>
                </a:cubicBezTo>
                <a:cubicBezTo>
                  <a:pt x="293" y="99"/>
                  <a:pt x="291" y="107"/>
                  <a:pt x="286" y="115"/>
                </a:cubicBezTo>
                <a:cubicBezTo>
                  <a:pt x="301" y="118"/>
                  <a:pt x="314" y="126"/>
                  <a:pt x="324" y="138"/>
                </a:cubicBezTo>
                <a:cubicBezTo>
                  <a:pt x="333" y="151"/>
                  <a:pt x="338" y="165"/>
                  <a:pt x="338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8838" tIns="44419" rIns="88838" bIns="44419" numCol="1" anchor="t" anchorCtr="0" compatLnSpc="1">
            <a:prstTxWarp prst="textNoShape">
              <a:avLst/>
            </a:prstTxWarp>
          </a:bodyPr>
          <a:lstStyle/>
          <a:p>
            <a:pPr defTabSz="444187"/>
            <a:endParaRPr lang="uk-U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reeform 77"/>
          <p:cNvSpPr>
            <a:spLocks noEditPoints="1"/>
          </p:cNvSpPr>
          <p:nvPr/>
        </p:nvSpPr>
        <p:spPr bwMode="auto">
          <a:xfrm>
            <a:off x="7664099" y="3736694"/>
            <a:ext cx="466266" cy="502753"/>
          </a:xfrm>
          <a:custGeom>
            <a:avLst/>
            <a:gdLst>
              <a:gd name="T0" fmla="*/ 139 w 308"/>
              <a:gd name="T1" fmla="*/ 154 h 314"/>
              <a:gd name="T2" fmla="*/ 86 w 308"/>
              <a:gd name="T3" fmla="*/ 154 h 314"/>
              <a:gd name="T4" fmla="*/ 86 w 308"/>
              <a:gd name="T5" fmla="*/ 104 h 314"/>
              <a:gd name="T6" fmla="*/ 139 w 308"/>
              <a:gd name="T7" fmla="*/ 104 h 314"/>
              <a:gd name="T8" fmla="*/ 237 w 308"/>
              <a:gd name="T9" fmla="*/ 129 h 314"/>
              <a:gd name="T10" fmla="*/ 200 w 308"/>
              <a:gd name="T11" fmla="*/ 164 h 314"/>
              <a:gd name="T12" fmla="*/ 162 w 308"/>
              <a:gd name="T13" fmla="*/ 129 h 314"/>
              <a:gd name="T14" fmla="*/ 200 w 308"/>
              <a:gd name="T15" fmla="*/ 94 h 314"/>
              <a:gd name="T16" fmla="*/ 237 w 308"/>
              <a:gd name="T17" fmla="*/ 129 h 314"/>
              <a:gd name="T18" fmla="*/ 277 w 308"/>
              <a:gd name="T19" fmla="*/ 44 h 314"/>
              <a:gd name="T20" fmla="*/ 252 w 308"/>
              <a:gd name="T21" fmla="*/ 17 h 314"/>
              <a:gd name="T22" fmla="*/ 39 w 308"/>
              <a:gd name="T23" fmla="*/ 23 h 314"/>
              <a:gd name="T24" fmla="*/ 34 w 308"/>
              <a:gd name="T25" fmla="*/ 161 h 314"/>
              <a:gd name="T26" fmla="*/ 63 w 308"/>
              <a:gd name="T27" fmla="*/ 173 h 314"/>
              <a:gd name="T28" fmla="*/ 90 w 308"/>
              <a:gd name="T29" fmla="*/ 178 h 314"/>
              <a:gd name="T30" fmla="*/ 112 w 308"/>
              <a:gd name="T31" fmla="*/ 179 h 314"/>
              <a:gd name="T32" fmla="*/ 129 w 308"/>
              <a:gd name="T33" fmla="*/ 179 h 314"/>
              <a:gd name="T34" fmla="*/ 148 w 308"/>
              <a:gd name="T35" fmla="*/ 185 h 314"/>
              <a:gd name="T36" fmla="*/ 179 w 308"/>
              <a:gd name="T37" fmla="*/ 179 h 314"/>
              <a:gd name="T38" fmla="*/ 193 w 308"/>
              <a:gd name="T39" fmla="*/ 179 h 314"/>
              <a:gd name="T40" fmla="*/ 210 w 308"/>
              <a:gd name="T41" fmla="*/ 179 h 314"/>
              <a:gd name="T42" fmla="*/ 230 w 308"/>
              <a:gd name="T43" fmla="*/ 177 h 314"/>
              <a:gd name="T44" fmla="*/ 252 w 308"/>
              <a:gd name="T45" fmla="*/ 171 h 314"/>
              <a:gd name="T46" fmla="*/ 277 w 308"/>
              <a:gd name="T47" fmla="*/ 160 h 314"/>
              <a:gd name="T48" fmla="*/ 240 w 308"/>
              <a:gd name="T49" fmla="*/ 203 h 314"/>
              <a:gd name="T50" fmla="*/ 204 w 308"/>
              <a:gd name="T51" fmla="*/ 310 h 314"/>
              <a:gd name="T52" fmla="*/ 159 w 308"/>
              <a:gd name="T53" fmla="*/ 279 h 314"/>
              <a:gd name="T54" fmla="*/ 158 w 308"/>
              <a:gd name="T55" fmla="*/ 222 h 314"/>
              <a:gd name="T56" fmla="*/ 150 w 308"/>
              <a:gd name="T57" fmla="*/ 220 h 314"/>
              <a:gd name="T58" fmla="*/ 135 w 308"/>
              <a:gd name="T59" fmla="*/ 307 h 314"/>
              <a:gd name="T60" fmla="*/ 72 w 308"/>
              <a:gd name="T61" fmla="*/ 284 h 314"/>
              <a:gd name="T62" fmla="*/ 3 w 308"/>
              <a:gd name="T63" fmla="*/ 160 h 314"/>
              <a:gd name="T64" fmla="*/ 13 w 308"/>
              <a:gd name="T65" fmla="*/ 149 h 314"/>
              <a:gd name="T66" fmla="*/ 17 w 308"/>
              <a:gd name="T67" fmla="*/ 151 h 314"/>
              <a:gd name="T68" fmla="*/ 25 w 308"/>
              <a:gd name="T69" fmla="*/ 9 h 314"/>
              <a:gd name="T70" fmla="*/ 264 w 308"/>
              <a:gd name="T71" fmla="*/ 0 h 314"/>
              <a:gd name="T72" fmla="*/ 292 w 308"/>
              <a:gd name="T73" fmla="*/ 31 h 314"/>
              <a:gd name="T74" fmla="*/ 295 w 308"/>
              <a:gd name="T75" fmla="*/ 149 h 314"/>
              <a:gd name="T76" fmla="*/ 305 w 308"/>
              <a:gd name="T77" fmla="*/ 16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8" h="314">
                <a:moveTo>
                  <a:pt x="150" y="129"/>
                </a:moveTo>
                <a:cubicBezTo>
                  <a:pt x="150" y="139"/>
                  <a:pt x="146" y="147"/>
                  <a:pt x="139" y="154"/>
                </a:cubicBezTo>
                <a:cubicBezTo>
                  <a:pt x="132" y="161"/>
                  <a:pt x="123" y="164"/>
                  <a:pt x="113" y="164"/>
                </a:cubicBezTo>
                <a:cubicBezTo>
                  <a:pt x="102" y="164"/>
                  <a:pt x="93" y="161"/>
                  <a:pt x="86" y="154"/>
                </a:cubicBezTo>
                <a:cubicBezTo>
                  <a:pt x="79" y="147"/>
                  <a:pt x="75" y="139"/>
                  <a:pt x="75" y="129"/>
                </a:cubicBezTo>
                <a:cubicBezTo>
                  <a:pt x="75" y="119"/>
                  <a:pt x="79" y="111"/>
                  <a:pt x="86" y="104"/>
                </a:cubicBezTo>
                <a:cubicBezTo>
                  <a:pt x="93" y="97"/>
                  <a:pt x="102" y="94"/>
                  <a:pt x="113" y="94"/>
                </a:cubicBezTo>
                <a:cubicBezTo>
                  <a:pt x="123" y="94"/>
                  <a:pt x="132" y="97"/>
                  <a:pt x="139" y="104"/>
                </a:cubicBezTo>
                <a:cubicBezTo>
                  <a:pt x="146" y="111"/>
                  <a:pt x="150" y="119"/>
                  <a:pt x="150" y="129"/>
                </a:cubicBezTo>
                <a:close/>
                <a:moveTo>
                  <a:pt x="237" y="129"/>
                </a:moveTo>
                <a:cubicBezTo>
                  <a:pt x="237" y="139"/>
                  <a:pt x="234" y="147"/>
                  <a:pt x="226" y="154"/>
                </a:cubicBezTo>
                <a:cubicBezTo>
                  <a:pt x="219" y="161"/>
                  <a:pt x="210" y="164"/>
                  <a:pt x="200" y="164"/>
                </a:cubicBezTo>
                <a:cubicBezTo>
                  <a:pt x="190" y="164"/>
                  <a:pt x="181" y="161"/>
                  <a:pt x="173" y="154"/>
                </a:cubicBezTo>
                <a:cubicBezTo>
                  <a:pt x="166" y="147"/>
                  <a:pt x="162" y="139"/>
                  <a:pt x="162" y="129"/>
                </a:cubicBezTo>
                <a:cubicBezTo>
                  <a:pt x="162" y="119"/>
                  <a:pt x="166" y="111"/>
                  <a:pt x="173" y="104"/>
                </a:cubicBezTo>
                <a:cubicBezTo>
                  <a:pt x="181" y="97"/>
                  <a:pt x="190" y="94"/>
                  <a:pt x="200" y="94"/>
                </a:cubicBezTo>
                <a:cubicBezTo>
                  <a:pt x="210" y="94"/>
                  <a:pt x="219" y="97"/>
                  <a:pt x="226" y="104"/>
                </a:cubicBezTo>
                <a:cubicBezTo>
                  <a:pt x="234" y="111"/>
                  <a:pt x="237" y="119"/>
                  <a:pt x="237" y="129"/>
                </a:cubicBezTo>
                <a:close/>
                <a:moveTo>
                  <a:pt x="277" y="160"/>
                </a:moveTo>
                <a:cubicBezTo>
                  <a:pt x="277" y="44"/>
                  <a:pt x="277" y="44"/>
                  <a:pt x="277" y="44"/>
                </a:cubicBezTo>
                <a:cubicBezTo>
                  <a:pt x="277" y="34"/>
                  <a:pt x="275" y="27"/>
                  <a:pt x="271" y="23"/>
                </a:cubicBezTo>
                <a:cubicBezTo>
                  <a:pt x="267" y="19"/>
                  <a:pt x="261" y="17"/>
                  <a:pt x="252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49" y="17"/>
                  <a:pt x="42" y="19"/>
                  <a:pt x="39" y="23"/>
                </a:cubicBezTo>
                <a:cubicBezTo>
                  <a:pt x="35" y="26"/>
                  <a:pt x="34" y="34"/>
                  <a:pt x="34" y="44"/>
                </a:cubicBezTo>
                <a:cubicBezTo>
                  <a:pt x="34" y="161"/>
                  <a:pt x="34" y="161"/>
                  <a:pt x="34" y="161"/>
                </a:cubicBezTo>
                <a:cubicBezTo>
                  <a:pt x="39" y="164"/>
                  <a:pt x="44" y="166"/>
                  <a:pt x="49" y="168"/>
                </a:cubicBezTo>
                <a:cubicBezTo>
                  <a:pt x="54" y="170"/>
                  <a:pt x="59" y="172"/>
                  <a:pt x="63" y="173"/>
                </a:cubicBezTo>
                <a:cubicBezTo>
                  <a:pt x="67" y="175"/>
                  <a:pt x="72" y="176"/>
                  <a:pt x="77" y="177"/>
                </a:cubicBezTo>
                <a:cubicBezTo>
                  <a:pt x="82" y="177"/>
                  <a:pt x="87" y="178"/>
                  <a:pt x="90" y="178"/>
                </a:cubicBezTo>
                <a:cubicBezTo>
                  <a:pt x="93" y="179"/>
                  <a:pt x="97" y="179"/>
                  <a:pt x="102" y="179"/>
                </a:cubicBezTo>
                <a:cubicBezTo>
                  <a:pt x="107" y="179"/>
                  <a:pt x="110" y="179"/>
                  <a:pt x="112" y="179"/>
                </a:cubicBezTo>
                <a:cubicBezTo>
                  <a:pt x="114" y="179"/>
                  <a:pt x="117" y="179"/>
                  <a:pt x="122" y="179"/>
                </a:cubicBezTo>
                <a:cubicBezTo>
                  <a:pt x="127" y="179"/>
                  <a:pt x="129" y="179"/>
                  <a:pt x="129" y="179"/>
                </a:cubicBezTo>
                <a:cubicBezTo>
                  <a:pt x="137" y="178"/>
                  <a:pt x="143" y="180"/>
                  <a:pt x="146" y="183"/>
                </a:cubicBezTo>
                <a:cubicBezTo>
                  <a:pt x="147" y="184"/>
                  <a:pt x="147" y="184"/>
                  <a:pt x="148" y="185"/>
                </a:cubicBezTo>
                <a:cubicBezTo>
                  <a:pt x="151" y="188"/>
                  <a:pt x="154" y="191"/>
                  <a:pt x="158" y="194"/>
                </a:cubicBezTo>
                <a:cubicBezTo>
                  <a:pt x="159" y="183"/>
                  <a:pt x="166" y="178"/>
                  <a:pt x="179" y="179"/>
                </a:cubicBezTo>
                <a:cubicBezTo>
                  <a:pt x="179" y="179"/>
                  <a:pt x="182" y="179"/>
                  <a:pt x="185" y="179"/>
                </a:cubicBezTo>
                <a:cubicBezTo>
                  <a:pt x="189" y="179"/>
                  <a:pt x="191" y="179"/>
                  <a:pt x="193" y="179"/>
                </a:cubicBezTo>
                <a:cubicBezTo>
                  <a:pt x="194" y="179"/>
                  <a:pt x="197" y="179"/>
                  <a:pt x="201" y="179"/>
                </a:cubicBezTo>
                <a:cubicBezTo>
                  <a:pt x="205" y="179"/>
                  <a:pt x="208" y="179"/>
                  <a:pt x="210" y="179"/>
                </a:cubicBezTo>
                <a:cubicBezTo>
                  <a:pt x="212" y="179"/>
                  <a:pt x="215" y="179"/>
                  <a:pt x="219" y="178"/>
                </a:cubicBezTo>
                <a:cubicBezTo>
                  <a:pt x="223" y="178"/>
                  <a:pt x="227" y="178"/>
                  <a:pt x="230" y="177"/>
                </a:cubicBezTo>
                <a:cubicBezTo>
                  <a:pt x="233" y="176"/>
                  <a:pt x="236" y="175"/>
                  <a:pt x="241" y="175"/>
                </a:cubicBezTo>
                <a:cubicBezTo>
                  <a:pt x="245" y="174"/>
                  <a:pt x="249" y="172"/>
                  <a:pt x="252" y="171"/>
                </a:cubicBezTo>
                <a:cubicBezTo>
                  <a:pt x="256" y="170"/>
                  <a:pt x="260" y="168"/>
                  <a:pt x="264" y="166"/>
                </a:cubicBezTo>
                <a:cubicBezTo>
                  <a:pt x="268" y="165"/>
                  <a:pt x="273" y="163"/>
                  <a:pt x="277" y="160"/>
                </a:cubicBezTo>
                <a:close/>
                <a:moveTo>
                  <a:pt x="305" y="160"/>
                </a:moveTo>
                <a:cubicBezTo>
                  <a:pt x="291" y="177"/>
                  <a:pt x="269" y="191"/>
                  <a:pt x="240" y="203"/>
                </a:cubicBezTo>
                <a:cubicBezTo>
                  <a:pt x="250" y="236"/>
                  <a:pt x="249" y="263"/>
                  <a:pt x="236" y="284"/>
                </a:cubicBezTo>
                <a:cubicBezTo>
                  <a:pt x="229" y="297"/>
                  <a:pt x="218" y="306"/>
                  <a:pt x="204" y="310"/>
                </a:cubicBezTo>
                <a:cubicBezTo>
                  <a:pt x="192" y="314"/>
                  <a:pt x="182" y="313"/>
                  <a:pt x="173" y="307"/>
                </a:cubicBezTo>
                <a:cubicBezTo>
                  <a:pt x="163" y="301"/>
                  <a:pt x="158" y="292"/>
                  <a:pt x="159" y="279"/>
                </a:cubicBezTo>
                <a:cubicBezTo>
                  <a:pt x="158" y="222"/>
                  <a:pt x="158" y="222"/>
                  <a:pt x="158" y="222"/>
                </a:cubicBezTo>
                <a:cubicBezTo>
                  <a:pt x="158" y="222"/>
                  <a:pt x="158" y="222"/>
                  <a:pt x="158" y="222"/>
                </a:cubicBezTo>
                <a:cubicBezTo>
                  <a:pt x="157" y="222"/>
                  <a:pt x="156" y="221"/>
                  <a:pt x="154" y="221"/>
                </a:cubicBezTo>
                <a:cubicBezTo>
                  <a:pt x="152" y="220"/>
                  <a:pt x="151" y="220"/>
                  <a:pt x="150" y="220"/>
                </a:cubicBezTo>
                <a:cubicBezTo>
                  <a:pt x="150" y="279"/>
                  <a:pt x="150" y="279"/>
                  <a:pt x="150" y="279"/>
                </a:cubicBezTo>
                <a:cubicBezTo>
                  <a:pt x="150" y="292"/>
                  <a:pt x="145" y="302"/>
                  <a:pt x="135" y="307"/>
                </a:cubicBezTo>
                <a:cubicBezTo>
                  <a:pt x="126" y="313"/>
                  <a:pt x="116" y="314"/>
                  <a:pt x="104" y="310"/>
                </a:cubicBezTo>
                <a:cubicBezTo>
                  <a:pt x="90" y="306"/>
                  <a:pt x="79" y="297"/>
                  <a:pt x="72" y="284"/>
                </a:cubicBezTo>
                <a:cubicBezTo>
                  <a:pt x="60" y="263"/>
                  <a:pt x="58" y="236"/>
                  <a:pt x="68" y="203"/>
                </a:cubicBezTo>
                <a:cubicBezTo>
                  <a:pt x="39" y="191"/>
                  <a:pt x="17" y="177"/>
                  <a:pt x="3" y="160"/>
                </a:cubicBezTo>
                <a:cubicBezTo>
                  <a:pt x="1" y="155"/>
                  <a:pt x="0" y="152"/>
                  <a:pt x="3" y="149"/>
                </a:cubicBezTo>
                <a:cubicBezTo>
                  <a:pt x="5" y="146"/>
                  <a:pt x="9" y="146"/>
                  <a:pt x="13" y="149"/>
                </a:cubicBezTo>
                <a:cubicBezTo>
                  <a:pt x="13" y="149"/>
                  <a:pt x="14" y="149"/>
                  <a:pt x="15" y="150"/>
                </a:cubicBezTo>
                <a:cubicBezTo>
                  <a:pt x="16" y="151"/>
                  <a:pt x="17" y="151"/>
                  <a:pt x="17" y="15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5"/>
                  <a:pt x="25" y="9"/>
                </a:cubicBezTo>
                <a:cubicBezTo>
                  <a:pt x="31" y="3"/>
                  <a:pt x="37" y="0"/>
                  <a:pt x="45" y="0"/>
                </a:cubicBezTo>
                <a:cubicBezTo>
                  <a:pt x="264" y="0"/>
                  <a:pt x="264" y="0"/>
                  <a:pt x="264" y="0"/>
                </a:cubicBezTo>
                <a:cubicBezTo>
                  <a:pt x="271" y="0"/>
                  <a:pt x="278" y="3"/>
                  <a:pt x="283" y="9"/>
                </a:cubicBezTo>
                <a:cubicBezTo>
                  <a:pt x="289" y="15"/>
                  <a:pt x="292" y="22"/>
                  <a:pt x="292" y="31"/>
                </a:cubicBezTo>
                <a:cubicBezTo>
                  <a:pt x="292" y="151"/>
                  <a:pt x="292" y="151"/>
                  <a:pt x="292" y="151"/>
                </a:cubicBezTo>
                <a:cubicBezTo>
                  <a:pt x="295" y="149"/>
                  <a:pt x="295" y="149"/>
                  <a:pt x="295" y="149"/>
                </a:cubicBezTo>
                <a:cubicBezTo>
                  <a:pt x="300" y="146"/>
                  <a:pt x="303" y="146"/>
                  <a:pt x="306" y="149"/>
                </a:cubicBezTo>
                <a:cubicBezTo>
                  <a:pt x="308" y="152"/>
                  <a:pt x="308" y="155"/>
                  <a:pt x="305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8838" tIns="44419" rIns="88838" bIns="44419" numCol="1" anchor="t" anchorCtr="0" compatLnSpc="1">
            <a:prstTxWarp prst="textNoShape">
              <a:avLst/>
            </a:prstTxWarp>
          </a:bodyPr>
          <a:lstStyle/>
          <a:p>
            <a:pPr defTabSz="444187"/>
            <a:endParaRPr lang="uk-U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Freeform 5"/>
          <p:cNvSpPr>
            <a:spLocks noEditPoints="1"/>
          </p:cNvSpPr>
          <p:nvPr/>
        </p:nvSpPr>
        <p:spPr bwMode="auto">
          <a:xfrm>
            <a:off x="9613426" y="3773644"/>
            <a:ext cx="484292" cy="459616"/>
          </a:xfrm>
          <a:custGeom>
            <a:avLst/>
            <a:gdLst>
              <a:gd name="T0" fmla="*/ 163 w 272"/>
              <a:gd name="T1" fmla="*/ 85 h 272"/>
              <a:gd name="T2" fmla="*/ 115 w 272"/>
              <a:gd name="T3" fmla="*/ 80 h 272"/>
              <a:gd name="T4" fmla="*/ 81 w 272"/>
              <a:gd name="T5" fmla="*/ 119 h 272"/>
              <a:gd name="T6" fmla="*/ 85 w 272"/>
              <a:gd name="T7" fmla="*/ 181 h 272"/>
              <a:gd name="T8" fmla="*/ 143 w 272"/>
              <a:gd name="T9" fmla="*/ 180 h 272"/>
              <a:gd name="T10" fmla="*/ 172 w 272"/>
              <a:gd name="T11" fmla="*/ 115 h 272"/>
              <a:gd name="T12" fmla="*/ 265 w 272"/>
              <a:gd name="T13" fmla="*/ 171 h 272"/>
              <a:gd name="T14" fmla="*/ 225 w 272"/>
              <a:gd name="T15" fmla="*/ 208 h 272"/>
              <a:gd name="T16" fmla="*/ 196 w 272"/>
              <a:gd name="T17" fmla="*/ 213 h 272"/>
              <a:gd name="T18" fmla="*/ 168 w 272"/>
              <a:gd name="T19" fmla="*/ 204 h 272"/>
              <a:gd name="T20" fmla="*/ 139 w 272"/>
              <a:gd name="T21" fmla="*/ 209 h 272"/>
              <a:gd name="T22" fmla="*/ 64 w 272"/>
              <a:gd name="T23" fmla="*/ 200 h 272"/>
              <a:gd name="T24" fmla="*/ 60 w 272"/>
              <a:gd name="T25" fmla="*/ 101 h 272"/>
              <a:gd name="T26" fmla="*/ 135 w 272"/>
              <a:gd name="T27" fmla="*/ 50 h 272"/>
              <a:gd name="T28" fmla="*/ 182 w 272"/>
              <a:gd name="T29" fmla="*/ 74 h 272"/>
              <a:gd name="T30" fmla="*/ 184 w 272"/>
              <a:gd name="T31" fmla="*/ 60 h 272"/>
              <a:gd name="T32" fmla="*/ 187 w 272"/>
              <a:gd name="T33" fmla="*/ 57 h 272"/>
              <a:gd name="T34" fmla="*/ 210 w 272"/>
              <a:gd name="T35" fmla="*/ 59 h 272"/>
              <a:gd name="T36" fmla="*/ 189 w 272"/>
              <a:gd name="T37" fmla="*/ 171 h 272"/>
              <a:gd name="T38" fmla="*/ 190 w 272"/>
              <a:gd name="T39" fmla="*/ 188 h 272"/>
              <a:gd name="T40" fmla="*/ 208 w 272"/>
              <a:gd name="T41" fmla="*/ 190 h 272"/>
              <a:gd name="T42" fmla="*/ 235 w 272"/>
              <a:gd name="T43" fmla="*/ 176 h 272"/>
              <a:gd name="T44" fmla="*/ 249 w 272"/>
              <a:gd name="T45" fmla="*/ 136 h 272"/>
              <a:gd name="T46" fmla="*/ 136 w 272"/>
              <a:gd name="T47" fmla="*/ 23 h 272"/>
              <a:gd name="T48" fmla="*/ 56 w 272"/>
              <a:gd name="T49" fmla="*/ 56 h 272"/>
              <a:gd name="T50" fmla="*/ 23 w 272"/>
              <a:gd name="T51" fmla="*/ 136 h 272"/>
              <a:gd name="T52" fmla="*/ 56 w 272"/>
              <a:gd name="T53" fmla="*/ 216 h 272"/>
              <a:gd name="T54" fmla="*/ 136 w 272"/>
              <a:gd name="T55" fmla="*/ 250 h 272"/>
              <a:gd name="T56" fmla="*/ 212 w 272"/>
              <a:gd name="T57" fmla="*/ 223 h 272"/>
              <a:gd name="T58" fmla="*/ 223 w 272"/>
              <a:gd name="T59" fmla="*/ 234 h 272"/>
              <a:gd name="T60" fmla="*/ 222 w 272"/>
              <a:gd name="T61" fmla="*/ 242 h 272"/>
              <a:gd name="T62" fmla="*/ 136 w 272"/>
              <a:gd name="T63" fmla="*/ 272 h 272"/>
              <a:gd name="T64" fmla="*/ 40 w 272"/>
              <a:gd name="T65" fmla="*/ 232 h 272"/>
              <a:gd name="T66" fmla="*/ 0 w 272"/>
              <a:gd name="T67" fmla="*/ 136 h 272"/>
              <a:gd name="T68" fmla="*/ 40 w 272"/>
              <a:gd name="T69" fmla="*/ 40 h 272"/>
              <a:gd name="T70" fmla="*/ 136 w 272"/>
              <a:gd name="T71" fmla="*/ 0 h 272"/>
              <a:gd name="T72" fmla="*/ 272 w 272"/>
              <a:gd name="T73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72" h="272">
                <a:moveTo>
                  <a:pt x="172" y="115"/>
                </a:moveTo>
                <a:cubicBezTo>
                  <a:pt x="172" y="102"/>
                  <a:pt x="169" y="92"/>
                  <a:pt x="163" y="85"/>
                </a:cubicBezTo>
                <a:cubicBezTo>
                  <a:pt x="156" y="78"/>
                  <a:pt x="148" y="74"/>
                  <a:pt x="137" y="74"/>
                </a:cubicBezTo>
                <a:cubicBezTo>
                  <a:pt x="129" y="74"/>
                  <a:pt x="122" y="76"/>
                  <a:pt x="115" y="80"/>
                </a:cubicBezTo>
                <a:cubicBezTo>
                  <a:pt x="107" y="83"/>
                  <a:pt x="101" y="88"/>
                  <a:pt x="95" y="95"/>
                </a:cubicBezTo>
                <a:cubicBezTo>
                  <a:pt x="89" y="101"/>
                  <a:pt x="85" y="109"/>
                  <a:pt x="81" y="119"/>
                </a:cubicBezTo>
                <a:cubicBezTo>
                  <a:pt x="77" y="129"/>
                  <a:pt x="76" y="139"/>
                  <a:pt x="76" y="151"/>
                </a:cubicBezTo>
                <a:cubicBezTo>
                  <a:pt x="76" y="164"/>
                  <a:pt x="79" y="174"/>
                  <a:pt x="85" y="181"/>
                </a:cubicBezTo>
                <a:cubicBezTo>
                  <a:pt x="91" y="189"/>
                  <a:pt x="100" y="192"/>
                  <a:pt x="112" y="192"/>
                </a:cubicBezTo>
                <a:cubicBezTo>
                  <a:pt x="123" y="192"/>
                  <a:pt x="133" y="188"/>
                  <a:pt x="143" y="180"/>
                </a:cubicBezTo>
                <a:cubicBezTo>
                  <a:pt x="152" y="172"/>
                  <a:pt x="160" y="163"/>
                  <a:pt x="165" y="151"/>
                </a:cubicBezTo>
                <a:cubicBezTo>
                  <a:pt x="170" y="139"/>
                  <a:pt x="172" y="127"/>
                  <a:pt x="172" y="115"/>
                </a:cubicBezTo>
                <a:close/>
                <a:moveTo>
                  <a:pt x="272" y="136"/>
                </a:moveTo>
                <a:cubicBezTo>
                  <a:pt x="272" y="149"/>
                  <a:pt x="270" y="161"/>
                  <a:pt x="265" y="171"/>
                </a:cubicBezTo>
                <a:cubicBezTo>
                  <a:pt x="261" y="181"/>
                  <a:pt x="255" y="189"/>
                  <a:pt x="248" y="195"/>
                </a:cubicBezTo>
                <a:cubicBezTo>
                  <a:pt x="241" y="201"/>
                  <a:pt x="233" y="205"/>
                  <a:pt x="225" y="208"/>
                </a:cubicBezTo>
                <a:cubicBezTo>
                  <a:pt x="216" y="211"/>
                  <a:pt x="208" y="213"/>
                  <a:pt x="199" y="213"/>
                </a:cubicBezTo>
                <a:cubicBezTo>
                  <a:pt x="198" y="213"/>
                  <a:pt x="197" y="213"/>
                  <a:pt x="196" y="213"/>
                </a:cubicBezTo>
                <a:cubicBezTo>
                  <a:pt x="195" y="213"/>
                  <a:pt x="194" y="213"/>
                  <a:pt x="193" y="213"/>
                </a:cubicBezTo>
                <a:cubicBezTo>
                  <a:pt x="182" y="213"/>
                  <a:pt x="174" y="210"/>
                  <a:pt x="168" y="204"/>
                </a:cubicBezTo>
                <a:cubicBezTo>
                  <a:pt x="165" y="200"/>
                  <a:pt x="163" y="195"/>
                  <a:pt x="162" y="189"/>
                </a:cubicBezTo>
                <a:cubicBezTo>
                  <a:pt x="156" y="197"/>
                  <a:pt x="148" y="204"/>
                  <a:pt x="139" y="209"/>
                </a:cubicBezTo>
                <a:cubicBezTo>
                  <a:pt x="130" y="214"/>
                  <a:pt x="119" y="217"/>
                  <a:pt x="108" y="217"/>
                </a:cubicBezTo>
                <a:cubicBezTo>
                  <a:pt x="89" y="217"/>
                  <a:pt x="75" y="211"/>
                  <a:pt x="64" y="200"/>
                </a:cubicBezTo>
                <a:cubicBezTo>
                  <a:pt x="54" y="188"/>
                  <a:pt x="49" y="172"/>
                  <a:pt x="49" y="152"/>
                </a:cubicBezTo>
                <a:cubicBezTo>
                  <a:pt x="49" y="133"/>
                  <a:pt x="52" y="116"/>
                  <a:pt x="60" y="101"/>
                </a:cubicBezTo>
                <a:cubicBezTo>
                  <a:pt x="68" y="85"/>
                  <a:pt x="79" y="72"/>
                  <a:pt x="92" y="63"/>
                </a:cubicBezTo>
                <a:cubicBezTo>
                  <a:pt x="105" y="54"/>
                  <a:pt x="120" y="50"/>
                  <a:pt x="135" y="50"/>
                </a:cubicBezTo>
                <a:cubicBezTo>
                  <a:pt x="146" y="50"/>
                  <a:pt x="155" y="52"/>
                  <a:pt x="163" y="56"/>
                </a:cubicBezTo>
                <a:cubicBezTo>
                  <a:pt x="171" y="60"/>
                  <a:pt x="177" y="66"/>
                  <a:pt x="182" y="74"/>
                </a:cubicBezTo>
                <a:cubicBezTo>
                  <a:pt x="182" y="70"/>
                  <a:pt x="182" y="70"/>
                  <a:pt x="182" y="7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0"/>
                  <a:pt x="184" y="59"/>
                  <a:pt x="185" y="58"/>
                </a:cubicBezTo>
                <a:cubicBezTo>
                  <a:pt x="185" y="57"/>
                  <a:pt x="186" y="57"/>
                  <a:pt x="187" y="57"/>
                </a:cubicBezTo>
                <a:cubicBezTo>
                  <a:pt x="208" y="57"/>
                  <a:pt x="208" y="57"/>
                  <a:pt x="208" y="57"/>
                </a:cubicBezTo>
                <a:cubicBezTo>
                  <a:pt x="208" y="57"/>
                  <a:pt x="209" y="58"/>
                  <a:pt x="210" y="59"/>
                </a:cubicBezTo>
                <a:cubicBezTo>
                  <a:pt x="210" y="60"/>
                  <a:pt x="211" y="61"/>
                  <a:pt x="210" y="62"/>
                </a:cubicBezTo>
                <a:cubicBezTo>
                  <a:pt x="189" y="171"/>
                  <a:pt x="189" y="171"/>
                  <a:pt x="189" y="171"/>
                </a:cubicBezTo>
                <a:cubicBezTo>
                  <a:pt x="189" y="173"/>
                  <a:pt x="188" y="176"/>
                  <a:pt x="188" y="179"/>
                </a:cubicBezTo>
                <a:cubicBezTo>
                  <a:pt x="188" y="184"/>
                  <a:pt x="189" y="187"/>
                  <a:pt x="190" y="188"/>
                </a:cubicBezTo>
                <a:cubicBezTo>
                  <a:pt x="192" y="190"/>
                  <a:pt x="195" y="191"/>
                  <a:pt x="198" y="191"/>
                </a:cubicBezTo>
                <a:cubicBezTo>
                  <a:pt x="202" y="190"/>
                  <a:pt x="205" y="190"/>
                  <a:pt x="208" y="190"/>
                </a:cubicBezTo>
                <a:cubicBezTo>
                  <a:pt x="212" y="189"/>
                  <a:pt x="216" y="188"/>
                  <a:pt x="221" y="185"/>
                </a:cubicBezTo>
                <a:cubicBezTo>
                  <a:pt x="226" y="183"/>
                  <a:pt x="231" y="180"/>
                  <a:pt x="235" y="176"/>
                </a:cubicBezTo>
                <a:cubicBezTo>
                  <a:pt x="239" y="173"/>
                  <a:pt x="242" y="168"/>
                  <a:pt x="245" y="161"/>
                </a:cubicBezTo>
                <a:cubicBezTo>
                  <a:pt x="248" y="154"/>
                  <a:pt x="249" y="146"/>
                  <a:pt x="249" y="136"/>
                </a:cubicBezTo>
                <a:cubicBezTo>
                  <a:pt x="249" y="102"/>
                  <a:pt x="239" y="74"/>
                  <a:pt x="218" y="54"/>
                </a:cubicBezTo>
                <a:cubicBezTo>
                  <a:pt x="198" y="33"/>
                  <a:pt x="170" y="23"/>
                  <a:pt x="136" y="23"/>
                </a:cubicBezTo>
                <a:cubicBezTo>
                  <a:pt x="121" y="23"/>
                  <a:pt x="106" y="26"/>
                  <a:pt x="92" y="32"/>
                </a:cubicBezTo>
                <a:cubicBezTo>
                  <a:pt x="78" y="38"/>
                  <a:pt x="66" y="46"/>
                  <a:pt x="56" y="56"/>
                </a:cubicBezTo>
                <a:cubicBezTo>
                  <a:pt x="46" y="66"/>
                  <a:pt x="38" y="78"/>
                  <a:pt x="32" y="92"/>
                </a:cubicBezTo>
                <a:cubicBezTo>
                  <a:pt x="26" y="106"/>
                  <a:pt x="23" y="121"/>
                  <a:pt x="23" y="136"/>
                </a:cubicBezTo>
                <a:cubicBezTo>
                  <a:pt x="23" y="152"/>
                  <a:pt x="26" y="166"/>
                  <a:pt x="32" y="180"/>
                </a:cubicBezTo>
                <a:cubicBezTo>
                  <a:pt x="38" y="194"/>
                  <a:pt x="46" y="206"/>
                  <a:pt x="56" y="216"/>
                </a:cubicBezTo>
                <a:cubicBezTo>
                  <a:pt x="66" y="227"/>
                  <a:pt x="78" y="235"/>
                  <a:pt x="92" y="241"/>
                </a:cubicBezTo>
                <a:cubicBezTo>
                  <a:pt x="106" y="247"/>
                  <a:pt x="121" y="250"/>
                  <a:pt x="136" y="250"/>
                </a:cubicBezTo>
                <a:cubicBezTo>
                  <a:pt x="163" y="250"/>
                  <a:pt x="187" y="241"/>
                  <a:pt x="208" y="224"/>
                </a:cubicBezTo>
                <a:cubicBezTo>
                  <a:pt x="209" y="223"/>
                  <a:pt x="210" y="223"/>
                  <a:pt x="212" y="223"/>
                </a:cubicBezTo>
                <a:cubicBezTo>
                  <a:pt x="213" y="223"/>
                  <a:pt x="215" y="224"/>
                  <a:pt x="216" y="225"/>
                </a:cubicBezTo>
                <a:cubicBezTo>
                  <a:pt x="223" y="234"/>
                  <a:pt x="223" y="234"/>
                  <a:pt x="223" y="234"/>
                </a:cubicBezTo>
                <a:cubicBezTo>
                  <a:pt x="224" y="235"/>
                  <a:pt x="224" y="236"/>
                  <a:pt x="224" y="238"/>
                </a:cubicBezTo>
                <a:cubicBezTo>
                  <a:pt x="224" y="239"/>
                  <a:pt x="223" y="241"/>
                  <a:pt x="222" y="242"/>
                </a:cubicBezTo>
                <a:cubicBezTo>
                  <a:pt x="210" y="251"/>
                  <a:pt x="197" y="259"/>
                  <a:pt x="182" y="264"/>
                </a:cubicBezTo>
                <a:cubicBezTo>
                  <a:pt x="167" y="270"/>
                  <a:pt x="152" y="272"/>
                  <a:pt x="136" y="272"/>
                </a:cubicBezTo>
                <a:cubicBezTo>
                  <a:pt x="118" y="272"/>
                  <a:pt x="100" y="269"/>
                  <a:pt x="83" y="261"/>
                </a:cubicBezTo>
                <a:cubicBezTo>
                  <a:pt x="67" y="254"/>
                  <a:pt x="52" y="245"/>
                  <a:pt x="40" y="232"/>
                </a:cubicBezTo>
                <a:cubicBezTo>
                  <a:pt x="28" y="220"/>
                  <a:pt x="18" y="206"/>
                  <a:pt x="11" y="189"/>
                </a:cubicBezTo>
                <a:cubicBezTo>
                  <a:pt x="4" y="172"/>
                  <a:pt x="0" y="155"/>
                  <a:pt x="0" y="136"/>
                </a:cubicBezTo>
                <a:cubicBezTo>
                  <a:pt x="0" y="118"/>
                  <a:pt x="4" y="100"/>
                  <a:pt x="11" y="84"/>
                </a:cubicBezTo>
                <a:cubicBezTo>
                  <a:pt x="18" y="67"/>
                  <a:pt x="28" y="52"/>
                  <a:pt x="40" y="40"/>
                </a:cubicBezTo>
                <a:cubicBezTo>
                  <a:pt x="52" y="28"/>
                  <a:pt x="67" y="18"/>
                  <a:pt x="83" y="11"/>
                </a:cubicBezTo>
                <a:cubicBezTo>
                  <a:pt x="100" y="4"/>
                  <a:pt x="118" y="0"/>
                  <a:pt x="136" y="0"/>
                </a:cubicBezTo>
                <a:cubicBezTo>
                  <a:pt x="177" y="0"/>
                  <a:pt x="209" y="13"/>
                  <a:pt x="234" y="38"/>
                </a:cubicBezTo>
                <a:cubicBezTo>
                  <a:pt x="259" y="63"/>
                  <a:pt x="272" y="96"/>
                  <a:pt x="272" y="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8838" tIns="44419" rIns="88838" bIns="44419" numCol="1" anchor="t" anchorCtr="0" compatLnSpc="1">
            <a:prstTxWarp prst="textNoShape">
              <a:avLst/>
            </a:prstTxWarp>
          </a:bodyPr>
          <a:lstStyle/>
          <a:p>
            <a:pPr defTabSz="444187"/>
            <a:endParaRPr lang="uk-U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4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6525" y="37918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ES" altLang="es-C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OFERTA ACADÉMICA</a:t>
            </a:r>
            <a:endParaRPr lang="es-ES" altLang="es-CO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0 CuadroTexto">
            <a:extLst>
              <a:ext uri="{FF2B5EF4-FFF2-40B4-BE49-F238E27FC236}">
                <a16:creationId xmlns:a16="http://schemas.microsoft.com/office/drawing/2014/main" id="{4200B7C0-24CC-A1C6-BDC3-DB671F824D19}"/>
              </a:ext>
            </a:extLst>
          </p:cNvPr>
          <p:cNvSpPr txBox="1"/>
          <p:nvPr/>
        </p:nvSpPr>
        <p:spPr>
          <a:xfrm>
            <a:off x="3950095" y="6239677"/>
            <a:ext cx="6536665" cy="131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 defTabSz="1234440">
              <a:defRPr sz="1170" b="1" ker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1234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Fuente:</a:t>
            </a:r>
            <a:r>
              <a:rPr kumimoji="0" lang="es-CO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Vicerrectoría Académica, junio 2020.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C890DD-FFFA-F0C8-AA40-3B5FAE5BD5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984" y="1074980"/>
            <a:ext cx="9886384" cy="5147620"/>
          </a:xfrm>
          <a:prstGeom prst="rect">
            <a:avLst/>
          </a:prstGeom>
        </p:spPr>
      </p:pic>
      <p:sp>
        <p:nvSpPr>
          <p:cNvPr id="5" name="20 CuadroTexto">
            <a:extLst>
              <a:ext uri="{FF2B5EF4-FFF2-40B4-BE49-F238E27FC236}">
                <a16:creationId xmlns:a16="http://schemas.microsoft.com/office/drawing/2014/main" id="{6601CB27-A0ED-A718-80B9-B62A4960CDF3}"/>
              </a:ext>
            </a:extLst>
          </p:cNvPr>
          <p:cNvSpPr txBox="1"/>
          <p:nvPr/>
        </p:nvSpPr>
        <p:spPr>
          <a:xfrm>
            <a:off x="8733709" y="6362269"/>
            <a:ext cx="278983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 defTabSz="1234440">
              <a:defRPr sz="1170" b="1" ker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34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Fuente: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Vicerrectoría Académica, Julio 2024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C9FEE8-6699-7307-A51D-E420A59DC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90" y="1710977"/>
            <a:ext cx="9460384" cy="43382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F048232-C483-62CB-29CE-AC3FB986C12F}"/>
              </a:ext>
            </a:extLst>
          </p:cNvPr>
          <p:cNvSpPr txBox="1"/>
          <p:nvPr/>
        </p:nvSpPr>
        <p:spPr>
          <a:xfrm>
            <a:off x="1181840" y="2428666"/>
            <a:ext cx="22087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Doctorados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799244-1D28-2F48-14D2-31CC444C7475}"/>
              </a:ext>
            </a:extLst>
          </p:cNvPr>
          <p:cNvSpPr txBox="1"/>
          <p:nvPr/>
        </p:nvSpPr>
        <p:spPr>
          <a:xfrm>
            <a:off x="3466174" y="1806316"/>
            <a:ext cx="15598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>
                <a:ln>
                  <a:noFill/>
                </a:ln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7F23B8E-B194-15E8-ECAA-D11B5ECCD072}"/>
              </a:ext>
            </a:extLst>
          </p:cNvPr>
          <p:cNvSpPr txBox="1"/>
          <p:nvPr/>
        </p:nvSpPr>
        <p:spPr>
          <a:xfrm>
            <a:off x="4291974" y="3090895"/>
            <a:ext cx="15598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6CFE58-710A-3551-1D20-ACAC8977CB95}"/>
              </a:ext>
            </a:extLst>
          </p:cNvPr>
          <p:cNvSpPr txBox="1"/>
          <p:nvPr/>
        </p:nvSpPr>
        <p:spPr>
          <a:xfrm>
            <a:off x="5922836" y="3113574"/>
            <a:ext cx="15598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>
                <a:ln>
                  <a:noFill/>
                </a:ln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64FA28-5F08-2068-B69B-277260E5DF78}"/>
              </a:ext>
            </a:extLst>
          </p:cNvPr>
          <p:cNvSpPr txBox="1"/>
          <p:nvPr/>
        </p:nvSpPr>
        <p:spPr>
          <a:xfrm>
            <a:off x="6696798" y="1843474"/>
            <a:ext cx="15598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F38DFA-AEEC-21A2-F9FC-61CBDEA37CC2}"/>
              </a:ext>
            </a:extLst>
          </p:cNvPr>
          <p:cNvSpPr txBox="1"/>
          <p:nvPr/>
        </p:nvSpPr>
        <p:spPr>
          <a:xfrm>
            <a:off x="5113759" y="4407801"/>
            <a:ext cx="15598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9ABDBF-2A8D-AEC1-4237-50FBF4EE8F8C}"/>
              </a:ext>
            </a:extLst>
          </p:cNvPr>
          <p:cNvSpPr txBox="1"/>
          <p:nvPr/>
        </p:nvSpPr>
        <p:spPr>
          <a:xfrm>
            <a:off x="8396796" y="2290166"/>
            <a:ext cx="22087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Especializaciones</a:t>
            </a:r>
          </a:p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médico-quirúrgicas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24AA780-266C-BD4B-8A76-400770295941}"/>
              </a:ext>
            </a:extLst>
          </p:cNvPr>
          <p:cNvSpPr txBox="1"/>
          <p:nvPr/>
        </p:nvSpPr>
        <p:spPr>
          <a:xfrm>
            <a:off x="7629346" y="3582700"/>
            <a:ext cx="22087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Especializaciones</a:t>
            </a:r>
          </a:p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médicas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45B5B1-7F20-01C1-845E-EBCE15BBA374}"/>
              </a:ext>
            </a:extLst>
          </p:cNvPr>
          <p:cNvSpPr txBox="1"/>
          <p:nvPr/>
        </p:nvSpPr>
        <p:spPr>
          <a:xfrm>
            <a:off x="2017870" y="3724428"/>
            <a:ext cx="22087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Maestrías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54EEA2-8315-8DC1-74B8-2D19D0DCF72F}"/>
              </a:ext>
            </a:extLst>
          </p:cNvPr>
          <p:cNvSpPr txBox="1"/>
          <p:nvPr/>
        </p:nvSpPr>
        <p:spPr>
          <a:xfrm>
            <a:off x="2835643" y="5018181"/>
            <a:ext cx="22087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Pregrados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F7A7B98-3D9D-4049-CF89-7ECBA44E0129}"/>
              </a:ext>
            </a:extLst>
          </p:cNvPr>
          <p:cNvSpPr txBox="1"/>
          <p:nvPr/>
        </p:nvSpPr>
        <p:spPr>
          <a:xfrm>
            <a:off x="6915806" y="4876063"/>
            <a:ext cx="207883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marL="0" marR="0" lvl="0" indent="0" algn="l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Tecnologías</a:t>
            </a:r>
          </a:p>
          <a:p>
            <a:pPr marL="0" marR="0" lvl="0" indent="0" algn="l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 Presenciales</a:t>
            </a:r>
          </a:p>
          <a:p>
            <a:pPr marL="0" marR="0" lvl="0" indent="0" algn="l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 Distancia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2D08119-B377-71A0-6469-493E145AEC23}"/>
              </a:ext>
            </a:extLst>
          </p:cNvPr>
          <p:cNvSpPr txBox="1"/>
          <p:nvPr/>
        </p:nvSpPr>
        <p:spPr>
          <a:xfrm>
            <a:off x="5113759" y="1813256"/>
            <a:ext cx="1559844" cy="1166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rgbClr val="2038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135</a:t>
            </a:r>
          </a:p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2038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44187" rtl="0" eaLnBrk="1" fontAlgn="auto" latinLnBrk="0" hangingPunct="1">
              <a:lnSpc>
                <a:spcPts val="19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PROGRAMAS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3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2AD01FD-AC5E-3BEF-31E6-EC0E5C04A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869" y="1256334"/>
            <a:ext cx="5157095" cy="4930217"/>
          </a:xfrm>
          <a:prstGeom prst="rect">
            <a:avLst/>
          </a:prstGeom>
        </p:spPr>
      </p:pic>
      <p:sp>
        <p:nvSpPr>
          <p:cNvPr id="7" name="20 CuadroTexto">
            <a:extLst>
              <a:ext uri="{FF2B5EF4-FFF2-40B4-BE49-F238E27FC236}">
                <a16:creationId xmlns:a16="http://schemas.microsoft.com/office/drawing/2014/main" id="{935A3472-CA3B-B0F8-5D2A-205A0DA9D202}"/>
              </a:ext>
            </a:extLst>
          </p:cNvPr>
          <p:cNvSpPr txBox="1"/>
          <p:nvPr/>
        </p:nvSpPr>
        <p:spPr>
          <a:xfrm>
            <a:off x="3530546" y="6354376"/>
            <a:ext cx="6536665" cy="131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 defTabSz="1234440">
              <a:defRPr sz="1170" b="1" ker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1234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Fuente:</a:t>
            </a:r>
            <a:r>
              <a:rPr kumimoji="0" lang="es-CO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Vicerrectoría Académica, junio 2020.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8632850-3B85-F423-C09B-B6EEA761F82E}"/>
              </a:ext>
            </a:extLst>
          </p:cNvPr>
          <p:cNvGraphicFramePr>
            <a:graphicFrameLocks noGrp="1"/>
          </p:cNvGraphicFramePr>
          <p:nvPr/>
        </p:nvGraphicFramePr>
        <p:xfrm>
          <a:off x="352236" y="993140"/>
          <a:ext cx="5246354" cy="46990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02166">
                  <a:extLst>
                    <a:ext uri="{9D8B030D-6E8A-4147-A177-3AD203B41FA5}">
                      <a16:colId xmlns:a16="http://schemas.microsoft.com/office/drawing/2014/main" val="2508496791"/>
                    </a:ext>
                  </a:extLst>
                </a:gridCol>
                <a:gridCol w="412475">
                  <a:extLst>
                    <a:ext uri="{9D8B030D-6E8A-4147-A177-3AD203B41FA5}">
                      <a16:colId xmlns:a16="http://schemas.microsoft.com/office/drawing/2014/main" val="2193995984"/>
                    </a:ext>
                  </a:extLst>
                </a:gridCol>
                <a:gridCol w="2331713">
                  <a:extLst>
                    <a:ext uri="{9D8B030D-6E8A-4147-A177-3AD203B41FA5}">
                      <a16:colId xmlns:a16="http://schemas.microsoft.com/office/drawing/2014/main" val="3047478457"/>
                    </a:ext>
                  </a:extLst>
                </a:gridCol>
              </a:tblGrid>
              <a:tr h="445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Sede Bogotá</a:t>
                      </a:r>
                    </a:p>
                  </a:txBody>
                  <a:tcPr marL="56516" marR="56516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1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_tradnl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Sede Campus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 Granada</a:t>
                      </a:r>
                    </a:p>
                  </a:txBody>
                  <a:tcPr marL="56516" marR="56516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33025"/>
                  </a:ext>
                </a:extLst>
              </a:tr>
              <a:tr h="222630">
                <a:tc>
                  <a:txBody>
                    <a:bodyPr/>
                    <a:lstStyle/>
                    <a:p>
                      <a:pPr marL="0" marR="0" lvl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s-ES_tradnl" sz="105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</a:t>
                      </a:r>
                      <a:endParaRPr lang="es-CO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CO" sz="105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programas</a:t>
                      </a:r>
                      <a:endParaRPr lang="es-CO" sz="105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021920"/>
                  </a:ext>
                </a:extLst>
              </a:tr>
              <a:tr h="34256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Mecatrónica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 en Gestión y Producción Hortícola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0311512"/>
                  </a:ext>
                </a:extLst>
              </a:tr>
              <a:tr h="20545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Tecnología en</a:t>
                      </a:r>
                      <a:r>
                        <a:rPr lang="es-CO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Contabilidad y Tributaria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556988"/>
                  </a:ext>
                </a:extLst>
              </a:tr>
              <a:tr h="19917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Civil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Civil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6435993"/>
                  </a:ext>
                </a:extLst>
              </a:tr>
              <a:tr h="17572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Contaduría Pública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Contaduría Pública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859792"/>
                  </a:ext>
                </a:extLst>
              </a:tr>
              <a:tr h="23544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de Empresas (*)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de Empresas (*)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30008"/>
                  </a:ext>
                </a:extLst>
              </a:tr>
              <a:tr h="22263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Industrial (*)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Industrial (*)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295361"/>
                  </a:ext>
                </a:extLst>
              </a:tr>
              <a:tr h="22263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Economía (*)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Economía (*)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5053036"/>
                  </a:ext>
                </a:extLst>
              </a:tr>
              <a:tr h="35530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Internacionales y 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Estudios Políticos (*)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Internacionales y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Estudios Políticos (*)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4700442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Multimedia (*)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Multimedia (*)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099828"/>
                  </a:ext>
                </a:extLst>
              </a:tr>
              <a:tr h="20823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Telecomunicaciones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Biología Aplicada (*)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1882731"/>
                  </a:ext>
                </a:extLst>
              </a:tr>
              <a:tr h="34256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Tecnología</a:t>
                      </a:r>
                      <a:r>
                        <a:rPr lang="es-CO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 Electrónica y Comunicaciones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Maestría en Biología</a:t>
                      </a:r>
                      <a:r>
                        <a:rPr lang="es-CO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Aplicada</a:t>
                      </a: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1022316"/>
                  </a:ext>
                </a:extLst>
              </a:tr>
              <a:tr h="148802">
                <a:tc>
                  <a:txBody>
                    <a:bodyPr/>
                    <a:lstStyle/>
                    <a:p>
                      <a:pPr marL="0" marR="0" lvl="0" indent="0" algn="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Derecho</a:t>
                      </a: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034853"/>
                  </a:ext>
                </a:extLst>
              </a:tr>
              <a:tr h="131247">
                <a:tc>
                  <a:txBody>
                    <a:bodyPr/>
                    <a:lstStyle/>
                    <a:p>
                      <a:pPr marL="0" marR="0" lvl="0" indent="0" algn="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Especialización en Neurocirugía</a:t>
                      </a: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1389187"/>
                  </a:ext>
                </a:extLst>
              </a:tr>
              <a:tr h="33040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Especialización en Medicina Física y Rehabilitación</a:t>
                      </a: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1581220"/>
                  </a:ext>
                </a:extLst>
              </a:tr>
              <a:tr h="23154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Especialización en Dermatología</a:t>
                      </a: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6734674"/>
                  </a:ext>
                </a:extLst>
              </a:tr>
              <a:tr h="23154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Especialización en Oftalmología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9239817"/>
                  </a:ext>
                </a:extLst>
              </a:tr>
              <a:tr h="23154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Especialización en Patología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6" marR="56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5918036"/>
                  </a:ext>
                </a:extLst>
              </a:tr>
            </a:tbl>
          </a:graphicData>
        </a:graphic>
      </p:graphicFrame>
      <p:sp>
        <p:nvSpPr>
          <p:cNvPr id="9" name="20 CuadroTexto">
            <a:extLst>
              <a:ext uri="{FF2B5EF4-FFF2-40B4-BE49-F238E27FC236}">
                <a16:creationId xmlns:a16="http://schemas.microsoft.com/office/drawing/2014/main" id="{80856537-D5D5-F7F6-DB24-CBCE38FACBB4}"/>
              </a:ext>
            </a:extLst>
          </p:cNvPr>
          <p:cNvSpPr txBox="1"/>
          <p:nvPr/>
        </p:nvSpPr>
        <p:spPr>
          <a:xfrm>
            <a:off x="2701971" y="6253207"/>
            <a:ext cx="8877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 defTabSz="1234440">
              <a:defRPr sz="1170" b="1" ker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1234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20386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Fuente: 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20386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Sección Autoevaluación y Acreditación VICACD, Julio de 2024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03862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1165355-73CD-48AF-0E83-6473B7357F18}"/>
              </a:ext>
            </a:extLst>
          </p:cNvPr>
          <p:cNvSpPr txBox="1"/>
          <p:nvPr/>
        </p:nvSpPr>
        <p:spPr>
          <a:xfrm>
            <a:off x="240482" y="5748731"/>
            <a:ext cx="53581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1" u="none" strike="noStrike" kern="1200" cap="none" spc="0" normalizeH="0" baseline="0" noProof="0" dirty="0">
                <a:ln>
                  <a:noFill/>
                </a:ln>
                <a:solidFill>
                  <a:srgbClr val="20386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 Programas en proceso de renovación de acreditación en alta calidad.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40F0DCB-9236-A458-3CC9-1545E900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799" y="471944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ES" altLang="es-CO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PROGRAMAS ACREDITADOS EN ALTA CALIDAD</a:t>
            </a:r>
            <a:endParaRPr lang="es-ES" altLang="es-CO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455141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 PROFESORES DE CARRERA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646DEFEC-47B3-4712-9819-3C7C53C10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91171"/>
              </p:ext>
            </p:extLst>
          </p:nvPr>
        </p:nvGraphicFramePr>
        <p:xfrm>
          <a:off x="2503459" y="4641285"/>
          <a:ext cx="2379952" cy="128245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89976">
                  <a:extLst>
                    <a:ext uri="{9D8B030D-6E8A-4147-A177-3AD203B41FA5}">
                      <a16:colId xmlns:a16="http://schemas.microsoft.com/office/drawing/2014/main" val="2741284729"/>
                    </a:ext>
                  </a:extLst>
                </a:gridCol>
                <a:gridCol w="1189976">
                  <a:extLst>
                    <a:ext uri="{9D8B030D-6E8A-4147-A177-3AD203B41FA5}">
                      <a16:colId xmlns:a16="http://schemas.microsoft.com/office/drawing/2014/main" val="3386182508"/>
                    </a:ext>
                  </a:extLst>
                </a:gridCol>
              </a:tblGrid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Doctorado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1398907225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Maestría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3889627153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Especialización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531221625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Universitario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4126991294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260483678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3249024854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F5AE1122-7615-4C18-846A-AAB5ACAFD0EF}"/>
              </a:ext>
            </a:extLst>
          </p:cNvPr>
          <p:cNvSpPr txBox="1"/>
          <p:nvPr/>
        </p:nvSpPr>
        <p:spPr>
          <a:xfrm>
            <a:off x="2684436" y="1337595"/>
            <a:ext cx="2271771" cy="40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5957"/>
            <a:r>
              <a:rPr lang="es-CO" sz="202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TITULACIÓN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869163AF-6E3D-4A05-84BA-A3DAF2AC8E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666128"/>
              </p:ext>
            </p:extLst>
          </p:nvPr>
        </p:nvGraphicFramePr>
        <p:xfrm>
          <a:off x="1597891" y="1766885"/>
          <a:ext cx="4396509" cy="3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2053F4E-3004-151B-9A62-C9DAA0F0C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085381"/>
              </p:ext>
            </p:extLst>
          </p:nvPr>
        </p:nvGraphicFramePr>
        <p:xfrm>
          <a:off x="7237882" y="1980038"/>
          <a:ext cx="4301355" cy="267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C9DF56F7-AC1C-A9CA-CAD8-4FC4283C76B7}"/>
              </a:ext>
            </a:extLst>
          </p:cNvPr>
          <p:cNvGraphicFramePr>
            <a:graphicFrameLocks noGrp="1"/>
          </p:cNvGraphicFramePr>
          <p:nvPr/>
        </p:nvGraphicFramePr>
        <p:xfrm>
          <a:off x="8798426" y="4745878"/>
          <a:ext cx="1709936" cy="106871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54968">
                  <a:extLst>
                    <a:ext uri="{9D8B030D-6E8A-4147-A177-3AD203B41FA5}">
                      <a16:colId xmlns:a16="http://schemas.microsoft.com/office/drawing/2014/main" val="2874758636"/>
                    </a:ext>
                  </a:extLst>
                </a:gridCol>
                <a:gridCol w="854968">
                  <a:extLst>
                    <a:ext uri="{9D8B030D-6E8A-4147-A177-3AD203B41FA5}">
                      <a16:colId xmlns:a16="http://schemas.microsoft.com/office/drawing/2014/main" val="1506000765"/>
                    </a:ext>
                  </a:extLst>
                </a:gridCol>
              </a:tblGrid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Titular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23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3497090012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Asociado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111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2338821721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Asistente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260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796470388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Auxiliar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455378827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2969737073"/>
                  </a:ext>
                </a:extLst>
              </a:tr>
            </a:tbl>
          </a:graphicData>
        </a:graphic>
      </p:graphicFrame>
      <p:sp>
        <p:nvSpPr>
          <p:cNvPr id="14" name="20 CuadroTexto">
            <a:extLst>
              <a:ext uri="{FF2B5EF4-FFF2-40B4-BE49-F238E27FC236}">
                <a16:creationId xmlns:a16="http://schemas.microsoft.com/office/drawing/2014/main" id="{E057615F-6172-A812-0035-11C5F9E5E1DA}"/>
              </a:ext>
            </a:extLst>
          </p:cNvPr>
          <p:cNvSpPr txBox="1"/>
          <p:nvPr/>
        </p:nvSpPr>
        <p:spPr>
          <a:xfrm>
            <a:off x="6739114" y="6068670"/>
            <a:ext cx="5298890" cy="276417"/>
          </a:xfrm>
          <a:prstGeom prst="rect">
            <a:avLst/>
          </a:prstGeom>
          <a:noFill/>
        </p:spPr>
        <p:txBody>
          <a:bodyPr wrap="square" lIns="136584" tIns="68292" rIns="136584" bIns="68292" rtlCol="0">
            <a:spAutoFit/>
          </a:bodyPr>
          <a:lstStyle>
            <a:defPPr>
              <a:defRPr lang="en-US"/>
            </a:defPPr>
            <a:lvl1pPr algn="ctr" defTabSz="1234440">
              <a:defRPr sz="1170" b="1" ker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199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Fuente: 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Vicerrector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ía Administrativa, División de Gestión del Talento Humano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2023.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9F5A606-2BBD-D052-CF5B-182A6BAE212F}"/>
              </a:ext>
            </a:extLst>
          </p:cNvPr>
          <p:cNvSpPr txBox="1"/>
          <p:nvPr/>
        </p:nvSpPr>
        <p:spPr>
          <a:xfrm>
            <a:off x="7114789" y="1274451"/>
            <a:ext cx="5077211" cy="3108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2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ESCALAFÓN</a:t>
            </a:r>
          </a:p>
        </p:txBody>
      </p:sp>
    </p:spTree>
    <p:extLst>
      <p:ext uri="{BB962C8B-B14F-4D97-AF65-F5344CB8AC3E}">
        <p14:creationId xmlns:p14="http://schemas.microsoft.com/office/powerpoint/2010/main" val="212189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6A76F1A-89AA-0616-0A95-782C726D536A}"/>
              </a:ext>
            </a:extLst>
          </p:cNvPr>
          <p:cNvSpPr txBox="1"/>
          <p:nvPr/>
        </p:nvSpPr>
        <p:spPr>
          <a:xfrm>
            <a:off x="610388" y="1383167"/>
            <a:ext cx="6020555" cy="276999"/>
          </a:xfrm>
          <a:prstGeom prst="rect">
            <a:avLst/>
          </a:prstGeom>
          <a:solidFill>
            <a:srgbClr val="E6AF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2038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Profesores de carrera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A24493-0837-C4E9-6D06-3A9DC27D895C}"/>
              </a:ext>
            </a:extLst>
          </p:cNvPr>
          <p:cNvSpPr txBox="1"/>
          <p:nvPr/>
        </p:nvSpPr>
        <p:spPr>
          <a:xfrm>
            <a:off x="7215669" y="3976080"/>
            <a:ext cx="4230255" cy="276999"/>
          </a:xfrm>
          <a:prstGeom prst="rect">
            <a:avLst/>
          </a:prstGeom>
          <a:solidFill>
            <a:srgbClr val="E6A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 defTabSz="444187">
              <a:defRPr sz="2400" b="1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</a:lstStyle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2038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Profesores catedráticos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7F0753-9C8B-761A-55B9-A1E2D4E5B72E}"/>
              </a:ext>
            </a:extLst>
          </p:cNvPr>
          <p:cNvSpPr txBox="1"/>
          <p:nvPr/>
        </p:nvSpPr>
        <p:spPr>
          <a:xfrm>
            <a:off x="7215670" y="1107721"/>
            <a:ext cx="4230255" cy="276999"/>
          </a:xfrm>
          <a:prstGeom prst="rect">
            <a:avLst/>
          </a:prstGeom>
          <a:solidFill>
            <a:srgbClr val="E6A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 defTabSz="444187">
              <a:defRPr sz="2400" b="1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</a:lstStyle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038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Profesores ocasionales</a:t>
            </a:r>
          </a:p>
        </p:txBody>
      </p:sp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id="{441EC612-3B3C-0DE5-BD5D-25EB4CA7AC26}"/>
              </a:ext>
            </a:extLst>
          </p:cNvPr>
          <p:cNvGraphicFramePr/>
          <p:nvPr/>
        </p:nvGraphicFramePr>
        <p:xfrm>
          <a:off x="341745" y="1851165"/>
          <a:ext cx="6478776" cy="3403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4">
            <a:extLst>
              <a:ext uri="{FF2B5EF4-FFF2-40B4-BE49-F238E27FC236}">
                <a16:creationId xmlns:a16="http://schemas.microsoft.com/office/drawing/2014/main" id="{2E4429F7-A4B3-9D11-3C89-9A5066B1B614}"/>
              </a:ext>
            </a:extLst>
          </p:cNvPr>
          <p:cNvGraphicFramePr/>
          <p:nvPr/>
        </p:nvGraphicFramePr>
        <p:xfrm>
          <a:off x="7034653" y="1335033"/>
          <a:ext cx="4690243" cy="271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7C1B29A4-B73A-0668-588A-C8C4D4FD9C0B}"/>
              </a:ext>
            </a:extLst>
          </p:cNvPr>
          <p:cNvGraphicFramePr/>
          <p:nvPr/>
        </p:nvGraphicFramePr>
        <p:xfrm>
          <a:off x="6979188" y="4280218"/>
          <a:ext cx="4466736" cy="2523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20 CuadroTexto">
            <a:extLst>
              <a:ext uri="{FF2B5EF4-FFF2-40B4-BE49-F238E27FC236}">
                <a16:creationId xmlns:a16="http://schemas.microsoft.com/office/drawing/2014/main" id="{149C1578-9B6E-35F7-5A4E-44FF961F1A6D}"/>
              </a:ext>
            </a:extLst>
          </p:cNvPr>
          <p:cNvSpPr txBox="1"/>
          <p:nvPr/>
        </p:nvSpPr>
        <p:spPr>
          <a:xfrm>
            <a:off x="804236" y="5726631"/>
            <a:ext cx="5224945" cy="276417"/>
          </a:xfrm>
          <a:prstGeom prst="rect">
            <a:avLst/>
          </a:prstGeom>
          <a:noFill/>
        </p:spPr>
        <p:txBody>
          <a:bodyPr wrap="square" lIns="136584" tIns="68292" rIns="136584" bIns="68292" rtlCol="0">
            <a:spAutoFit/>
          </a:bodyPr>
          <a:lstStyle>
            <a:defPPr>
              <a:defRPr lang="en-US"/>
            </a:defPPr>
            <a:lvl1pPr algn="ctr" defTabSz="1234440">
              <a:defRPr sz="1170" b="1" ker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199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20386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Fuente: 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20386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Vicerrector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20386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ía Administrativa, División de Gestión del Talento Humano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20386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2023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03862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39B83D7-3B17-E07B-BFF9-4169CAEA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09" y="335216"/>
            <a:ext cx="7383362" cy="648128"/>
          </a:xfrm>
        </p:spPr>
        <p:txBody>
          <a:bodyPr>
            <a:normAutofit/>
          </a:bodyPr>
          <a:lstStyle/>
          <a:p>
            <a:pPr algn="r"/>
            <a:r>
              <a:rPr lang="es-ES" alt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PROFESORES POR TIPO DE VINCULACIÓN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E2C2FF6-ADB1-5E14-A006-58005713A488}"/>
              </a:ext>
            </a:extLst>
          </p:cNvPr>
          <p:cNvSpPr/>
          <p:nvPr/>
        </p:nvSpPr>
        <p:spPr>
          <a:xfrm>
            <a:off x="8215736" y="5461099"/>
            <a:ext cx="468085" cy="214325"/>
          </a:xfrm>
          <a:prstGeom prst="rect">
            <a:avLst/>
          </a:prstGeom>
          <a:solidFill>
            <a:srgbClr val="203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4847F7-EE0F-5D0F-7FD4-4D95999680DC}"/>
              </a:ext>
            </a:extLst>
          </p:cNvPr>
          <p:cNvSpPr txBox="1"/>
          <p:nvPr/>
        </p:nvSpPr>
        <p:spPr>
          <a:xfrm>
            <a:off x="8120646" y="5405849"/>
            <a:ext cx="71266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noProof="0">
                <a:ln>
                  <a:noFill/>
                </a:ln>
                <a:solidFill>
                  <a:srgbClr val="E6AF02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1.328</a:t>
            </a:r>
            <a:endParaRPr kumimoji="0" lang="es-ES" sz="1500" b="1" i="0" u="none" strike="noStrike" kern="1200" cap="none" spc="0" normalizeH="0" baseline="0" noProof="0">
              <a:ln>
                <a:noFill/>
              </a:ln>
              <a:solidFill>
                <a:srgbClr val="E6AF0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888C3F0-210F-29B2-C0AD-91DF57F202A2}"/>
              </a:ext>
            </a:extLst>
          </p:cNvPr>
          <p:cNvSpPr/>
          <p:nvPr/>
        </p:nvSpPr>
        <p:spPr>
          <a:xfrm>
            <a:off x="3416709" y="4124632"/>
            <a:ext cx="521109" cy="235974"/>
          </a:xfrm>
          <a:prstGeom prst="rect">
            <a:avLst/>
          </a:prstGeom>
          <a:solidFill>
            <a:srgbClr val="203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5BC469-F4FB-B82F-0343-627E8660A60E}"/>
              </a:ext>
            </a:extLst>
          </p:cNvPr>
          <p:cNvSpPr txBox="1"/>
          <p:nvPr/>
        </p:nvSpPr>
        <p:spPr>
          <a:xfrm>
            <a:off x="3357715" y="4124632"/>
            <a:ext cx="71775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E6AF02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411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7D2F3F5-9160-DDB3-5C58-D6B9A89D8630}"/>
              </a:ext>
            </a:extLst>
          </p:cNvPr>
          <p:cNvSpPr/>
          <p:nvPr/>
        </p:nvSpPr>
        <p:spPr>
          <a:xfrm>
            <a:off x="10215715" y="5388077"/>
            <a:ext cx="521109" cy="235974"/>
          </a:xfrm>
          <a:prstGeom prst="rect">
            <a:avLst/>
          </a:prstGeom>
          <a:solidFill>
            <a:srgbClr val="203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C67AF31-28E0-032F-B6D5-3C35C809D0A2}"/>
              </a:ext>
            </a:extLst>
          </p:cNvPr>
          <p:cNvSpPr txBox="1"/>
          <p:nvPr/>
        </p:nvSpPr>
        <p:spPr>
          <a:xfrm>
            <a:off x="10156721" y="5388077"/>
            <a:ext cx="71775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E6AF02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1.312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E78AF58-B79E-178C-214E-AE61519EBBCD}"/>
              </a:ext>
            </a:extLst>
          </p:cNvPr>
          <p:cNvSpPr/>
          <p:nvPr/>
        </p:nvSpPr>
        <p:spPr>
          <a:xfrm>
            <a:off x="10259959" y="2531805"/>
            <a:ext cx="521109" cy="235974"/>
          </a:xfrm>
          <a:prstGeom prst="rect">
            <a:avLst/>
          </a:prstGeom>
          <a:solidFill>
            <a:srgbClr val="203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432059A-52CC-7988-4689-F5D2057F3B31}"/>
              </a:ext>
            </a:extLst>
          </p:cNvPr>
          <p:cNvSpPr txBox="1"/>
          <p:nvPr/>
        </p:nvSpPr>
        <p:spPr>
          <a:xfrm>
            <a:off x="10208339" y="2794918"/>
            <a:ext cx="71775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E6AF02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157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8D723E23-B5A9-8E4A-7D51-AC1FC7E9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402845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ES" altLang="es-CO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PROFESORES POR FORMACIÓN Y ESCALAFÓN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92053F4E-3004-151B-9A62-C9DAA0F0C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467079"/>
              </p:ext>
            </p:extLst>
          </p:nvPr>
        </p:nvGraphicFramePr>
        <p:xfrm>
          <a:off x="7237882" y="1980038"/>
          <a:ext cx="4301355" cy="267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76C4FF57-BD08-0FC5-EBA3-3EC273EEE82A}"/>
              </a:ext>
            </a:extLst>
          </p:cNvPr>
          <p:cNvGraphicFramePr>
            <a:graphicFrameLocks noGrp="1"/>
          </p:cNvGraphicFramePr>
          <p:nvPr/>
        </p:nvGraphicFramePr>
        <p:xfrm>
          <a:off x="1870412" y="4639007"/>
          <a:ext cx="2379952" cy="128245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89976">
                  <a:extLst>
                    <a:ext uri="{9D8B030D-6E8A-4147-A177-3AD203B41FA5}">
                      <a16:colId xmlns:a16="http://schemas.microsoft.com/office/drawing/2014/main" val="2741284729"/>
                    </a:ext>
                  </a:extLst>
                </a:gridCol>
                <a:gridCol w="1189976">
                  <a:extLst>
                    <a:ext uri="{9D8B030D-6E8A-4147-A177-3AD203B41FA5}">
                      <a16:colId xmlns:a16="http://schemas.microsoft.com/office/drawing/2014/main" val="3386182508"/>
                    </a:ext>
                  </a:extLst>
                </a:gridCol>
              </a:tblGrid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Doctorado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1398907225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Maestría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3889627153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Especialización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531221625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Universitario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4126991294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260483678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3249024854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C9DF56F7-AC1C-A9CA-CAD8-4FC4283C76B7}"/>
              </a:ext>
            </a:extLst>
          </p:cNvPr>
          <p:cNvGraphicFramePr>
            <a:graphicFrameLocks noGrp="1"/>
          </p:cNvGraphicFramePr>
          <p:nvPr/>
        </p:nvGraphicFramePr>
        <p:xfrm>
          <a:off x="8798426" y="4745878"/>
          <a:ext cx="1709936" cy="106871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54968">
                  <a:extLst>
                    <a:ext uri="{9D8B030D-6E8A-4147-A177-3AD203B41FA5}">
                      <a16:colId xmlns:a16="http://schemas.microsoft.com/office/drawing/2014/main" val="2874758636"/>
                    </a:ext>
                  </a:extLst>
                </a:gridCol>
                <a:gridCol w="854968">
                  <a:extLst>
                    <a:ext uri="{9D8B030D-6E8A-4147-A177-3AD203B41FA5}">
                      <a16:colId xmlns:a16="http://schemas.microsoft.com/office/drawing/2014/main" val="1506000765"/>
                    </a:ext>
                  </a:extLst>
                </a:gridCol>
              </a:tblGrid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Titular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23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3497090012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Asociado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111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2338821721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Asistente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260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796470388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Auxiliar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455378827"/>
                  </a:ext>
                </a:extLst>
              </a:tr>
              <a:tr h="21374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687" marR="10687" marT="10687" marB="0" anchor="b"/>
                </a:tc>
                <a:extLst>
                  <a:ext uri="{0D108BD9-81ED-4DB2-BD59-A6C34878D82A}">
                    <a16:rowId xmlns:a16="http://schemas.microsoft.com/office/drawing/2014/main" val="2969737073"/>
                  </a:ext>
                </a:extLst>
              </a:tr>
            </a:tbl>
          </a:graphicData>
        </a:graphic>
      </p:graphicFrame>
      <p:sp>
        <p:nvSpPr>
          <p:cNvPr id="24" name="20 CuadroTexto">
            <a:extLst>
              <a:ext uri="{FF2B5EF4-FFF2-40B4-BE49-F238E27FC236}">
                <a16:creationId xmlns:a16="http://schemas.microsoft.com/office/drawing/2014/main" id="{E057615F-6172-A812-0035-11C5F9E5E1DA}"/>
              </a:ext>
            </a:extLst>
          </p:cNvPr>
          <p:cNvSpPr txBox="1"/>
          <p:nvPr/>
        </p:nvSpPr>
        <p:spPr>
          <a:xfrm>
            <a:off x="6739114" y="6068670"/>
            <a:ext cx="5298890" cy="276417"/>
          </a:xfrm>
          <a:prstGeom prst="rect">
            <a:avLst/>
          </a:prstGeom>
          <a:noFill/>
        </p:spPr>
        <p:txBody>
          <a:bodyPr wrap="square" lIns="136584" tIns="68292" rIns="136584" bIns="68292" rtlCol="0">
            <a:spAutoFit/>
          </a:bodyPr>
          <a:lstStyle>
            <a:defPPr>
              <a:defRPr lang="en-US"/>
            </a:defPPr>
            <a:lvl1pPr algn="ctr" defTabSz="1234440">
              <a:defRPr sz="1170" b="1" ker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199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Fuente: 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Vicerrector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ía Administrativa, División de Gestión del Talento Humano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2023.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59A3763B-E6C2-428B-2588-0D941AF7E761}"/>
              </a:ext>
            </a:extLst>
          </p:cNvPr>
          <p:cNvGraphicFramePr>
            <a:graphicFrameLocks/>
          </p:cNvGraphicFramePr>
          <p:nvPr/>
        </p:nvGraphicFramePr>
        <p:xfrm>
          <a:off x="790954" y="1599747"/>
          <a:ext cx="4396509" cy="3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54FC27F1-1461-04AD-7F16-1D60A0417104}"/>
              </a:ext>
            </a:extLst>
          </p:cNvPr>
          <p:cNvSpPr txBox="1"/>
          <p:nvPr/>
        </p:nvSpPr>
        <p:spPr>
          <a:xfrm>
            <a:off x="-4889" y="1279297"/>
            <a:ext cx="5192352" cy="369332"/>
          </a:xfrm>
          <a:prstGeom prst="rect">
            <a:avLst/>
          </a:prstGeom>
          <a:solidFill>
            <a:srgbClr val="E6AF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038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TITULACIÓN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9F5A606-2BBD-D052-CF5B-182A6BAE212F}"/>
              </a:ext>
            </a:extLst>
          </p:cNvPr>
          <p:cNvSpPr txBox="1"/>
          <p:nvPr/>
        </p:nvSpPr>
        <p:spPr>
          <a:xfrm>
            <a:off x="7114789" y="1274451"/>
            <a:ext cx="5077211" cy="369332"/>
          </a:xfrm>
          <a:prstGeom prst="rect">
            <a:avLst/>
          </a:prstGeom>
          <a:solidFill>
            <a:srgbClr val="E6AF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4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038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ESCALAFÓN</a:t>
            </a:r>
          </a:p>
        </p:txBody>
      </p:sp>
    </p:spTree>
    <p:extLst>
      <p:ext uri="{BB962C8B-B14F-4D97-AF65-F5344CB8AC3E}">
        <p14:creationId xmlns:p14="http://schemas.microsoft.com/office/powerpoint/2010/main" val="1384405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604</Words>
  <Application>Microsoft Macintosh PowerPoint</Application>
  <PresentationFormat>Panorámica</PresentationFormat>
  <Paragraphs>196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Franklin Gothic Book</vt:lpstr>
      <vt:lpstr>Tema de Office</vt:lpstr>
      <vt:lpstr>1_Tema de Office</vt:lpstr>
      <vt:lpstr> Universidad Militar Nueva Granada</vt:lpstr>
      <vt:lpstr>ESTRUCTURA VICERRECTORÍA ACADÉMICA</vt:lpstr>
      <vt:lpstr>PROYECTO EDUCATIVO INSTITUCIONAL  </vt:lpstr>
      <vt:lpstr>REFERENTES PEDAGÓGICOS DE LA UMNG</vt:lpstr>
      <vt:lpstr>OFERTA ACADÉMICA</vt:lpstr>
      <vt:lpstr>PROGRAMAS ACREDITADOS EN ALTA CALIDAD</vt:lpstr>
      <vt:lpstr>CARACTERIZACIÓN PROFESORES DE CARRERA</vt:lpstr>
      <vt:lpstr>PROFESORES POR TIPO DE VINCULACIÓN</vt:lpstr>
      <vt:lpstr>PROFESORES POR FORMACIÓN Y ESCALAFÓN</vt:lpstr>
      <vt:lpstr>POBLACIÓN ESTUDIANTIL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Armando Bohorquez Aparicio</dc:creator>
  <cp:lastModifiedBy>ARCINIEGAS AREVALO LUCIANA</cp:lastModifiedBy>
  <cp:revision>43</cp:revision>
  <dcterms:created xsi:type="dcterms:W3CDTF">2023-08-23T16:27:47Z</dcterms:created>
  <dcterms:modified xsi:type="dcterms:W3CDTF">2024-07-15T16:02:26Z</dcterms:modified>
</cp:coreProperties>
</file>