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2"/>
  </p:notesMasterIdLst>
  <p:sldIdLst>
    <p:sldId id="480" r:id="rId2"/>
    <p:sldId id="487" r:id="rId3"/>
    <p:sldId id="488" r:id="rId4"/>
    <p:sldId id="481" r:id="rId5"/>
    <p:sldId id="483" r:id="rId6"/>
    <p:sldId id="484" r:id="rId7"/>
    <p:sldId id="485" r:id="rId8"/>
    <p:sldId id="489" r:id="rId9"/>
    <p:sldId id="486" r:id="rId10"/>
    <p:sldId id="464" r:id="rId11"/>
  </p:sldIdLst>
  <p:sldSz cx="14082713" cy="7921625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Candara" panose="020E0502030303020204" pitchFamily="34" charset="0"/>
      <p:regular r:id="rId18"/>
      <p:bold r:id="rId19"/>
      <p:italic r:id="rId20"/>
      <p:boldItalic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95">
          <p15:clr>
            <a:srgbClr val="A4A3A4"/>
          </p15:clr>
        </p15:guide>
        <p15:guide id="2" pos="4437">
          <p15:clr>
            <a:srgbClr val="A4A3A4"/>
          </p15:clr>
        </p15:guide>
        <p15:guide id="3" orient="horz" pos="2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6615E"/>
    <a:srgbClr val="608DC3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22DEF724-2DA9-4F2F-8D1C-2ABB358AEB3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tcBdr/>
        <a:fill>
          <a:solidFill>
            <a:srgbClr val="CEE2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2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F1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F1F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84B546-E925-4FF5-B6A9-99B54DBDC93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904BD9-93FF-4573-8DA7-4F465525328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600" y="18"/>
      </p:cViewPr>
      <p:guideLst>
        <p:guide orient="horz" pos="2495"/>
        <p:guide pos="4437"/>
        <p:guide orient="horz" pos="2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0" Type="http://schemas.openxmlformats.org/officeDocument/2006/relationships/font" Target="fonts/font8.fntdata"/><Relationship Id="rId41" Type="http://schemas.openxmlformats.org/officeDocument/2006/relationships/font" Target="fonts/font29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F168A-7DD1-4639-AA5D-6DD31A3D12A0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84B78E1-647A-4B96-AF0C-A4831737409F}">
      <dgm:prSet phldrT="[Text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Principales Necesidades</a:t>
          </a:r>
          <a:endParaRPr lang="en-US" dirty="0">
            <a:solidFill>
              <a:schemeClr val="bg1"/>
            </a:solidFill>
          </a:endParaRPr>
        </a:p>
      </dgm:t>
    </dgm:pt>
    <dgm:pt modelId="{CC52B19B-E01D-42D6-8435-F01EF2E519A3}" type="parTrans" cxnId="{0B0C2983-83E9-4784-8671-CB2F4097158B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58B659A3-13E0-4F3A-8620-9A1064A63BF2}" type="sibTrans" cxnId="{0B0C2983-83E9-4784-8671-CB2F4097158B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894FA7E9-4AF3-4290-9D64-1250FD08E6B8}">
      <dgm:prSet phldrT="[Text]"/>
      <dgm:spPr/>
      <dgm:t>
        <a:bodyPr/>
        <a:lstStyle/>
        <a:p>
          <a:endParaRPr lang="en-US" dirty="0">
            <a:solidFill>
              <a:srgbClr val="608DC3"/>
            </a:solidFill>
          </a:endParaRPr>
        </a:p>
      </dgm:t>
    </dgm:pt>
    <dgm:pt modelId="{FEC909B3-FEF9-4953-8194-C686DBA6BDC8}" type="parTrans" cxnId="{0819268A-6E92-47CF-AB06-EE7E2DA1FE48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1E76094E-5D36-4787-81FB-F654D990463E}" type="sibTrans" cxnId="{0819268A-6E92-47CF-AB06-EE7E2DA1FE48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9AEBA9AF-F966-42DE-A163-2D3046F1595E}">
      <dgm:prSet phldrT="[Text]"/>
      <dgm:spPr/>
      <dgm:t>
        <a:bodyPr/>
        <a:lstStyle/>
        <a:p>
          <a:endParaRPr lang="en-US" dirty="0">
            <a:solidFill>
              <a:srgbClr val="608DC3"/>
            </a:solidFill>
          </a:endParaRPr>
        </a:p>
      </dgm:t>
    </dgm:pt>
    <dgm:pt modelId="{75112E15-DD04-440C-A7D1-ABEDCFC01CFC}" type="sibTrans" cxnId="{6E98675A-2483-4797-A122-A2EC7CD9F171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4DDE8FBF-3DDE-433B-9436-E01267E1520A}" type="parTrans" cxnId="{6E98675A-2483-4797-A122-A2EC7CD9F171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2DF70F8A-A900-409A-A252-640B1545F779}" type="pres">
      <dgm:prSet presAssocID="{898F168A-7DD1-4639-AA5D-6DD31A3D12A0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5AB43DA-B98F-477D-9C51-58270F31EFCF}" type="pres">
      <dgm:prSet presAssocID="{784B78E1-647A-4B96-AF0C-A4831737409F}" presName="Parent" presStyleLbl="node1" presStyleIdx="0" presStyleCnt="2" custScaleX="141323" custScaleY="133568" custLinFactNeighborX="-1206" custLinFactNeighborY="754">
        <dgm:presLayoutVars>
          <dgm:chMax val="4"/>
          <dgm:chPref val="3"/>
        </dgm:presLayoutVars>
      </dgm:prSet>
      <dgm:spPr/>
    </dgm:pt>
    <dgm:pt modelId="{6B985CE2-266F-45DA-BCDB-34F68651889F}" type="pres">
      <dgm:prSet presAssocID="{9AEBA9AF-F966-42DE-A163-2D3046F1595E}" presName="Accent" presStyleLbl="node1" presStyleIdx="1" presStyleCnt="2"/>
      <dgm:spPr/>
    </dgm:pt>
    <dgm:pt modelId="{B89697D8-3B11-4740-A05A-750BCCA3DA6B}" type="pres">
      <dgm:prSet presAssocID="{9AEBA9AF-F966-42DE-A163-2D3046F1595E}" presName="Image1" presStyleLbl="fgImgPlace1" presStyleIdx="0" presStyleCnt="2" custLinFactX="6510" custLinFactNeighborX="100000" custLinFactNeighborY="3435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549E76EF-2124-444F-8954-D372FB1CE31A}" type="pres">
      <dgm:prSet presAssocID="{9AEBA9AF-F966-42DE-A163-2D3046F1595E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E100397-815F-4B5F-BC1D-9CA01873F2FB}" type="pres">
      <dgm:prSet presAssocID="{894FA7E9-4AF3-4290-9D64-1250FD08E6B8}" presName="Image2" presStyleCnt="0"/>
      <dgm:spPr/>
    </dgm:pt>
    <dgm:pt modelId="{4EE7C742-6175-4356-BA79-A03BB6A08411}" type="pres">
      <dgm:prSet presAssocID="{894FA7E9-4AF3-4290-9D64-1250FD08E6B8}" presName="Image" presStyleLbl="fgImgPlace1" presStyleIdx="1" presStyleCnt="2" custLinFactNeighborX="96219" custLinFactNeighborY="-49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2075A86B-CA2A-45FD-9D39-8682AF7CD447}" type="pres">
      <dgm:prSet presAssocID="{894FA7E9-4AF3-4290-9D64-1250FD08E6B8}" presName="Child2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20E0372B-E9FF-4F45-8D4F-2CC061FBFC9B}" type="presOf" srcId="{9AEBA9AF-F966-42DE-A163-2D3046F1595E}" destId="{549E76EF-2124-444F-8954-D372FB1CE31A}" srcOrd="0" destOrd="0" presId="urn:microsoft.com/office/officeart/2011/layout/RadialPictureList"/>
    <dgm:cxn modelId="{894A1D4D-8E4D-43B7-BB20-B8CB5894FDC8}" type="presOf" srcId="{894FA7E9-4AF3-4290-9D64-1250FD08E6B8}" destId="{2075A86B-CA2A-45FD-9D39-8682AF7CD447}" srcOrd="0" destOrd="0" presId="urn:microsoft.com/office/officeart/2011/layout/RadialPictureList"/>
    <dgm:cxn modelId="{6E98675A-2483-4797-A122-A2EC7CD9F171}" srcId="{784B78E1-647A-4B96-AF0C-A4831737409F}" destId="{9AEBA9AF-F966-42DE-A163-2D3046F1595E}" srcOrd="0" destOrd="0" parTransId="{4DDE8FBF-3DDE-433B-9436-E01267E1520A}" sibTransId="{75112E15-DD04-440C-A7D1-ABEDCFC01CFC}"/>
    <dgm:cxn modelId="{0B0C2983-83E9-4784-8671-CB2F4097158B}" srcId="{898F168A-7DD1-4639-AA5D-6DD31A3D12A0}" destId="{784B78E1-647A-4B96-AF0C-A4831737409F}" srcOrd="0" destOrd="0" parTransId="{CC52B19B-E01D-42D6-8435-F01EF2E519A3}" sibTransId="{58B659A3-13E0-4F3A-8620-9A1064A63BF2}"/>
    <dgm:cxn modelId="{0819268A-6E92-47CF-AB06-EE7E2DA1FE48}" srcId="{784B78E1-647A-4B96-AF0C-A4831737409F}" destId="{894FA7E9-4AF3-4290-9D64-1250FD08E6B8}" srcOrd="1" destOrd="0" parTransId="{FEC909B3-FEF9-4953-8194-C686DBA6BDC8}" sibTransId="{1E76094E-5D36-4787-81FB-F654D990463E}"/>
    <dgm:cxn modelId="{37A7A7A3-89DD-4803-BC5A-9688E7E210E2}" type="presOf" srcId="{898F168A-7DD1-4639-AA5D-6DD31A3D12A0}" destId="{2DF70F8A-A900-409A-A252-640B1545F779}" srcOrd="0" destOrd="0" presId="urn:microsoft.com/office/officeart/2011/layout/RadialPictureList"/>
    <dgm:cxn modelId="{4C7F5BB7-5EFA-43CE-A0FD-C866EA08D3D8}" type="presOf" srcId="{784B78E1-647A-4B96-AF0C-A4831737409F}" destId="{25AB43DA-B98F-477D-9C51-58270F31EFCF}" srcOrd="0" destOrd="0" presId="urn:microsoft.com/office/officeart/2011/layout/RadialPictureList"/>
    <dgm:cxn modelId="{EFEF8284-FCC1-4FAE-BA5A-894D81C1916A}" type="presParOf" srcId="{2DF70F8A-A900-409A-A252-640B1545F779}" destId="{25AB43DA-B98F-477D-9C51-58270F31EFCF}" srcOrd="0" destOrd="0" presId="urn:microsoft.com/office/officeart/2011/layout/RadialPictureList"/>
    <dgm:cxn modelId="{3CD23E9D-099B-42E3-BEDF-AF8396724ED0}" type="presParOf" srcId="{2DF70F8A-A900-409A-A252-640B1545F779}" destId="{6B985CE2-266F-45DA-BCDB-34F68651889F}" srcOrd="1" destOrd="0" presId="urn:microsoft.com/office/officeart/2011/layout/RadialPictureList"/>
    <dgm:cxn modelId="{7C4049CA-49FE-410B-BE9A-7C3BA72C7F91}" type="presParOf" srcId="{2DF70F8A-A900-409A-A252-640B1545F779}" destId="{B89697D8-3B11-4740-A05A-750BCCA3DA6B}" srcOrd="2" destOrd="0" presId="urn:microsoft.com/office/officeart/2011/layout/RadialPictureList"/>
    <dgm:cxn modelId="{1D4982CB-5D1F-452B-B5F5-63EB5C44B098}" type="presParOf" srcId="{2DF70F8A-A900-409A-A252-640B1545F779}" destId="{549E76EF-2124-444F-8954-D372FB1CE31A}" srcOrd="3" destOrd="0" presId="urn:microsoft.com/office/officeart/2011/layout/RadialPictureList"/>
    <dgm:cxn modelId="{C40A964C-BDCC-4D4B-AF2F-9A4E001B1CBE}" type="presParOf" srcId="{2DF70F8A-A900-409A-A252-640B1545F779}" destId="{0E100397-815F-4B5F-BC1D-9CA01873F2FB}" srcOrd="4" destOrd="0" presId="urn:microsoft.com/office/officeart/2011/layout/RadialPictureList"/>
    <dgm:cxn modelId="{3575B304-BAEE-4BAF-894A-924A3C0D929B}" type="presParOf" srcId="{0E100397-815F-4B5F-BC1D-9CA01873F2FB}" destId="{4EE7C742-6175-4356-BA79-A03BB6A08411}" srcOrd="0" destOrd="0" presId="urn:microsoft.com/office/officeart/2011/layout/RadialPictureList"/>
    <dgm:cxn modelId="{BC5445BD-03EF-4103-A5A7-422117C3BC7D}" type="presParOf" srcId="{2DF70F8A-A900-409A-A252-640B1545F779}" destId="{2075A86B-CA2A-45FD-9D39-8682AF7CD447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F168A-7DD1-4639-AA5D-6DD31A3D12A0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84B78E1-647A-4B96-AF0C-A4831737409F}">
      <dgm:prSet phldrT="[Text]" custT="1"/>
      <dgm:spPr/>
      <dgm:t>
        <a:bodyPr/>
        <a:lstStyle/>
        <a:p>
          <a:r>
            <a:rPr lang="es-CO" sz="1700"/>
            <a:t>Principales Expectativas</a:t>
          </a:r>
          <a:endParaRPr lang="en-US" sz="1700" dirty="0"/>
        </a:p>
      </dgm:t>
    </dgm:pt>
    <dgm:pt modelId="{CC52B19B-E01D-42D6-8435-F01EF2E519A3}" type="parTrans" cxnId="{0B0C2983-83E9-4784-8671-CB2F4097158B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58B659A3-13E0-4F3A-8620-9A1064A63BF2}" type="sibTrans" cxnId="{0B0C2983-83E9-4784-8671-CB2F4097158B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894FA7E9-4AF3-4290-9D64-1250FD08E6B8}">
      <dgm:prSet phldrT="[Text]"/>
      <dgm:spPr/>
      <dgm:t>
        <a:bodyPr/>
        <a:lstStyle/>
        <a:p>
          <a:endParaRPr lang="en-US" dirty="0">
            <a:solidFill>
              <a:srgbClr val="608DC3"/>
            </a:solidFill>
          </a:endParaRPr>
        </a:p>
      </dgm:t>
    </dgm:pt>
    <dgm:pt modelId="{FEC909B3-FEF9-4953-8194-C686DBA6BDC8}" type="parTrans" cxnId="{0819268A-6E92-47CF-AB06-EE7E2DA1FE48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1E76094E-5D36-4787-81FB-F654D990463E}" type="sibTrans" cxnId="{0819268A-6E92-47CF-AB06-EE7E2DA1FE48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9AEBA9AF-F966-42DE-A163-2D3046F1595E}">
      <dgm:prSet phldrT="[Text]"/>
      <dgm:spPr/>
      <dgm:t>
        <a:bodyPr/>
        <a:lstStyle/>
        <a:p>
          <a:endParaRPr lang="en-US" dirty="0">
            <a:solidFill>
              <a:srgbClr val="608DC3"/>
            </a:solidFill>
          </a:endParaRPr>
        </a:p>
      </dgm:t>
    </dgm:pt>
    <dgm:pt modelId="{75112E15-DD04-440C-A7D1-ABEDCFC01CFC}" type="sibTrans" cxnId="{6E98675A-2483-4797-A122-A2EC7CD9F171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4DDE8FBF-3DDE-433B-9436-E01267E1520A}" type="parTrans" cxnId="{6E98675A-2483-4797-A122-A2EC7CD9F171}">
      <dgm:prSet/>
      <dgm:spPr/>
      <dgm:t>
        <a:bodyPr/>
        <a:lstStyle/>
        <a:p>
          <a:endParaRPr lang="en-US">
            <a:solidFill>
              <a:srgbClr val="608DC3"/>
            </a:solidFill>
          </a:endParaRPr>
        </a:p>
      </dgm:t>
    </dgm:pt>
    <dgm:pt modelId="{2DF70F8A-A900-409A-A252-640B1545F779}" type="pres">
      <dgm:prSet presAssocID="{898F168A-7DD1-4639-AA5D-6DD31A3D12A0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5AB43DA-B98F-477D-9C51-58270F31EFCF}" type="pres">
      <dgm:prSet presAssocID="{784B78E1-647A-4B96-AF0C-A4831737409F}" presName="Parent" presStyleLbl="node1" presStyleIdx="0" presStyleCnt="2" custScaleX="141323" custScaleY="133568" custLinFactX="28655" custLinFactNeighborX="100000" custLinFactNeighborY="-3621">
        <dgm:presLayoutVars>
          <dgm:chMax val="4"/>
          <dgm:chPref val="3"/>
        </dgm:presLayoutVars>
      </dgm:prSet>
      <dgm:spPr/>
    </dgm:pt>
    <dgm:pt modelId="{6B985CE2-266F-45DA-BCDB-34F68651889F}" type="pres">
      <dgm:prSet presAssocID="{9AEBA9AF-F966-42DE-A163-2D3046F1595E}" presName="Accent" presStyleLbl="node1" presStyleIdx="1" presStyleCnt="2" custFlipHor="1" custScaleX="101955" custLinFactNeighborX="70388" custLinFactNeighborY="0"/>
      <dgm:spPr/>
    </dgm:pt>
    <dgm:pt modelId="{B89697D8-3B11-4740-A05A-750BCCA3DA6B}" type="pres">
      <dgm:prSet presAssocID="{9AEBA9AF-F966-42DE-A163-2D3046F1595E}" presName="Image1" presStyleLbl="fgImgPlace1" presStyleIdx="0" presStyleCnt="2" custLinFactX="-81921" custLinFactNeighborX="-100000" custLinFactNeighborY="312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549E76EF-2124-444F-8954-D372FB1CE31A}" type="pres">
      <dgm:prSet presAssocID="{9AEBA9AF-F966-42DE-A163-2D3046F1595E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E100397-815F-4B5F-BC1D-9CA01873F2FB}" type="pres">
      <dgm:prSet presAssocID="{894FA7E9-4AF3-4290-9D64-1250FD08E6B8}" presName="Image2" presStyleCnt="0"/>
      <dgm:spPr/>
    </dgm:pt>
    <dgm:pt modelId="{4EE7C742-6175-4356-BA79-A03BB6A08411}" type="pres">
      <dgm:prSet presAssocID="{894FA7E9-4AF3-4290-9D64-1250FD08E6B8}" presName="Image" presStyleLbl="fgImgPlace1" presStyleIdx="1" presStyleCnt="2" custLinFactX="-81417" custLinFactNeighborX="-100000" custLinFactNeighborY="-445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2075A86B-CA2A-45FD-9D39-8682AF7CD447}" type="pres">
      <dgm:prSet presAssocID="{894FA7E9-4AF3-4290-9D64-1250FD08E6B8}" presName="Child2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20E0372B-E9FF-4F45-8D4F-2CC061FBFC9B}" type="presOf" srcId="{9AEBA9AF-F966-42DE-A163-2D3046F1595E}" destId="{549E76EF-2124-444F-8954-D372FB1CE31A}" srcOrd="0" destOrd="0" presId="urn:microsoft.com/office/officeart/2011/layout/RadialPictureList"/>
    <dgm:cxn modelId="{894A1D4D-8E4D-43B7-BB20-B8CB5894FDC8}" type="presOf" srcId="{894FA7E9-4AF3-4290-9D64-1250FD08E6B8}" destId="{2075A86B-CA2A-45FD-9D39-8682AF7CD447}" srcOrd="0" destOrd="0" presId="urn:microsoft.com/office/officeart/2011/layout/RadialPictureList"/>
    <dgm:cxn modelId="{6E98675A-2483-4797-A122-A2EC7CD9F171}" srcId="{784B78E1-647A-4B96-AF0C-A4831737409F}" destId="{9AEBA9AF-F966-42DE-A163-2D3046F1595E}" srcOrd="0" destOrd="0" parTransId="{4DDE8FBF-3DDE-433B-9436-E01267E1520A}" sibTransId="{75112E15-DD04-440C-A7D1-ABEDCFC01CFC}"/>
    <dgm:cxn modelId="{0B0C2983-83E9-4784-8671-CB2F4097158B}" srcId="{898F168A-7DD1-4639-AA5D-6DD31A3D12A0}" destId="{784B78E1-647A-4B96-AF0C-A4831737409F}" srcOrd="0" destOrd="0" parTransId="{CC52B19B-E01D-42D6-8435-F01EF2E519A3}" sibTransId="{58B659A3-13E0-4F3A-8620-9A1064A63BF2}"/>
    <dgm:cxn modelId="{0819268A-6E92-47CF-AB06-EE7E2DA1FE48}" srcId="{784B78E1-647A-4B96-AF0C-A4831737409F}" destId="{894FA7E9-4AF3-4290-9D64-1250FD08E6B8}" srcOrd="1" destOrd="0" parTransId="{FEC909B3-FEF9-4953-8194-C686DBA6BDC8}" sibTransId="{1E76094E-5D36-4787-81FB-F654D990463E}"/>
    <dgm:cxn modelId="{37A7A7A3-89DD-4803-BC5A-9688E7E210E2}" type="presOf" srcId="{898F168A-7DD1-4639-AA5D-6DD31A3D12A0}" destId="{2DF70F8A-A900-409A-A252-640B1545F779}" srcOrd="0" destOrd="0" presId="urn:microsoft.com/office/officeart/2011/layout/RadialPictureList"/>
    <dgm:cxn modelId="{4C7F5BB7-5EFA-43CE-A0FD-C866EA08D3D8}" type="presOf" srcId="{784B78E1-647A-4B96-AF0C-A4831737409F}" destId="{25AB43DA-B98F-477D-9C51-58270F31EFCF}" srcOrd="0" destOrd="0" presId="urn:microsoft.com/office/officeart/2011/layout/RadialPictureList"/>
    <dgm:cxn modelId="{EFEF8284-FCC1-4FAE-BA5A-894D81C1916A}" type="presParOf" srcId="{2DF70F8A-A900-409A-A252-640B1545F779}" destId="{25AB43DA-B98F-477D-9C51-58270F31EFCF}" srcOrd="0" destOrd="0" presId="urn:microsoft.com/office/officeart/2011/layout/RadialPictureList"/>
    <dgm:cxn modelId="{3CD23E9D-099B-42E3-BEDF-AF8396724ED0}" type="presParOf" srcId="{2DF70F8A-A900-409A-A252-640B1545F779}" destId="{6B985CE2-266F-45DA-BCDB-34F68651889F}" srcOrd="1" destOrd="0" presId="urn:microsoft.com/office/officeart/2011/layout/RadialPictureList"/>
    <dgm:cxn modelId="{7C4049CA-49FE-410B-BE9A-7C3BA72C7F91}" type="presParOf" srcId="{2DF70F8A-A900-409A-A252-640B1545F779}" destId="{B89697D8-3B11-4740-A05A-750BCCA3DA6B}" srcOrd="2" destOrd="0" presId="urn:microsoft.com/office/officeart/2011/layout/RadialPictureList"/>
    <dgm:cxn modelId="{1D4982CB-5D1F-452B-B5F5-63EB5C44B098}" type="presParOf" srcId="{2DF70F8A-A900-409A-A252-640B1545F779}" destId="{549E76EF-2124-444F-8954-D372FB1CE31A}" srcOrd="3" destOrd="0" presId="urn:microsoft.com/office/officeart/2011/layout/RadialPictureList"/>
    <dgm:cxn modelId="{C40A964C-BDCC-4D4B-AF2F-9A4E001B1CBE}" type="presParOf" srcId="{2DF70F8A-A900-409A-A252-640B1545F779}" destId="{0E100397-815F-4B5F-BC1D-9CA01873F2FB}" srcOrd="4" destOrd="0" presId="urn:microsoft.com/office/officeart/2011/layout/RadialPictureList"/>
    <dgm:cxn modelId="{3575B304-BAEE-4BAF-894A-924A3C0D929B}" type="presParOf" srcId="{0E100397-815F-4B5F-BC1D-9CA01873F2FB}" destId="{4EE7C742-6175-4356-BA79-A03BB6A08411}" srcOrd="0" destOrd="0" presId="urn:microsoft.com/office/officeart/2011/layout/RadialPictureList"/>
    <dgm:cxn modelId="{BC5445BD-03EF-4103-A5A7-422117C3BC7D}" type="presParOf" srcId="{2DF70F8A-A900-409A-A252-640B1545F779}" destId="{2075A86B-CA2A-45FD-9D39-8682AF7CD447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B43DA-B98F-477D-9C51-58270F31EFCF}">
      <dsp:nvSpPr>
        <dsp:cNvPr id="0" name=""/>
        <dsp:cNvSpPr/>
      </dsp:nvSpPr>
      <dsp:spPr>
        <a:xfrm>
          <a:off x="1080340" y="531379"/>
          <a:ext cx="1897778" cy="179366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bg1"/>
              </a:solidFill>
            </a:rPr>
            <a:t>Principales Necesidades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358263" y="794055"/>
        <a:ext cx="1341932" cy="1268314"/>
      </dsp:txXfrm>
    </dsp:sp>
    <dsp:sp modelId="{6B985CE2-266F-45DA-BCDB-34F68651889F}">
      <dsp:nvSpPr>
        <dsp:cNvPr id="0" name=""/>
        <dsp:cNvSpPr/>
      </dsp:nvSpPr>
      <dsp:spPr>
        <a:xfrm>
          <a:off x="681515" y="0"/>
          <a:ext cx="2706774" cy="2821783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697D8-3B11-4740-A05A-750BCCA3DA6B}">
      <dsp:nvSpPr>
        <dsp:cNvPr id="0" name=""/>
        <dsp:cNvSpPr/>
      </dsp:nvSpPr>
      <dsp:spPr>
        <a:xfrm>
          <a:off x="3603076" y="694419"/>
          <a:ext cx="719364" cy="7195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E76EF-2124-444F-8954-D372FB1CE31A}">
      <dsp:nvSpPr>
        <dsp:cNvPr id="0" name=""/>
        <dsp:cNvSpPr/>
      </dsp:nvSpPr>
      <dsp:spPr>
        <a:xfrm>
          <a:off x="3615478" y="456564"/>
          <a:ext cx="962919" cy="69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1700" kern="1200" dirty="0">
            <a:solidFill>
              <a:srgbClr val="608DC3"/>
            </a:solidFill>
          </a:endParaRPr>
        </a:p>
      </dsp:txBody>
      <dsp:txXfrm>
        <a:off x="3615478" y="456564"/>
        <a:ext cx="962919" cy="696416"/>
      </dsp:txXfrm>
    </dsp:sp>
    <dsp:sp modelId="{4EE7C742-6175-4356-BA79-A03BB6A08411}">
      <dsp:nvSpPr>
        <dsp:cNvPr id="0" name=""/>
        <dsp:cNvSpPr/>
      </dsp:nvSpPr>
      <dsp:spPr>
        <a:xfrm>
          <a:off x="3529046" y="1551496"/>
          <a:ext cx="719364" cy="7195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5A86B-CA2A-45FD-9D39-8682AF7CD447}">
      <dsp:nvSpPr>
        <dsp:cNvPr id="0" name=""/>
        <dsp:cNvSpPr/>
      </dsp:nvSpPr>
      <dsp:spPr>
        <a:xfrm>
          <a:off x="3615478" y="1596282"/>
          <a:ext cx="962919" cy="69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1700" kern="1200" dirty="0">
            <a:solidFill>
              <a:srgbClr val="608DC3"/>
            </a:solidFill>
          </a:endParaRPr>
        </a:p>
      </dsp:txBody>
      <dsp:txXfrm>
        <a:off x="3615478" y="1596282"/>
        <a:ext cx="962919" cy="696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B43DA-B98F-477D-9C51-58270F31EFCF}">
      <dsp:nvSpPr>
        <dsp:cNvPr id="0" name=""/>
        <dsp:cNvSpPr/>
      </dsp:nvSpPr>
      <dsp:spPr>
        <a:xfrm>
          <a:off x="2837428" y="472627"/>
          <a:ext cx="1897778" cy="179366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Principales Expectativas</a:t>
          </a:r>
          <a:endParaRPr lang="en-US" sz="1700" kern="1200" dirty="0"/>
        </a:p>
      </dsp:txBody>
      <dsp:txXfrm>
        <a:off x="3115351" y="735303"/>
        <a:ext cx="1341932" cy="1268314"/>
      </dsp:txXfrm>
    </dsp:sp>
    <dsp:sp modelId="{6B985CE2-266F-45DA-BCDB-34F68651889F}">
      <dsp:nvSpPr>
        <dsp:cNvPr id="0" name=""/>
        <dsp:cNvSpPr/>
      </dsp:nvSpPr>
      <dsp:spPr>
        <a:xfrm flipH="1">
          <a:off x="2573530" y="0"/>
          <a:ext cx="2759691" cy="2821783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697D8-3B11-4740-A05A-750BCCA3DA6B}">
      <dsp:nvSpPr>
        <dsp:cNvPr id="0" name=""/>
        <dsp:cNvSpPr/>
      </dsp:nvSpPr>
      <dsp:spPr>
        <a:xfrm>
          <a:off x="1541435" y="671962"/>
          <a:ext cx="719364" cy="7195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E76EF-2124-444F-8954-D372FB1CE31A}">
      <dsp:nvSpPr>
        <dsp:cNvPr id="0" name=""/>
        <dsp:cNvSpPr/>
      </dsp:nvSpPr>
      <dsp:spPr>
        <a:xfrm>
          <a:off x="3628707" y="456564"/>
          <a:ext cx="962919" cy="69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4400" kern="1200" dirty="0">
            <a:solidFill>
              <a:srgbClr val="608DC3"/>
            </a:solidFill>
          </a:endParaRPr>
        </a:p>
      </dsp:txBody>
      <dsp:txXfrm>
        <a:off x="3628707" y="456564"/>
        <a:ext cx="962919" cy="696416"/>
      </dsp:txXfrm>
    </dsp:sp>
    <dsp:sp modelId="{4EE7C742-6175-4356-BA79-A03BB6A08411}">
      <dsp:nvSpPr>
        <dsp:cNvPr id="0" name=""/>
        <dsp:cNvSpPr/>
      </dsp:nvSpPr>
      <dsp:spPr>
        <a:xfrm>
          <a:off x="1545060" y="1554893"/>
          <a:ext cx="719364" cy="7195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5A86B-CA2A-45FD-9D39-8682AF7CD447}">
      <dsp:nvSpPr>
        <dsp:cNvPr id="0" name=""/>
        <dsp:cNvSpPr/>
      </dsp:nvSpPr>
      <dsp:spPr>
        <a:xfrm>
          <a:off x="3628707" y="1596282"/>
          <a:ext cx="962919" cy="696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4400" kern="1200" dirty="0">
            <a:solidFill>
              <a:srgbClr val="608DC3"/>
            </a:solidFill>
          </a:endParaRPr>
        </a:p>
      </dsp:txBody>
      <dsp:txXfrm>
        <a:off x="3628707" y="1596282"/>
        <a:ext cx="962919" cy="696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1260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41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02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14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3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cias">
  <p:cSld name="Gracia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 flipH="1">
            <a:off x="-1" y="-166721"/>
            <a:ext cx="14082713" cy="8088346"/>
          </a:xfrm>
          <a:custGeom>
            <a:avLst/>
            <a:gdLst/>
            <a:ahLst/>
            <a:cxnLst/>
            <a:rect l="l" t="t" r="r" b="b"/>
            <a:pathLst>
              <a:path w="6964364" h="4742779" extrusionOk="0">
                <a:moveTo>
                  <a:pt x="0" y="1733690"/>
                </a:moveTo>
                <a:lnTo>
                  <a:pt x="35484" y="1836167"/>
                </a:lnTo>
                <a:cubicBezTo>
                  <a:pt x="194398" y="2295107"/>
                  <a:pt x="389985" y="2859956"/>
                  <a:pt x="630707" y="3555155"/>
                </a:cubicBezTo>
                <a:cubicBezTo>
                  <a:pt x="630707" y="3555155"/>
                  <a:pt x="630707" y="3555155"/>
                  <a:pt x="1657786" y="3896095"/>
                </a:cubicBezTo>
                <a:cubicBezTo>
                  <a:pt x="1657786" y="3896095"/>
                  <a:pt x="1657786" y="3896095"/>
                  <a:pt x="1743376" y="2660187"/>
                </a:cubicBezTo>
                <a:cubicBezTo>
                  <a:pt x="1743376" y="2660187"/>
                  <a:pt x="1743376" y="2660187"/>
                  <a:pt x="1786171" y="3938712"/>
                </a:cubicBezTo>
                <a:cubicBezTo>
                  <a:pt x="1786171" y="3938712"/>
                  <a:pt x="1786171" y="3938712"/>
                  <a:pt x="3972414" y="4676144"/>
                </a:cubicBezTo>
                <a:lnTo>
                  <a:pt x="4169966" y="4742779"/>
                </a:lnTo>
                <a:lnTo>
                  <a:pt x="4062168" y="4742779"/>
                </a:lnTo>
                <a:lnTo>
                  <a:pt x="4041645" y="4737835"/>
                </a:lnTo>
                <a:cubicBezTo>
                  <a:pt x="3690632" y="4653264"/>
                  <a:pt x="3029901" y="4494073"/>
                  <a:pt x="1786171" y="4194418"/>
                </a:cubicBezTo>
                <a:cubicBezTo>
                  <a:pt x="1786171" y="4194418"/>
                  <a:pt x="1786171" y="4194418"/>
                  <a:pt x="1807067" y="4673033"/>
                </a:cubicBezTo>
                <a:lnTo>
                  <a:pt x="1810112" y="4742779"/>
                </a:lnTo>
                <a:lnTo>
                  <a:pt x="1621453" y="4742779"/>
                </a:lnTo>
                <a:lnTo>
                  <a:pt x="1624957" y="4685783"/>
                </a:lnTo>
                <a:cubicBezTo>
                  <a:pt x="1634842" y="4524995"/>
                  <a:pt x="1645750" y="4347575"/>
                  <a:pt x="1657786" y="4151800"/>
                </a:cubicBezTo>
                <a:cubicBezTo>
                  <a:pt x="1657786" y="4151800"/>
                  <a:pt x="1657786" y="4151800"/>
                  <a:pt x="373937" y="3810860"/>
                </a:cubicBezTo>
                <a:cubicBezTo>
                  <a:pt x="373937" y="3810860"/>
                  <a:pt x="373937" y="3810860"/>
                  <a:pt x="40186" y="2522938"/>
                </a:cubicBezTo>
                <a:lnTo>
                  <a:pt x="0" y="2367864"/>
                </a:lnTo>
                <a:close/>
                <a:moveTo>
                  <a:pt x="0" y="0"/>
                </a:moveTo>
                <a:lnTo>
                  <a:pt x="72443" y="16922"/>
                </a:lnTo>
                <a:cubicBezTo>
                  <a:pt x="568896" y="132891"/>
                  <a:pt x="1405028" y="328208"/>
                  <a:pt x="2813251" y="657162"/>
                </a:cubicBezTo>
                <a:cubicBezTo>
                  <a:pt x="2813251" y="657162"/>
                  <a:pt x="2813251" y="657162"/>
                  <a:pt x="2898841" y="699779"/>
                </a:cubicBezTo>
                <a:cubicBezTo>
                  <a:pt x="2898841" y="699779"/>
                  <a:pt x="2898841" y="699779"/>
                  <a:pt x="2941636" y="742397"/>
                </a:cubicBezTo>
                <a:cubicBezTo>
                  <a:pt x="2941636" y="742397"/>
                  <a:pt x="2941636" y="742397"/>
                  <a:pt x="3412381" y="2106158"/>
                </a:cubicBezTo>
                <a:cubicBezTo>
                  <a:pt x="3412381" y="2106158"/>
                  <a:pt x="3412381" y="2106158"/>
                  <a:pt x="4225485" y="1850453"/>
                </a:cubicBezTo>
                <a:cubicBezTo>
                  <a:pt x="4225485" y="1850453"/>
                  <a:pt x="4225485" y="1850453"/>
                  <a:pt x="5423745" y="1424277"/>
                </a:cubicBezTo>
                <a:cubicBezTo>
                  <a:pt x="5423745" y="1424277"/>
                  <a:pt x="5423745" y="1424277"/>
                  <a:pt x="6065670" y="1211190"/>
                </a:cubicBezTo>
                <a:cubicBezTo>
                  <a:pt x="6065670" y="1211190"/>
                  <a:pt x="6065670" y="1211190"/>
                  <a:pt x="6365234" y="1125955"/>
                </a:cubicBezTo>
                <a:cubicBezTo>
                  <a:pt x="6450824" y="1083337"/>
                  <a:pt x="6579209" y="1040720"/>
                  <a:pt x="6664799" y="998102"/>
                </a:cubicBezTo>
                <a:cubicBezTo>
                  <a:pt x="6664799" y="998102"/>
                  <a:pt x="6664799" y="998102"/>
                  <a:pt x="6964364" y="912867"/>
                </a:cubicBezTo>
                <a:lnTo>
                  <a:pt x="6878774" y="1211190"/>
                </a:lnTo>
                <a:cubicBezTo>
                  <a:pt x="6878774" y="1211190"/>
                  <a:pt x="6878774" y="1211190"/>
                  <a:pt x="5904019" y="4551590"/>
                </a:cubicBezTo>
                <a:lnTo>
                  <a:pt x="5848228" y="4742779"/>
                </a:lnTo>
                <a:lnTo>
                  <a:pt x="5490156" y="4742779"/>
                </a:lnTo>
                <a:lnTo>
                  <a:pt x="5526386" y="4617628"/>
                </a:lnTo>
                <a:cubicBezTo>
                  <a:pt x="5728659" y="3918902"/>
                  <a:pt x="6022875" y="2902574"/>
                  <a:pt x="6450824" y="1424277"/>
                </a:cubicBezTo>
                <a:cubicBezTo>
                  <a:pt x="6450824" y="1424277"/>
                  <a:pt x="6450824" y="1424277"/>
                  <a:pt x="6151260" y="1509513"/>
                </a:cubicBezTo>
                <a:cubicBezTo>
                  <a:pt x="6151260" y="1509513"/>
                  <a:pt x="6151260" y="1509513"/>
                  <a:pt x="5509335" y="1679983"/>
                </a:cubicBezTo>
                <a:cubicBezTo>
                  <a:pt x="5509335" y="1679983"/>
                  <a:pt x="5509335" y="1679983"/>
                  <a:pt x="4268280" y="2020923"/>
                </a:cubicBezTo>
                <a:cubicBezTo>
                  <a:pt x="4268280" y="2020923"/>
                  <a:pt x="4268280" y="2020923"/>
                  <a:pt x="3455176" y="2191393"/>
                </a:cubicBezTo>
                <a:cubicBezTo>
                  <a:pt x="3455176" y="2191393"/>
                  <a:pt x="3455176" y="2191393"/>
                  <a:pt x="4350037" y="4593627"/>
                </a:cubicBezTo>
                <a:lnTo>
                  <a:pt x="4405598" y="4742779"/>
                </a:lnTo>
                <a:lnTo>
                  <a:pt x="4396863" y="4742779"/>
                </a:lnTo>
                <a:lnTo>
                  <a:pt x="4376271" y="4698837"/>
                </a:lnTo>
                <a:cubicBezTo>
                  <a:pt x="4270955" y="4474096"/>
                  <a:pt x="3990113" y="3874787"/>
                  <a:pt x="3241201" y="2276629"/>
                </a:cubicBezTo>
                <a:cubicBezTo>
                  <a:pt x="3241201" y="2276629"/>
                  <a:pt x="3241201" y="2276629"/>
                  <a:pt x="1743376" y="2660187"/>
                </a:cubicBezTo>
                <a:cubicBezTo>
                  <a:pt x="1743376" y="2660187"/>
                  <a:pt x="1743376" y="2660187"/>
                  <a:pt x="3198406" y="2148776"/>
                </a:cubicBezTo>
                <a:cubicBezTo>
                  <a:pt x="3198406" y="2148776"/>
                  <a:pt x="3198406" y="2148776"/>
                  <a:pt x="2642071" y="955484"/>
                </a:cubicBezTo>
                <a:cubicBezTo>
                  <a:pt x="2642071" y="955484"/>
                  <a:pt x="2642071" y="955484"/>
                  <a:pt x="189466" y="130766"/>
                </a:cubicBezTo>
                <a:lnTo>
                  <a:pt x="0" y="67056"/>
                </a:lnTo>
                <a:close/>
              </a:path>
            </a:pathLst>
          </a:custGeom>
          <a:solidFill>
            <a:srgbClr val="D8D8D8">
              <a:alpha val="34901"/>
            </a:srgbClr>
          </a:solidFill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0" y="1"/>
            <a:ext cx="11296241" cy="6621201"/>
          </a:xfrm>
          <a:custGeom>
            <a:avLst/>
            <a:gdLst/>
            <a:ahLst/>
            <a:cxnLst/>
            <a:rect l="l" t="t" r="r" b="b"/>
            <a:pathLst>
              <a:path w="9601200" h="6731000" extrusionOk="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00245E"/>
          </a:solidFill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0" y="0"/>
            <a:ext cx="10480729" cy="6465595"/>
          </a:xfrm>
          <a:custGeom>
            <a:avLst/>
            <a:gdLst/>
            <a:ahLst/>
            <a:cxnLst/>
            <a:rect l="l" t="t" r="r" b="b"/>
            <a:pathLst>
              <a:path w="9601200" h="6731000" extrusionOk="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DC2F1C"/>
          </a:solidFill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0" y="0"/>
            <a:ext cx="9421706" cy="6465595"/>
          </a:xfrm>
          <a:custGeom>
            <a:avLst/>
            <a:gdLst/>
            <a:ahLst/>
            <a:cxnLst/>
            <a:rect l="l" t="t" r="r" b="b"/>
            <a:pathLst>
              <a:path w="9601200" h="6731000" extrusionOk="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F6BB00"/>
          </a:solidFill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23" y="1856"/>
            <a:ext cx="9123880" cy="6216648"/>
          </a:xfrm>
          <a:custGeom>
            <a:avLst/>
            <a:gdLst/>
            <a:ahLst/>
            <a:cxnLst/>
            <a:rect l="l" t="t" r="r" b="b"/>
            <a:pathLst>
              <a:path w="9601200" h="6731000" extrusionOk="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noFill/>
          <a:ln>
            <a:noFill/>
          </a:ln>
          <a:effectLst>
            <a:outerShdw blurRad="127000" dist="762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5585" y="6260767"/>
            <a:ext cx="1080269" cy="121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6596" y="6778396"/>
            <a:ext cx="3497389" cy="716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>
            <a:spLocks noGrp="1"/>
          </p:cNvSpPr>
          <p:nvPr>
            <p:ph type="title"/>
          </p:nvPr>
        </p:nvSpPr>
        <p:spPr>
          <a:xfrm rot="5400000">
            <a:off x="13742213" y="1900367"/>
            <a:ext cx="7807935" cy="474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6"/>
          <p:cNvSpPr txBox="1">
            <a:spLocks noGrp="1"/>
          </p:cNvSpPr>
          <p:nvPr>
            <p:ph type="body" idx="1"/>
          </p:nvPr>
        </p:nvSpPr>
        <p:spPr>
          <a:xfrm rot="5400000">
            <a:off x="4143474" y="-2722967"/>
            <a:ext cx="7807935" cy="139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6"/>
          <p:cNvSpPr txBox="1">
            <a:spLocks noGrp="1"/>
          </p:cNvSpPr>
          <p:nvPr>
            <p:ph type="dt" idx="10"/>
          </p:nvPr>
        </p:nvSpPr>
        <p:spPr>
          <a:xfrm>
            <a:off x="704138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ftr" idx="11"/>
          </p:nvPr>
        </p:nvSpPr>
        <p:spPr>
          <a:xfrm>
            <a:off x="4811596" y="7342177"/>
            <a:ext cx="445952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6"/>
          <p:cNvSpPr txBox="1">
            <a:spLocks noGrp="1"/>
          </p:cNvSpPr>
          <p:nvPr>
            <p:ph type="sldNum" idx="12"/>
          </p:nvPr>
        </p:nvSpPr>
        <p:spPr>
          <a:xfrm>
            <a:off x="10092612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3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04138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811596" y="7342177"/>
            <a:ext cx="445952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092612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>
            <a:spLocks noGrp="1"/>
          </p:cNvSpPr>
          <p:nvPr>
            <p:ph type="ctrTitle"/>
          </p:nvPr>
        </p:nvSpPr>
        <p:spPr>
          <a:xfrm>
            <a:off x="1056205" y="2460843"/>
            <a:ext cx="11970305" cy="169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subTitle" idx="1"/>
          </p:nvPr>
        </p:nvSpPr>
        <p:spPr>
          <a:xfrm>
            <a:off x="2112408" y="4488925"/>
            <a:ext cx="9857900" cy="20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lvl="0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dt" idx="10"/>
          </p:nvPr>
        </p:nvSpPr>
        <p:spPr>
          <a:xfrm>
            <a:off x="704138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ftr" idx="11"/>
          </p:nvPr>
        </p:nvSpPr>
        <p:spPr>
          <a:xfrm>
            <a:off x="4811596" y="7342177"/>
            <a:ext cx="445952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sldNum" idx="12"/>
          </p:nvPr>
        </p:nvSpPr>
        <p:spPr>
          <a:xfrm>
            <a:off x="10092612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>
            <a:spLocks noGrp="1"/>
          </p:cNvSpPr>
          <p:nvPr>
            <p:ph type="title"/>
          </p:nvPr>
        </p:nvSpPr>
        <p:spPr>
          <a:xfrm>
            <a:off x="1112438" y="5090382"/>
            <a:ext cx="11970305" cy="157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  <a:defRPr sz="5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1"/>
          </p:nvPr>
        </p:nvSpPr>
        <p:spPr>
          <a:xfrm>
            <a:off x="1112438" y="3357527"/>
            <a:ext cx="11970305" cy="173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dt" idx="10"/>
          </p:nvPr>
        </p:nvSpPr>
        <p:spPr>
          <a:xfrm>
            <a:off x="704138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ftr" idx="11"/>
          </p:nvPr>
        </p:nvSpPr>
        <p:spPr>
          <a:xfrm>
            <a:off x="4811596" y="7342177"/>
            <a:ext cx="445952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10092612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title"/>
          </p:nvPr>
        </p:nvSpPr>
        <p:spPr>
          <a:xfrm>
            <a:off x="704137" y="317236"/>
            <a:ext cx="12674443" cy="132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body" idx="1"/>
          </p:nvPr>
        </p:nvSpPr>
        <p:spPr>
          <a:xfrm>
            <a:off x="1053762" y="2134442"/>
            <a:ext cx="9364026" cy="604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L="457200" lvl="0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3815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2"/>
          </p:nvPr>
        </p:nvSpPr>
        <p:spPr>
          <a:xfrm>
            <a:off x="10652499" y="2134442"/>
            <a:ext cx="9364026" cy="604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L="457200" lvl="0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3815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2pPr>
            <a:lvl3pPr marL="1371600" lvl="2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dt" idx="10"/>
          </p:nvPr>
        </p:nvSpPr>
        <p:spPr>
          <a:xfrm>
            <a:off x="704138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1"/>
          <p:cNvSpPr txBox="1">
            <a:spLocks noGrp="1"/>
          </p:cNvSpPr>
          <p:nvPr>
            <p:ph type="ftr" idx="11"/>
          </p:nvPr>
        </p:nvSpPr>
        <p:spPr>
          <a:xfrm>
            <a:off x="4811596" y="7342177"/>
            <a:ext cx="445952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1"/>
          <p:cNvSpPr txBox="1">
            <a:spLocks noGrp="1"/>
          </p:cNvSpPr>
          <p:nvPr>
            <p:ph type="sldNum" idx="12"/>
          </p:nvPr>
        </p:nvSpPr>
        <p:spPr>
          <a:xfrm>
            <a:off x="10092612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>
            <a:spLocks noGrp="1"/>
          </p:cNvSpPr>
          <p:nvPr>
            <p:ph type="title"/>
          </p:nvPr>
        </p:nvSpPr>
        <p:spPr>
          <a:xfrm>
            <a:off x="704137" y="317236"/>
            <a:ext cx="12674443" cy="132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2"/>
          <p:cNvSpPr txBox="1">
            <a:spLocks noGrp="1"/>
          </p:cNvSpPr>
          <p:nvPr>
            <p:ph type="body" idx="1"/>
          </p:nvPr>
        </p:nvSpPr>
        <p:spPr>
          <a:xfrm>
            <a:off x="704136" y="1773198"/>
            <a:ext cx="6222311" cy="73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b" anchorCtr="0">
            <a:noAutofit/>
          </a:bodyPr>
          <a:lstStyle>
            <a:lvl1pPr marL="457200" lvl="0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2"/>
          </p:nvPr>
        </p:nvSpPr>
        <p:spPr>
          <a:xfrm>
            <a:off x="704136" y="2512182"/>
            <a:ext cx="6222311" cy="456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L="457200" lvl="0" indent="-43815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213" name="Google Shape;213;p42"/>
          <p:cNvSpPr txBox="1">
            <a:spLocks noGrp="1"/>
          </p:cNvSpPr>
          <p:nvPr>
            <p:ph type="body" idx="3"/>
          </p:nvPr>
        </p:nvSpPr>
        <p:spPr>
          <a:xfrm>
            <a:off x="7153823" y="1773198"/>
            <a:ext cx="6224756" cy="73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b" anchorCtr="0">
            <a:noAutofit/>
          </a:bodyPr>
          <a:lstStyle>
            <a:lvl1pPr marL="457200" lvl="0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4" name="Google Shape;214;p42"/>
          <p:cNvSpPr txBox="1">
            <a:spLocks noGrp="1"/>
          </p:cNvSpPr>
          <p:nvPr>
            <p:ph type="body" idx="4"/>
          </p:nvPr>
        </p:nvSpPr>
        <p:spPr>
          <a:xfrm>
            <a:off x="7153823" y="2512182"/>
            <a:ext cx="6224756" cy="456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L="457200" lvl="0" indent="-43815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215" name="Google Shape;215;p42"/>
          <p:cNvSpPr txBox="1">
            <a:spLocks noGrp="1"/>
          </p:cNvSpPr>
          <p:nvPr>
            <p:ph type="dt" idx="10"/>
          </p:nvPr>
        </p:nvSpPr>
        <p:spPr>
          <a:xfrm>
            <a:off x="704138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2"/>
          <p:cNvSpPr txBox="1">
            <a:spLocks noGrp="1"/>
          </p:cNvSpPr>
          <p:nvPr>
            <p:ph type="ftr" idx="11"/>
          </p:nvPr>
        </p:nvSpPr>
        <p:spPr>
          <a:xfrm>
            <a:off x="4811596" y="7342177"/>
            <a:ext cx="445952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2"/>
          <p:cNvSpPr txBox="1">
            <a:spLocks noGrp="1"/>
          </p:cNvSpPr>
          <p:nvPr>
            <p:ph type="sldNum" idx="12"/>
          </p:nvPr>
        </p:nvSpPr>
        <p:spPr>
          <a:xfrm>
            <a:off x="10092612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>
            <a:spLocks noGrp="1"/>
          </p:cNvSpPr>
          <p:nvPr>
            <p:ph type="title"/>
          </p:nvPr>
        </p:nvSpPr>
        <p:spPr>
          <a:xfrm>
            <a:off x="704139" y="315401"/>
            <a:ext cx="4633115" cy="134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1"/>
          </p:nvPr>
        </p:nvSpPr>
        <p:spPr>
          <a:xfrm>
            <a:off x="5505951" y="315403"/>
            <a:ext cx="7872628" cy="676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marL="914400" lvl="1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3815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3pPr>
            <a:lvl4pPr marL="1828800" lvl="3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4pPr>
            <a:lvl5pPr marL="2286000" lvl="4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 sz="2800"/>
            </a:lvl5pPr>
            <a:lvl6pPr marL="2743200" lvl="5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2"/>
          </p:nvPr>
        </p:nvSpPr>
        <p:spPr>
          <a:xfrm>
            <a:off x="704139" y="1657674"/>
            <a:ext cx="4633115" cy="541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dt" idx="10"/>
          </p:nvPr>
        </p:nvSpPr>
        <p:spPr>
          <a:xfrm>
            <a:off x="704138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ftr" idx="11"/>
          </p:nvPr>
        </p:nvSpPr>
        <p:spPr>
          <a:xfrm>
            <a:off x="4811596" y="7342177"/>
            <a:ext cx="445952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sldNum" idx="12"/>
          </p:nvPr>
        </p:nvSpPr>
        <p:spPr>
          <a:xfrm>
            <a:off x="10092612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>
            <a:spLocks noGrp="1"/>
          </p:cNvSpPr>
          <p:nvPr>
            <p:ph type="title"/>
          </p:nvPr>
        </p:nvSpPr>
        <p:spPr>
          <a:xfrm>
            <a:off x="2760311" y="5545141"/>
            <a:ext cx="8449628" cy="65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4"/>
          <p:cNvSpPr>
            <a:spLocks noGrp="1"/>
          </p:cNvSpPr>
          <p:nvPr>
            <p:ph type="pic" idx="2"/>
          </p:nvPr>
        </p:nvSpPr>
        <p:spPr>
          <a:xfrm>
            <a:off x="2760311" y="707816"/>
            <a:ext cx="8449628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R="0" lvl="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4"/>
          <p:cNvSpPr txBox="1">
            <a:spLocks noGrp="1"/>
          </p:cNvSpPr>
          <p:nvPr>
            <p:ph type="body" idx="1"/>
          </p:nvPr>
        </p:nvSpPr>
        <p:spPr>
          <a:xfrm>
            <a:off x="2760311" y="6199772"/>
            <a:ext cx="8449628" cy="92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9" name="Google Shape;229;p44"/>
          <p:cNvSpPr txBox="1">
            <a:spLocks noGrp="1"/>
          </p:cNvSpPr>
          <p:nvPr>
            <p:ph type="dt" idx="10"/>
          </p:nvPr>
        </p:nvSpPr>
        <p:spPr>
          <a:xfrm>
            <a:off x="704138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4"/>
          <p:cNvSpPr txBox="1">
            <a:spLocks noGrp="1"/>
          </p:cNvSpPr>
          <p:nvPr>
            <p:ph type="ftr" idx="11"/>
          </p:nvPr>
        </p:nvSpPr>
        <p:spPr>
          <a:xfrm>
            <a:off x="4811596" y="7342177"/>
            <a:ext cx="445952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sldNum" idx="12"/>
          </p:nvPr>
        </p:nvSpPr>
        <p:spPr>
          <a:xfrm>
            <a:off x="10092612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title"/>
          </p:nvPr>
        </p:nvSpPr>
        <p:spPr>
          <a:xfrm>
            <a:off x="704137" y="317236"/>
            <a:ext cx="12674443" cy="132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5"/>
          <p:cNvSpPr txBox="1">
            <a:spLocks noGrp="1"/>
          </p:cNvSpPr>
          <p:nvPr>
            <p:ph type="body" idx="1"/>
          </p:nvPr>
        </p:nvSpPr>
        <p:spPr>
          <a:xfrm rot="5400000">
            <a:off x="4427405" y="-1874888"/>
            <a:ext cx="5227906" cy="1267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5"/>
          <p:cNvSpPr txBox="1">
            <a:spLocks noGrp="1"/>
          </p:cNvSpPr>
          <p:nvPr>
            <p:ph type="dt" idx="10"/>
          </p:nvPr>
        </p:nvSpPr>
        <p:spPr>
          <a:xfrm>
            <a:off x="704138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5"/>
          <p:cNvSpPr txBox="1">
            <a:spLocks noGrp="1"/>
          </p:cNvSpPr>
          <p:nvPr>
            <p:ph type="ftr" idx="11"/>
          </p:nvPr>
        </p:nvSpPr>
        <p:spPr>
          <a:xfrm>
            <a:off x="4811596" y="7342177"/>
            <a:ext cx="445952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5"/>
          <p:cNvSpPr txBox="1">
            <a:spLocks noGrp="1"/>
          </p:cNvSpPr>
          <p:nvPr>
            <p:ph type="sldNum" idx="12"/>
          </p:nvPr>
        </p:nvSpPr>
        <p:spPr>
          <a:xfrm>
            <a:off x="10092612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04137" y="317236"/>
            <a:ext cx="12674443" cy="132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704137" y="1848381"/>
            <a:ext cx="12674443" cy="522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t" anchorCtr="0">
            <a:noAutofit/>
          </a:bodyPr>
          <a:lstStyle>
            <a:lvl1pPr marL="457200" marR="0" lvl="0" indent="-5080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704138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811596" y="7342177"/>
            <a:ext cx="4459525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0092612" y="7342177"/>
            <a:ext cx="3285967" cy="42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425" tIns="61700" rIns="123425" bIns="61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83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4.emf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6"/>
          <p:cNvSpPr txBox="1"/>
          <p:nvPr/>
        </p:nvSpPr>
        <p:spPr>
          <a:xfrm>
            <a:off x="4593084" y="4536876"/>
            <a:ext cx="864096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Calibri"/>
              <a:buNone/>
            </a:pPr>
            <a:r>
              <a:rPr lang="es-CO" sz="49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GRUPOS DE INTERÉS INSTITUCIONALES </a:t>
            </a:r>
            <a:endParaRPr sz="49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37C32C-A0E9-6D46-9725-59847519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7" y="0"/>
            <a:ext cx="14343970" cy="29276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629D90-A151-7043-9700-66EECF1FF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3" y="7007042"/>
            <a:ext cx="1829167" cy="91458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9F0CCAB-94F4-774F-BC65-C79518005910}"/>
              </a:ext>
            </a:extLst>
          </p:cNvPr>
          <p:cNvCxnSpPr>
            <a:cxnSpLocks/>
          </p:cNvCxnSpPr>
          <p:nvPr/>
        </p:nvCxnSpPr>
        <p:spPr>
          <a:xfrm>
            <a:off x="2023120" y="3393311"/>
            <a:ext cx="1092845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FF5A0B9-02B3-49F8-8CA0-33651B3710C2}"/>
              </a:ext>
            </a:extLst>
          </p:cNvPr>
          <p:cNvSpPr txBox="1"/>
          <p:nvPr/>
        </p:nvSpPr>
        <p:spPr>
          <a:xfrm>
            <a:off x="3765715" y="4622732"/>
            <a:ext cx="6524414" cy="1693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5501" dirty="0">
                <a:solidFill>
                  <a:srgbClr val="000447"/>
                </a:solidFill>
                <a:latin typeface="Helvetica" pitchFamily="2" charset="0"/>
                <a:cs typeface="Arial Narrow" panose="020B0604020202020204" pitchFamily="34" charset="0"/>
              </a:rPr>
              <a:t>GRACIAS POR</a:t>
            </a:r>
          </a:p>
          <a:p>
            <a:pPr algn="ctr"/>
            <a:r>
              <a:rPr lang="es-CO" sz="5501" dirty="0">
                <a:solidFill>
                  <a:srgbClr val="000447"/>
                </a:solidFill>
                <a:latin typeface="Helvetica" pitchFamily="2" charset="0"/>
                <a:cs typeface="Arial Narrow" panose="020B0604020202020204" pitchFamily="34" charset="0"/>
              </a:rPr>
              <a:t>SU 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C3DD7D-FC44-44B2-9E13-6190776D1B79}"/>
              </a:ext>
            </a:extLst>
          </p:cNvPr>
          <p:cNvSpPr txBox="1"/>
          <p:nvPr/>
        </p:nvSpPr>
        <p:spPr>
          <a:xfrm>
            <a:off x="4431190" y="1393328"/>
            <a:ext cx="6112314" cy="1385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4501" dirty="0">
                <a:solidFill>
                  <a:srgbClr val="00245E"/>
                </a:solidFill>
                <a:latin typeface="Helvetica" pitchFamily="2" charset="0"/>
                <a:ea typeface="Franklin Gothic Demi Cond" charset="0"/>
                <a:cs typeface="Arial Narrow" panose="020B0604020202020204" pitchFamily="34" charset="0"/>
              </a:rPr>
              <a:t>Universidad Militar Nueva Granada</a:t>
            </a:r>
          </a:p>
        </p:txBody>
      </p:sp>
    </p:spTree>
    <p:extLst>
      <p:ext uri="{BB962C8B-B14F-4D97-AF65-F5344CB8AC3E}">
        <p14:creationId xmlns:p14="http://schemas.microsoft.com/office/powerpoint/2010/main" val="18869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>
            <a:extLst>
              <a:ext uri="{FF2B5EF4-FFF2-40B4-BE49-F238E27FC236}">
                <a16:creationId xmlns:a16="http://schemas.microsoft.com/office/drawing/2014/main" id="{82AC6C4F-14F8-4EA5-99E4-A24DB936C582}"/>
              </a:ext>
            </a:extLst>
          </p:cNvPr>
          <p:cNvSpPr txBox="1">
            <a:spLocks/>
          </p:cNvSpPr>
          <p:nvPr/>
        </p:nvSpPr>
        <p:spPr>
          <a:xfrm>
            <a:off x="3249447" y="339138"/>
            <a:ext cx="11952453" cy="8207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3696" dirty="0">
                <a:latin typeface="+mn-lt"/>
              </a:rPr>
              <a:t>GRUPO DE INTERÉS INSTITUCIONALES </a:t>
            </a:r>
          </a:p>
        </p:txBody>
      </p:sp>
      <p:sp>
        <p:nvSpPr>
          <p:cNvPr id="34" name="Google Shape;5190;p41">
            <a:extLst>
              <a:ext uri="{FF2B5EF4-FFF2-40B4-BE49-F238E27FC236}">
                <a16:creationId xmlns:a16="http://schemas.microsoft.com/office/drawing/2014/main" id="{DEA5587D-ABB7-42E1-AD03-10961BE4044A}"/>
              </a:ext>
            </a:extLst>
          </p:cNvPr>
          <p:cNvSpPr txBox="1">
            <a:spLocks/>
          </p:cNvSpPr>
          <p:nvPr/>
        </p:nvSpPr>
        <p:spPr>
          <a:xfrm>
            <a:off x="6757355" y="4459292"/>
            <a:ext cx="1171098" cy="140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603" tIns="105603" rIns="105603" bIns="10560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8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D48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848"/>
              </a:spcAft>
            </a:pPr>
            <a:endParaRPr lang="es-ES" sz="2079" b="1" dirty="0">
              <a:solidFill>
                <a:srgbClr val="F9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oogle Shape;1082;p36">
            <a:extLst>
              <a:ext uri="{FF2B5EF4-FFF2-40B4-BE49-F238E27FC236}">
                <a16:creationId xmlns:a16="http://schemas.microsoft.com/office/drawing/2014/main" id="{C2D44C18-0FC5-4E8B-9EBF-D9E02060F1CA}"/>
              </a:ext>
            </a:extLst>
          </p:cNvPr>
          <p:cNvGrpSpPr/>
          <p:nvPr/>
        </p:nvGrpSpPr>
        <p:grpSpPr>
          <a:xfrm>
            <a:off x="5747978" y="4295841"/>
            <a:ext cx="1316385" cy="1067300"/>
            <a:chOff x="3190788" y="1882442"/>
            <a:chExt cx="1139650" cy="924007"/>
          </a:xfrm>
        </p:grpSpPr>
        <p:sp>
          <p:nvSpPr>
            <p:cNvPr id="36" name="Google Shape;1083;p36">
              <a:extLst>
                <a:ext uri="{FF2B5EF4-FFF2-40B4-BE49-F238E27FC236}">
                  <a16:creationId xmlns:a16="http://schemas.microsoft.com/office/drawing/2014/main" id="{4CDAD0D3-9FEB-428B-9893-03A8CEE4CF5A}"/>
                </a:ext>
              </a:extLst>
            </p:cNvPr>
            <p:cNvSpPr/>
            <p:nvPr/>
          </p:nvSpPr>
          <p:spPr>
            <a:xfrm>
              <a:off x="3190788" y="1882442"/>
              <a:ext cx="1139650" cy="924007"/>
            </a:xfrm>
            <a:custGeom>
              <a:avLst/>
              <a:gdLst/>
              <a:ahLst/>
              <a:cxnLst/>
              <a:rect l="l" t="t" r="r" b="b"/>
              <a:pathLst>
                <a:path w="51031" h="41375" extrusionOk="0">
                  <a:moveTo>
                    <a:pt x="11942" y="1"/>
                  </a:moveTo>
                  <a:lnTo>
                    <a:pt x="0" y="20682"/>
                  </a:lnTo>
                  <a:lnTo>
                    <a:pt x="11942" y="41375"/>
                  </a:lnTo>
                  <a:lnTo>
                    <a:pt x="35826" y="41375"/>
                  </a:lnTo>
                  <a:lnTo>
                    <a:pt x="38267" y="37112"/>
                  </a:lnTo>
                  <a:lnTo>
                    <a:pt x="51030" y="36731"/>
                  </a:lnTo>
                  <a:lnTo>
                    <a:pt x="44553" y="26218"/>
                  </a:lnTo>
                  <a:lnTo>
                    <a:pt x="47768" y="20670"/>
                  </a:lnTo>
                  <a:lnTo>
                    <a:pt x="3582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37" name="Google Shape;1084;p36">
              <a:extLst>
                <a:ext uri="{FF2B5EF4-FFF2-40B4-BE49-F238E27FC236}">
                  <a16:creationId xmlns:a16="http://schemas.microsoft.com/office/drawing/2014/main" id="{82135226-E1AE-4E81-B6BA-1F8BEDAD5D61}"/>
                </a:ext>
              </a:extLst>
            </p:cNvPr>
            <p:cNvSpPr/>
            <p:nvPr/>
          </p:nvSpPr>
          <p:spPr>
            <a:xfrm>
              <a:off x="3288621" y="1966453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84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84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38" name="Google Shape;1085;p36">
            <a:extLst>
              <a:ext uri="{FF2B5EF4-FFF2-40B4-BE49-F238E27FC236}">
                <a16:creationId xmlns:a16="http://schemas.microsoft.com/office/drawing/2014/main" id="{152F07F1-A125-41F2-A90C-25AE35446EFC}"/>
              </a:ext>
            </a:extLst>
          </p:cNvPr>
          <p:cNvGrpSpPr/>
          <p:nvPr/>
        </p:nvGrpSpPr>
        <p:grpSpPr>
          <a:xfrm>
            <a:off x="5747978" y="5424475"/>
            <a:ext cx="1316385" cy="1067327"/>
            <a:chOff x="3190788" y="2859549"/>
            <a:chExt cx="1139650" cy="924030"/>
          </a:xfrm>
        </p:grpSpPr>
        <p:sp>
          <p:nvSpPr>
            <p:cNvPr id="39" name="Google Shape;1086;p36">
              <a:extLst>
                <a:ext uri="{FF2B5EF4-FFF2-40B4-BE49-F238E27FC236}">
                  <a16:creationId xmlns:a16="http://schemas.microsoft.com/office/drawing/2014/main" id="{CE8784E5-DC08-4C3B-9B31-B97C8665A717}"/>
                </a:ext>
              </a:extLst>
            </p:cNvPr>
            <p:cNvSpPr/>
            <p:nvPr/>
          </p:nvSpPr>
          <p:spPr>
            <a:xfrm>
              <a:off x="3190788" y="2859549"/>
              <a:ext cx="1139650" cy="924030"/>
            </a:xfrm>
            <a:custGeom>
              <a:avLst/>
              <a:gdLst/>
              <a:ahLst/>
              <a:cxnLst/>
              <a:rect l="l" t="t" r="r" b="b"/>
              <a:pathLst>
                <a:path w="51031" h="41376" extrusionOk="0">
                  <a:moveTo>
                    <a:pt x="11942" y="1"/>
                  </a:moveTo>
                  <a:lnTo>
                    <a:pt x="0" y="20682"/>
                  </a:lnTo>
                  <a:lnTo>
                    <a:pt x="11942" y="41375"/>
                  </a:lnTo>
                  <a:lnTo>
                    <a:pt x="35826" y="41375"/>
                  </a:lnTo>
                  <a:lnTo>
                    <a:pt x="47768" y="20706"/>
                  </a:lnTo>
                  <a:lnTo>
                    <a:pt x="44553" y="15146"/>
                  </a:lnTo>
                  <a:lnTo>
                    <a:pt x="51030" y="4644"/>
                  </a:lnTo>
                  <a:lnTo>
                    <a:pt x="38267" y="4263"/>
                  </a:lnTo>
                  <a:lnTo>
                    <a:pt x="3582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40" name="Google Shape;1087;p36">
              <a:extLst>
                <a:ext uri="{FF2B5EF4-FFF2-40B4-BE49-F238E27FC236}">
                  <a16:creationId xmlns:a16="http://schemas.microsoft.com/office/drawing/2014/main" id="{DB115785-34D5-451D-8151-DD575DF81DBA}"/>
                </a:ext>
              </a:extLst>
            </p:cNvPr>
            <p:cNvSpPr/>
            <p:nvPr/>
          </p:nvSpPr>
          <p:spPr>
            <a:xfrm>
              <a:off x="3288621" y="2945168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96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96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41" name="Google Shape;1088;p36">
            <a:extLst>
              <a:ext uri="{FF2B5EF4-FFF2-40B4-BE49-F238E27FC236}">
                <a16:creationId xmlns:a16="http://schemas.microsoft.com/office/drawing/2014/main" id="{0DCDA8CF-0028-4A80-BB6B-8C3282E4DFBD}"/>
              </a:ext>
            </a:extLst>
          </p:cNvPr>
          <p:cNvGrpSpPr/>
          <p:nvPr/>
        </p:nvGrpSpPr>
        <p:grpSpPr>
          <a:xfrm>
            <a:off x="7622578" y="4295841"/>
            <a:ext cx="1316385" cy="1067300"/>
            <a:chOff x="4813709" y="1882442"/>
            <a:chExt cx="1139650" cy="924007"/>
          </a:xfrm>
        </p:grpSpPr>
        <p:sp>
          <p:nvSpPr>
            <p:cNvPr id="42" name="Google Shape;1089;p36">
              <a:extLst>
                <a:ext uri="{FF2B5EF4-FFF2-40B4-BE49-F238E27FC236}">
                  <a16:creationId xmlns:a16="http://schemas.microsoft.com/office/drawing/2014/main" id="{56BADFA4-B653-4A68-991E-9654D3C778AA}"/>
                </a:ext>
              </a:extLst>
            </p:cNvPr>
            <p:cNvSpPr/>
            <p:nvPr/>
          </p:nvSpPr>
          <p:spPr>
            <a:xfrm>
              <a:off x="4813709" y="1882442"/>
              <a:ext cx="1139650" cy="924007"/>
            </a:xfrm>
            <a:custGeom>
              <a:avLst/>
              <a:gdLst/>
              <a:ahLst/>
              <a:cxnLst/>
              <a:rect l="l" t="t" r="r" b="b"/>
              <a:pathLst>
                <a:path w="51031" h="41375" extrusionOk="0">
                  <a:moveTo>
                    <a:pt x="15205" y="1"/>
                  </a:moveTo>
                  <a:lnTo>
                    <a:pt x="3263" y="20670"/>
                  </a:lnTo>
                  <a:lnTo>
                    <a:pt x="6478" y="26230"/>
                  </a:lnTo>
                  <a:lnTo>
                    <a:pt x="1" y="36731"/>
                  </a:lnTo>
                  <a:lnTo>
                    <a:pt x="12764" y="37124"/>
                  </a:lnTo>
                  <a:lnTo>
                    <a:pt x="15205" y="41375"/>
                  </a:lnTo>
                  <a:lnTo>
                    <a:pt x="39089" y="41375"/>
                  </a:lnTo>
                  <a:lnTo>
                    <a:pt x="51031" y="20682"/>
                  </a:lnTo>
                  <a:lnTo>
                    <a:pt x="3908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43" name="Google Shape;1090;p36">
              <a:extLst>
                <a:ext uri="{FF2B5EF4-FFF2-40B4-BE49-F238E27FC236}">
                  <a16:creationId xmlns:a16="http://schemas.microsoft.com/office/drawing/2014/main" id="{BE210F45-D489-4956-B407-E17B8ECDE44F}"/>
                </a:ext>
              </a:extLst>
            </p:cNvPr>
            <p:cNvSpPr/>
            <p:nvPr/>
          </p:nvSpPr>
          <p:spPr>
            <a:xfrm>
              <a:off x="4984409" y="1966453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84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84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44" name="Google Shape;1091;p36">
            <a:extLst>
              <a:ext uri="{FF2B5EF4-FFF2-40B4-BE49-F238E27FC236}">
                <a16:creationId xmlns:a16="http://schemas.microsoft.com/office/drawing/2014/main" id="{A78DF4EB-C36D-4A49-9116-AB4CDD906651}"/>
              </a:ext>
            </a:extLst>
          </p:cNvPr>
          <p:cNvGrpSpPr/>
          <p:nvPr/>
        </p:nvGrpSpPr>
        <p:grpSpPr>
          <a:xfrm>
            <a:off x="7622578" y="5424475"/>
            <a:ext cx="1316385" cy="1067327"/>
            <a:chOff x="4813709" y="2859549"/>
            <a:chExt cx="1139650" cy="924030"/>
          </a:xfrm>
        </p:grpSpPr>
        <p:sp>
          <p:nvSpPr>
            <p:cNvPr id="45" name="Google Shape;1092;p36">
              <a:extLst>
                <a:ext uri="{FF2B5EF4-FFF2-40B4-BE49-F238E27FC236}">
                  <a16:creationId xmlns:a16="http://schemas.microsoft.com/office/drawing/2014/main" id="{941966E2-B80A-4BBA-8E79-D9BCB0CB1BC1}"/>
                </a:ext>
              </a:extLst>
            </p:cNvPr>
            <p:cNvSpPr/>
            <p:nvPr/>
          </p:nvSpPr>
          <p:spPr>
            <a:xfrm>
              <a:off x="4813709" y="2859549"/>
              <a:ext cx="1139650" cy="924030"/>
            </a:xfrm>
            <a:custGeom>
              <a:avLst/>
              <a:gdLst/>
              <a:ahLst/>
              <a:cxnLst/>
              <a:rect l="l" t="t" r="r" b="b"/>
              <a:pathLst>
                <a:path w="51031" h="41376" extrusionOk="0">
                  <a:moveTo>
                    <a:pt x="15205" y="1"/>
                  </a:moveTo>
                  <a:lnTo>
                    <a:pt x="12764" y="4263"/>
                  </a:lnTo>
                  <a:lnTo>
                    <a:pt x="1" y="4632"/>
                  </a:lnTo>
                  <a:lnTo>
                    <a:pt x="6478" y="15146"/>
                  </a:lnTo>
                  <a:lnTo>
                    <a:pt x="3263" y="20706"/>
                  </a:lnTo>
                  <a:lnTo>
                    <a:pt x="15205" y="41375"/>
                  </a:lnTo>
                  <a:lnTo>
                    <a:pt x="39089" y="41375"/>
                  </a:lnTo>
                  <a:lnTo>
                    <a:pt x="51031" y="20682"/>
                  </a:lnTo>
                  <a:lnTo>
                    <a:pt x="3908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46" name="Google Shape;1093;p36">
              <a:extLst>
                <a:ext uri="{FF2B5EF4-FFF2-40B4-BE49-F238E27FC236}">
                  <a16:creationId xmlns:a16="http://schemas.microsoft.com/office/drawing/2014/main" id="{BB10D6E8-CFFC-4444-91EA-D5CA290E7916}"/>
                </a:ext>
              </a:extLst>
            </p:cNvPr>
            <p:cNvSpPr/>
            <p:nvPr/>
          </p:nvSpPr>
          <p:spPr>
            <a:xfrm>
              <a:off x="4984409" y="2945168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96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96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47" name="Google Shape;1094;p36">
            <a:extLst>
              <a:ext uri="{FF2B5EF4-FFF2-40B4-BE49-F238E27FC236}">
                <a16:creationId xmlns:a16="http://schemas.microsoft.com/office/drawing/2014/main" id="{5B321C86-F661-4F63-9F13-70418BEA1C53}"/>
              </a:ext>
            </a:extLst>
          </p:cNvPr>
          <p:cNvGrpSpPr/>
          <p:nvPr/>
        </p:nvGrpSpPr>
        <p:grpSpPr>
          <a:xfrm>
            <a:off x="6727362" y="3723695"/>
            <a:ext cx="1232213" cy="1351080"/>
            <a:chOff x="4038682" y="1387111"/>
            <a:chExt cx="1066779" cy="1169687"/>
          </a:xfrm>
        </p:grpSpPr>
        <p:sp>
          <p:nvSpPr>
            <p:cNvPr id="48" name="Google Shape;1095;p36">
              <a:extLst>
                <a:ext uri="{FF2B5EF4-FFF2-40B4-BE49-F238E27FC236}">
                  <a16:creationId xmlns:a16="http://schemas.microsoft.com/office/drawing/2014/main" id="{FBB7DDE2-4308-41F9-B263-9767485E07FE}"/>
                </a:ext>
              </a:extLst>
            </p:cNvPr>
            <p:cNvSpPr/>
            <p:nvPr/>
          </p:nvSpPr>
          <p:spPr>
            <a:xfrm>
              <a:off x="4038682" y="1387111"/>
              <a:ext cx="1066779" cy="1169687"/>
            </a:xfrm>
            <a:custGeom>
              <a:avLst/>
              <a:gdLst/>
              <a:ahLst/>
              <a:cxnLst/>
              <a:rect l="l" t="t" r="r" b="b"/>
              <a:pathLst>
                <a:path w="47768" h="52376" extrusionOk="0">
                  <a:moveTo>
                    <a:pt x="11942" y="0"/>
                  </a:moveTo>
                  <a:lnTo>
                    <a:pt x="0" y="20622"/>
                  </a:lnTo>
                  <a:lnTo>
                    <a:pt x="11942" y="41232"/>
                  </a:lnTo>
                  <a:lnTo>
                    <a:pt x="17455" y="41232"/>
                  </a:lnTo>
                  <a:lnTo>
                    <a:pt x="23884" y="52376"/>
                  </a:lnTo>
                  <a:lnTo>
                    <a:pt x="30325" y="41232"/>
                  </a:lnTo>
                  <a:lnTo>
                    <a:pt x="35826" y="41232"/>
                  </a:lnTo>
                  <a:lnTo>
                    <a:pt x="47768" y="20622"/>
                  </a:lnTo>
                  <a:lnTo>
                    <a:pt x="3582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49" name="Google Shape;1096;p36">
              <a:extLst>
                <a:ext uri="{FF2B5EF4-FFF2-40B4-BE49-F238E27FC236}">
                  <a16:creationId xmlns:a16="http://schemas.microsoft.com/office/drawing/2014/main" id="{4221438B-80F6-4248-B893-3839C40092D9}"/>
                </a:ext>
              </a:extLst>
            </p:cNvPr>
            <p:cNvSpPr/>
            <p:nvPr/>
          </p:nvSpPr>
          <p:spPr>
            <a:xfrm>
              <a:off x="4136515" y="1470318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96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96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50" name="Google Shape;1097;p36">
            <a:extLst>
              <a:ext uri="{FF2B5EF4-FFF2-40B4-BE49-F238E27FC236}">
                <a16:creationId xmlns:a16="http://schemas.microsoft.com/office/drawing/2014/main" id="{961CDAA1-B2B4-42EA-931B-518B174A159D}"/>
              </a:ext>
            </a:extLst>
          </p:cNvPr>
          <p:cNvGrpSpPr/>
          <p:nvPr/>
        </p:nvGrpSpPr>
        <p:grpSpPr>
          <a:xfrm>
            <a:off x="6727362" y="5712858"/>
            <a:ext cx="1232213" cy="1350796"/>
            <a:chOff x="4038682" y="3109214"/>
            <a:chExt cx="1066779" cy="1169441"/>
          </a:xfrm>
        </p:grpSpPr>
        <p:sp>
          <p:nvSpPr>
            <p:cNvPr id="51" name="Google Shape;1098;p36">
              <a:extLst>
                <a:ext uri="{FF2B5EF4-FFF2-40B4-BE49-F238E27FC236}">
                  <a16:creationId xmlns:a16="http://schemas.microsoft.com/office/drawing/2014/main" id="{38C25A6D-3E9C-4817-9D28-6220529D0C3B}"/>
                </a:ext>
              </a:extLst>
            </p:cNvPr>
            <p:cNvSpPr/>
            <p:nvPr/>
          </p:nvSpPr>
          <p:spPr>
            <a:xfrm>
              <a:off x="4038682" y="3109214"/>
              <a:ext cx="1066779" cy="1169441"/>
            </a:xfrm>
            <a:custGeom>
              <a:avLst/>
              <a:gdLst/>
              <a:ahLst/>
              <a:cxnLst/>
              <a:rect l="l" t="t" r="r" b="b"/>
              <a:pathLst>
                <a:path w="47768" h="52365" extrusionOk="0">
                  <a:moveTo>
                    <a:pt x="23884" y="1"/>
                  </a:moveTo>
                  <a:lnTo>
                    <a:pt x="17455" y="11145"/>
                  </a:lnTo>
                  <a:lnTo>
                    <a:pt x="11942" y="11145"/>
                  </a:lnTo>
                  <a:lnTo>
                    <a:pt x="0" y="31755"/>
                  </a:lnTo>
                  <a:lnTo>
                    <a:pt x="11942" y="52364"/>
                  </a:lnTo>
                  <a:lnTo>
                    <a:pt x="35826" y="52364"/>
                  </a:lnTo>
                  <a:lnTo>
                    <a:pt x="47768" y="31755"/>
                  </a:lnTo>
                  <a:lnTo>
                    <a:pt x="35826" y="11145"/>
                  </a:lnTo>
                  <a:lnTo>
                    <a:pt x="30325" y="11145"/>
                  </a:lnTo>
                  <a:lnTo>
                    <a:pt x="2388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52" name="Google Shape;1099;p36">
              <a:extLst>
                <a:ext uri="{FF2B5EF4-FFF2-40B4-BE49-F238E27FC236}">
                  <a16:creationId xmlns:a16="http://schemas.microsoft.com/office/drawing/2014/main" id="{42130394-C5EB-4549-9688-3AE7EDFF6F0B}"/>
                </a:ext>
              </a:extLst>
            </p:cNvPr>
            <p:cNvSpPr/>
            <p:nvPr/>
          </p:nvSpPr>
          <p:spPr>
            <a:xfrm>
              <a:off x="4136515" y="3441303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84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84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53" name="Google Shape;1100;p36">
            <a:extLst>
              <a:ext uri="{FF2B5EF4-FFF2-40B4-BE49-F238E27FC236}">
                <a16:creationId xmlns:a16="http://schemas.microsoft.com/office/drawing/2014/main" id="{04B20B21-7F08-45F7-9226-CC00B714B5F0}"/>
              </a:ext>
            </a:extLst>
          </p:cNvPr>
          <p:cNvGrpSpPr/>
          <p:nvPr/>
        </p:nvGrpSpPr>
        <p:grpSpPr>
          <a:xfrm>
            <a:off x="8123542" y="5757784"/>
            <a:ext cx="398587" cy="400689"/>
            <a:chOff x="6069423" y="2891892"/>
            <a:chExt cx="362321" cy="364231"/>
          </a:xfrm>
        </p:grpSpPr>
        <p:sp>
          <p:nvSpPr>
            <p:cNvPr id="54" name="Google Shape;1101;p36">
              <a:extLst>
                <a:ext uri="{FF2B5EF4-FFF2-40B4-BE49-F238E27FC236}">
                  <a16:creationId xmlns:a16="http://schemas.microsoft.com/office/drawing/2014/main" id="{784F07F7-C67E-4CD7-83F3-6BC790DDE53E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55" name="Google Shape;1102;p36">
              <a:extLst>
                <a:ext uri="{FF2B5EF4-FFF2-40B4-BE49-F238E27FC236}">
                  <a16:creationId xmlns:a16="http://schemas.microsoft.com/office/drawing/2014/main" id="{07AD2D3F-6DDE-4CDB-A1AC-CAD6C8C90D12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56" name="Google Shape;1103;p36">
              <a:extLst>
                <a:ext uri="{FF2B5EF4-FFF2-40B4-BE49-F238E27FC236}">
                  <a16:creationId xmlns:a16="http://schemas.microsoft.com/office/drawing/2014/main" id="{7C94BA7A-E606-4FE3-9D55-0A65A1286F38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57" name="Google Shape;1104;p36">
              <a:extLst>
                <a:ext uri="{FF2B5EF4-FFF2-40B4-BE49-F238E27FC236}">
                  <a16:creationId xmlns:a16="http://schemas.microsoft.com/office/drawing/2014/main" id="{2C996206-869F-495E-98F0-B82101987057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58" name="Google Shape;1105;p36">
              <a:extLst>
                <a:ext uri="{FF2B5EF4-FFF2-40B4-BE49-F238E27FC236}">
                  <a16:creationId xmlns:a16="http://schemas.microsoft.com/office/drawing/2014/main" id="{A5B6A220-A00A-42D2-8D65-A734ECB5B0A3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59" name="Google Shape;1106;p36">
              <a:extLst>
                <a:ext uri="{FF2B5EF4-FFF2-40B4-BE49-F238E27FC236}">
                  <a16:creationId xmlns:a16="http://schemas.microsoft.com/office/drawing/2014/main" id="{D563D7B3-31A9-4052-B414-F546F3681CB4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60" name="Google Shape;1107;p36">
            <a:extLst>
              <a:ext uri="{FF2B5EF4-FFF2-40B4-BE49-F238E27FC236}">
                <a16:creationId xmlns:a16="http://schemas.microsoft.com/office/drawing/2014/main" id="{26527410-FC31-41CD-B8E5-7E8AB4B5C70F}"/>
              </a:ext>
            </a:extLst>
          </p:cNvPr>
          <p:cNvGrpSpPr/>
          <p:nvPr/>
        </p:nvGrpSpPr>
        <p:grpSpPr>
          <a:xfrm>
            <a:off x="7150644" y="6377862"/>
            <a:ext cx="385667" cy="308527"/>
            <a:chOff x="7500054" y="2934735"/>
            <a:chExt cx="350576" cy="280454"/>
          </a:xfrm>
        </p:grpSpPr>
        <p:sp>
          <p:nvSpPr>
            <p:cNvPr id="61" name="Google Shape;1108;p36">
              <a:extLst>
                <a:ext uri="{FF2B5EF4-FFF2-40B4-BE49-F238E27FC236}">
                  <a16:creationId xmlns:a16="http://schemas.microsoft.com/office/drawing/2014/main" id="{58C1DBF8-7738-446F-A368-FCE58F4CBD6C}"/>
                </a:ext>
              </a:extLst>
            </p:cNvPr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62" name="Google Shape;1109;p36">
              <a:extLst>
                <a:ext uri="{FF2B5EF4-FFF2-40B4-BE49-F238E27FC236}">
                  <a16:creationId xmlns:a16="http://schemas.microsoft.com/office/drawing/2014/main" id="{56704372-43A5-4181-83BF-991BCFBEACD6}"/>
                </a:ext>
              </a:extLst>
            </p:cNvPr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63" name="Google Shape;1110;p36">
              <a:extLst>
                <a:ext uri="{FF2B5EF4-FFF2-40B4-BE49-F238E27FC236}">
                  <a16:creationId xmlns:a16="http://schemas.microsoft.com/office/drawing/2014/main" id="{C9E549EA-402E-4F44-9E3F-52D7FAF9E176}"/>
                </a:ext>
              </a:extLst>
            </p:cNvPr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64" name="Google Shape;1111;p36">
              <a:extLst>
                <a:ext uri="{FF2B5EF4-FFF2-40B4-BE49-F238E27FC236}">
                  <a16:creationId xmlns:a16="http://schemas.microsoft.com/office/drawing/2014/main" id="{7524C64B-1E12-4E5A-AAEB-6028F6198BB8}"/>
                </a:ext>
              </a:extLst>
            </p:cNvPr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65" name="Google Shape;1112;p36">
              <a:extLst>
                <a:ext uri="{FF2B5EF4-FFF2-40B4-BE49-F238E27FC236}">
                  <a16:creationId xmlns:a16="http://schemas.microsoft.com/office/drawing/2014/main" id="{1791C25A-0D54-4706-89B3-3C288085FEE9}"/>
                </a:ext>
              </a:extLst>
            </p:cNvPr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66" name="Google Shape;1113;p36">
              <a:extLst>
                <a:ext uri="{FF2B5EF4-FFF2-40B4-BE49-F238E27FC236}">
                  <a16:creationId xmlns:a16="http://schemas.microsoft.com/office/drawing/2014/main" id="{9E5AE47B-398E-421D-9EA2-CEF4ACDB8896}"/>
                </a:ext>
              </a:extLst>
            </p:cNvPr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67" name="Google Shape;1114;p36">
              <a:extLst>
                <a:ext uri="{FF2B5EF4-FFF2-40B4-BE49-F238E27FC236}">
                  <a16:creationId xmlns:a16="http://schemas.microsoft.com/office/drawing/2014/main" id="{09B6AC2D-0039-44B5-9C98-929C72DFA238}"/>
                </a:ext>
              </a:extLst>
            </p:cNvPr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68" name="Google Shape;1115;p36">
              <a:extLst>
                <a:ext uri="{FF2B5EF4-FFF2-40B4-BE49-F238E27FC236}">
                  <a16:creationId xmlns:a16="http://schemas.microsoft.com/office/drawing/2014/main" id="{C997BCF3-63A4-47E3-AA80-4D5A194B91B1}"/>
                </a:ext>
              </a:extLst>
            </p:cNvPr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69" name="Google Shape;1116;p36">
            <a:extLst>
              <a:ext uri="{FF2B5EF4-FFF2-40B4-BE49-F238E27FC236}">
                <a16:creationId xmlns:a16="http://schemas.microsoft.com/office/drawing/2014/main" id="{C67441FC-F8F7-4C4C-A9C3-973C4D5A3C87}"/>
              </a:ext>
            </a:extLst>
          </p:cNvPr>
          <p:cNvGrpSpPr/>
          <p:nvPr/>
        </p:nvGrpSpPr>
        <p:grpSpPr>
          <a:xfrm>
            <a:off x="8145636" y="4652169"/>
            <a:ext cx="354398" cy="354642"/>
            <a:chOff x="4206763" y="2450951"/>
            <a:chExt cx="322151" cy="322374"/>
          </a:xfrm>
        </p:grpSpPr>
        <p:sp>
          <p:nvSpPr>
            <p:cNvPr id="70" name="Google Shape;1117;p36">
              <a:extLst>
                <a:ext uri="{FF2B5EF4-FFF2-40B4-BE49-F238E27FC236}">
                  <a16:creationId xmlns:a16="http://schemas.microsoft.com/office/drawing/2014/main" id="{F8F88F43-D464-4C5C-9555-81620F6A3822}"/>
                </a:ext>
              </a:extLst>
            </p:cNvPr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71" name="Google Shape;1118;p36">
              <a:extLst>
                <a:ext uri="{FF2B5EF4-FFF2-40B4-BE49-F238E27FC236}">
                  <a16:creationId xmlns:a16="http://schemas.microsoft.com/office/drawing/2014/main" id="{F740EDFA-6561-40FA-82A2-D4F6E9015A0E}"/>
                </a:ext>
              </a:extLst>
            </p:cNvPr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72" name="Google Shape;1119;p36">
            <a:extLst>
              <a:ext uri="{FF2B5EF4-FFF2-40B4-BE49-F238E27FC236}">
                <a16:creationId xmlns:a16="http://schemas.microsoft.com/office/drawing/2014/main" id="{943414D5-03BE-4380-8ED9-54C9868E619F}"/>
              </a:ext>
            </a:extLst>
          </p:cNvPr>
          <p:cNvGrpSpPr/>
          <p:nvPr/>
        </p:nvGrpSpPr>
        <p:grpSpPr>
          <a:xfrm>
            <a:off x="6180209" y="5774049"/>
            <a:ext cx="367739" cy="368159"/>
            <a:chOff x="3725461" y="2444712"/>
            <a:chExt cx="334279" cy="334661"/>
          </a:xfrm>
        </p:grpSpPr>
        <p:sp>
          <p:nvSpPr>
            <p:cNvPr id="73" name="Google Shape;1120;p36">
              <a:extLst>
                <a:ext uri="{FF2B5EF4-FFF2-40B4-BE49-F238E27FC236}">
                  <a16:creationId xmlns:a16="http://schemas.microsoft.com/office/drawing/2014/main" id="{5D5EE80D-90DE-4EEE-93B9-9A23FED6EBD4}"/>
                </a:ext>
              </a:extLst>
            </p:cNvPr>
            <p:cNvSpPr/>
            <p:nvPr/>
          </p:nvSpPr>
          <p:spPr>
            <a:xfrm>
              <a:off x="3939200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74" name="Google Shape;1121;p36">
              <a:extLst>
                <a:ext uri="{FF2B5EF4-FFF2-40B4-BE49-F238E27FC236}">
                  <a16:creationId xmlns:a16="http://schemas.microsoft.com/office/drawing/2014/main" id="{872C2204-C57A-4994-821D-6408DB5141AE}"/>
                </a:ext>
              </a:extLst>
            </p:cNvPr>
            <p:cNvSpPr/>
            <p:nvPr/>
          </p:nvSpPr>
          <p:spPr>
            <a:xfrm>
              <a:off x="3941078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75" name="Google Shape;1122;p36">
              <a:extLst>
                <a:ext uri="{FF2B5EF4-FFF2-40B4-BE49-F238E27FC236}">
                  <a16:creationId xmlns:a16="http://schemas.microsoft.com/office/drawing/2014/main" id="{E3A83181-A153-4D63-908C-2B42C7A95F5B}"/>
                </a:ext>
              </a:extLst>
            </p:cNvPr>
            <p:cNvSpPr/>
            <p:nvPr/>
          </p:nvSpPr>
          <p:spPr>
            <a:xfrm>
              <a:off x="3775116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76" name="Google Shape;1123;p36">
              <a:extLst>
                <a:ext uri="{FF2B5EF4-FFF2-40B4-BE49-F238E27FC236}">
                  <a16:creationId xmlns:a16="http://schemas.microsoft.com/office/drawing/2014/main" id="{A2EC53E7-8773-4AF7-9D33-318DD1EF19EA}"/>
                </a:ext>
              </a:extLst>
            </p:cNvPr>
            <p:cNvSpPr/>
            <p:nvPr/>
          </p:nvSpPr>
          <p:spPr>
            <a:xfrm>
              <a:off x="3793291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77" name="Google Shape;1124;p36">
              <a:extLst>
                <a:ext uri="{FF2B5EF4-FFF2-40B4-BE49-F238E27FC236}">
                  <a16:creationId xmlns:a16="http://schemas.microsoft.com/office/drawing/2014/main" id="{2D03E952-8A13-4923-A289-F5260A00465B}"/>
                </a:ext>
              </a:extLst>
            </p:cNvPr>
            <p:cNvSpPr/>
            <p:nvPr/>
          </p:nvSpPr>
          <p:spPr>
            <a:xfrm>
              <a:off x="3858097" y="2540584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78" name="Google Shape;1125;p36">
              <a:extLst>
                <a:ext uri="{FF2B5EF4-FFF2-40B4-BE49-F238E27FC236}">
                  <a16:creationId xmlns:a16="http://schemas.microsoft.com/office/drawing/2014/main" id="{1CDBFBB2-FBE2-49EA-9232-A0E5A1A44EA2}"/>
                </a:ext>
              </a:extLst>
            </p:cNvPr>
            <p:cNvSpPr/>
            <p:nvPr/>
          </p:nvSpPr>
          <p:spPr>
            <a:xfrm>
              <a:off x="3834224" y="2620159"/>
              <a:ext cx="116752" cy="63342"/>
            </a:xfrm>
            <a:custGeom>
              <a:avLst/>
              <a:gdLst/>
              <a:ahLst/>
              <a:cxnLst/>
              <a:rect l="l" t="t" r="r" b="b"/>
              <a:pathLst>
                <a:path w="3668" h="1990" extrusionOk="0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79" name="Google Shape;1126;p36">
              <a:extLst>
                <a:ext uri="{FF2B5EF4-FFF2-40B4-BE49-F238E27FC236}">
                  <a16:creationId xmlns:a16="http://schemas.microsoft.com/office/drawing/2014/main" id="{F683DAF9-E584-4F84-9F25-0EC7D14B3A86}"/>
                </a:ext>
              </a:extLst>
            </p:cNvPr>
            <p:cNvSpPr/>
            <p:nvPr/>
          </p:nvSpPr>
          <p:spPr>
            <a:xfrm>
              <a:off x="3725461" y="2444712"/>
              <a:ext cx="334279" cy="334661"/>
            </a:xfrm>
            <a:custGeom>
              <a:avLst/>
              <a:gdLst/>
              <a:ahLst/>
              <a:cxnLst/>
              <a:rect l="l" t="t" r="r" b="b"/>
              <a:pathLst>
                <a:path w="10502" h="10514" extrusionOk="0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80" name="Google Shape;1127;p36">
            <a:extLst>
              <a:ext uri="{FF2B5EF4-FFF2-40B4-BE49-F238E27FC236}">
                <a16:creationId xmlns:a16="http://schemas.microsoft.com/office/drawing/2014/main" id="{13D12573-3541-4876-8AE0-FE739E7AF9EC}"/>
              </a:ext>
            </a:extLst>
          </p:cNvPr>
          <p:cNvGrpSpPr/>
          <p:nvPr/>
        </p:nvGrpSpPr>
        <p:grpSpPr>
          <a:xfrm>
            <a:off x="7133957" y="4068694"/>
            <a:ext cx="419037" cy="373587"/>
            <a:chOff x="855096" y="1504485"/>
            <a:chExt cx="380910" cy="339594"/>
          </a:xfrm>
        </p:grpSpPr>
        <p:sp>
          <p:nvSpPr>
            <p:cNvPr id="81" name="Google Shape;1128;p36">
              <a:extLst>
                <a:ext uri="{FF2B5EF4-FFF2-40B4-BE49-F238E27FC236}">
                  <a16:creationId xmlns:a16="http://schemas.microsoft.com/office/drawing/2014/main" id="{7E8305B4-EA5B-431F-ACAC-8C9B7F29DDCD}"/>
                </a:ext>
              </a:extLst>
            </p:cNvPr>
            <p:cNvSpPr/>
            <p:nvPr/>
          </p:nvSpPr>
          <p:spPr>
            <a:xfrm>
              <a:off x="1092707" y="1504485"/>
              <a:ext cx="107299" cy="136837"/>
            </a:xfrm>
            <a:custGeom>
              <a:avLst/>
              <a:gdLst/>
              <a:ahLst/>
              <a:cxnLst/>
              <a:rect l="l" t="t" r="r" b="b"/>
              <a:pathLst>
                <a:path w="3371" h="4299" extrusionOk="0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82" name="Google Shape;1129;p36">
              <a:extLst>
                <a:ext uri="{FF2B5EF4-FFF2-40B4-BE49-F238E27FC236}">
                  <a16:creationId xmlns:a16="http://schemas.microsoft.com/office/drawing/2014/main" id="{38947BD5-4B74-456F-A53A-82CF82C05331}"/>
                </a:ext>
              </a:extLst>
            </p:cNvPr>
            <p:cNvSpPr/>
            <p:nvPr/>
          </p:nvSpPr>
          <p:spPr>
            <a:xfrm>
              <a:off x="855096" y="1521896"/>
              <a:ext cx="214152" cy="322183"/>
            </a:xfrm>
            <a:custGeom>
              <a:avLst/>
              <a:gdLst/>
              <a:ahLst/>
              <a:cxnLst/>
              <a:rect l="l" t="t" r="r" b="b"/>
              <a:pathLst>
                <a:path w="6728" h="10122" extrusionOk="0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83" name="Google Shape;1130;p36">
              <a:extLst>
                <a:ext uri="{FF2B5EF4-FFF2-40B4-BE49-F238E27FC236}">
                  <a16:creationId xmlns:a16="http://schemas.microsoft.com/office/drawing/2014/main" id="{4BBC3196-4C3A-4ABD-9128-90CAF7D2228E}"/>
                </a:ext>
              </a:extLst>
            </p:cNvPr>
            <p:cNvSpPr/>
            <p:nvPr/>
          </p:nvSpPr>
          <p:spPr>
            <a:xfrm>
              <a:off x="89641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84" name="Google Shape;1131;p36">
              <a:extLst>
                <a:ext uri="{FF2B5EF4-FFF2-40B4-BE49-F238E27FC236}">
                  <a16:creationId xmlns:a16="http://schemas.microsoft.com/office/drawing/2014/main" id="{E68D9EAE-E0DB-429B-90EA-C33873FC6AE1}"/>
                </a:ext>
              </a:extLst>
            </p:cNvPr>
            <p:cNvSpPr/>
            <p:nvPr/>
          </p:nvSpPr>
          <p:spPr>
            <a:xfrm>
              <a:off x="101539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85" name="Google Shape;1132;p36">
              <a:extLst>
                <a:ext uri="{FF2B5EF4-FFF2-40B4-BE49-F238E27FC236}">
                  <a16:creationId xmlns:a16="http://schemas.microsoft.com/office/drawing/2014/main" id="{784771FE-13F3-4D5A-83CD-B55EB99D3BFB}"/>
                </a:ext>
              </a:extLst>
            </p:cNvPr>
            <p:cNvSpPr/>
            <p:nvPr/>
          </p:nvSpPr>
          <p:spPr>
            <a:xfrm>
              <a:off x="1057471" y="1522660"/>
              <a:ext cx="178534" cy="186110"/>
            </a:xfrm>
            <a:custGeom>
              <a:avLst/>
              <a:gdLst/>
              <a:ahLst/>
              <a:cxnLst/>
              <a:rect l="l" t="t" r="r" b="b"/>
              <a:pathLst>
                <a:path w="5609" h="5847" extrusionOk="0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</p:grpSp>
      <p:grpSp>
        <p:nvGrpSpPr>
          <p:cNvPr id="86" name="Google Shape;1133;p36">
            <a:extLst>
              <a:ext uri="{FF2B5EF4-FFF2-40B4-BE49-F238E27FC236}">
                <a16:creationId xmlns:a16="http://schemas.microsoft.com/office/drawing/2014/main" id="{8BC0FF72-A7A0-4D10-B7D4-44BD9AC03988}"/>
              </a:ext>
            </a:extLst>
          </p:cNvPr>
          <p:cNvGrpSpPr/>
          <p:nvPr/>
        </p:nvGrpSpPr>
        <p:grpSpPr>
          <a:xfrm>
            <a:off x="6179739" y="4655324"/>
            <a:ext cx="398203" cy="346484"/>
            <a:chOff x="3716358" y="1544655"/>
            <a:chExt cx="361971" cy="314958"/>
          </a:xfrm>
        </p:grpSpPr>
        <p:sp>
          <p:nvSpPr>
            <p:cNvPr id="87" name="Google Shape;1134;p36">
              <a:extLst>
                <a:ext uri="{FF2B5EF4-FFF2-40B4-BE49-F238E27FC236}">
                  <a16:creationId xmlns:a16="http://schemas.microsoft.com/office/drawing/2014/main" id="{06B327C7-DBC2-44A4-B394-B90546FC5226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88" name="Google Shape;1135;p36">
              <a:extLst>
                <a:ext uri="{FF2B5EF4-FFF2-40B4-BE49-F238E27FC236}">
                  <a16:creationId xmlns:a16="http://schemas.microsoft.com/office/drawing/2014/main" id="{80F52434-FD3B-4FEC-9476-CAF69CF58656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89" name="Google Shape;1136;p36">
              <a:extLst>
                <a:ext uri="{FF2B5EF4-FFF2-40B4-BE49-F238E27FC236}">
                  <a16:creationId xmlns:a16="http://schemas.microsoft.com/office/drawing/2014/main" id="{E5002D00-097C-4E82-925E-25B2D4EFD726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90" name="Google Shape;1137;p36">
              <a:extLst>
                <a:ext uri="{FF2B5EF4-FFF2-40B4-BE49-F238E27FC236}">
                  <a16:creationId xmlns:a16="http://schemas.microsoft.com/office/drawing/2014/main" id="{F01E300D-3B98-42A8-94AC-160A5440FCA9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sp>
          <p:nvSpPr>
            <p:cNvPr id="91" name="Google Shape;1138;p36">
              <a:extLst>
                <a:ext uri="{FF2B5EF4-FFF2-40B4-BE49-F238E27FC236}">
                  <a16:creationId xmlns:a16="http://schemas.microsoft.com/office/drawing/2014/main" id="{C3A1A07D-F63C-45EB-ADCE-9C678F69CC92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5603" tIns="105603" rIns="105603" bIns="105603" anchor="ctr" anchorCtr="0">
              <a:noAutofit/>
            </a:bodyPr>
            <a:lstStyle/>
            <a:p>
              <a:endParaRPr sz="1617"/>
            </a:p>
          </p:txBody>
        </p:sp>
        <p:grpSp>
          <p:nvGrpSpPr>
            <p:cNvPr id="92" name="Google Shape;1139;p36">
              <a:extLst>
                <a:ext uri="{FF2B5EF4-FFF2-40B4-BE49-F238E27FC236}">
                  <a16:creationId xmlns:a16="http://schemas.microsoft.com/office/drawing/2014/main" id="{99D83601-9FFF-4684-BD8D-47511BC632F5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93" name="Google Shape;1140;p36">
                <a:extLst>
                  <a:ext uri="{FF2B5EF4-FFF2-40B4-BE49-F238E27FC236}">
                    <a16:creationId xmlns:a16="http://schemas.microsoft.com/office/drawing/2014/main" id="{8F3665B8-E9DC-4508-83A4-ED4022E86DA4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5603" tIns="105603" rIns="105603" bIns="105603" anchor="ctr" anchorCtr="0">
                <a:noAutofit/>
              </a:bodyPr>
              <a:lstStyle/>
              <a:p>
                <a:endParaRPr sz="1617"/>
              </a:p>
            </p:txBody>
          </p:sp>
          <p:sp>
            <p:nvSpPr>
              <p:cNvPr id="94" name="Google Shape;1141;p36">
                <a:extLst>
                  <a:ext uri="{FF2B5EF4-FFF2-40B4-BE49-F238E27FC236}">
                    <a16:creationId xmlns:a16="http://schemas.microsoft.com/office/drawing/2014/main" id="{A12FE893-2E3A-4616-BA79-A0DED5C89192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5603" tIns="105603" rIns="105603" bIns="105603" anchor="ctr" anchorCtr="0">
                <a:noAutofit/>
              </a:bodyPr>
              <a:lstStyle/>
              <a:p>
                <a:endParaRPr sz="1617"/>
              </a:p>
            </p:txBody>
          </p:sp>
          <p:sp>
            <p:nvSpPr>
              <p:cNvPr id="95" name="Google Shape;1142;p36">
                <a:extLst>
                  <a:ext uri="{FF2B5EF4-FFF2-40B4-BE49-F238E27FC236}">
                    <a16:creationId xmlns:a16="http://schemas.microsoft.com/office/drawing/2014/main" id="{6F3F895F-78CF-46B9-9E71-0A6E54B00F9E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5603" tIns="105603" rIns="105603" bIns="105603" anchor="ctr" anchorCtr="0">
                <a:noAutofit/>
              </a:bodyPr>
              <a:lstStyle/>
              <a:p>
                <a:endParaRPr sz="1617"/>
              </a:p>
            </p:txBody>
          </p:sp>
          <p:sp>
            <p:nvSpPr>
              <p:cNvPr id="96" name="Google Shape;1143;p36">
                <a:extLst>
                  <a:ext uri="{FF2B5EF4-FFF2-40B4-BE49-F238E27FC236}">
                    <a16:creationId xmlns:a16="http://schemas.microsoft.com/office/drawing/2014/main" id="{548364E1-7741-4322-B42C-DDE8DA4B31F4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5603" tIns="105603" rIns="105603" bIns="105603" anchor="ctr" anchorCtr="0">
                <a:noAutofit/>
              </a:bodyPr>
              <a:lstStyle/>
              <a:p>
                <a:endParaRPr sz="1617"/>
              </a:p>
            </p:txBody>
          </p:sp>
          <p:sp>
            <p:nvSpPr>
              <p:cNvPr id="97" name="Google Shape;1144;p36">
                <a:extLst>
                  <a:ext uri="{FF2B5EF4-FFF2-40B4-BE49-F238E27FC236}">
                    <a16:creationId xmlns:a16="http://schemas.microsoft.com/office/drawing/2014/main" id="{46170ECC-91AB-45FD-A163-F989A4559233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5603" tIns="105603" rIns="105603" bIns="105603" anchor="ctr" anchorCtr="0">
                <a:noAutofit/>
              </a:bodyPr>
              <a:lstStyle/>
              <a:p>
                <a:endParaRPr sz="1617"/>
              </a:p>
            </p:txBody>
          </p:sp>
        </p:grpSp>
      </p:grpSp>
      <p:sp>
        <p:nvSpPr>
          <p:cNvPr id="98" name="CuadroTexto 123">
            <a:extLst>
              <a:ext uri="{FF2B5EF4-FFF2-40B4-BE49-F238E27FC236}">
                <a16:creationId xmlns:a16="http://schemas.microsoft.com/office/drawing/2014/main" id="{A40535B9-E6AB-4058-8FD0-20837EB03FA0}"/>
              </a:ext>
            </a:extLst>
          </p:cNvPr>
          <p:cNvSpPr txBox="1"/>
          <p:nvPr/>
        </p:nvSpPr>
        <p:spPr>
          <a:xfrm>
            <a:off x="5173200" y="1095669"/>
            <a:ext cx="4379379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34" dirty="0"/>
              <a:t>1. INTRODUCCIÓN </a:t>
            </a:r>
          </a:p>
        </p:txBody>
      </p:sp>
      <p:sp>
        <p:nvSpPr>
          <p:cNvPr id="99" name="CuadroTexto 124">
            <a:extLst>
              <a:ext uri="{FF2B5EF4-FFF2-40B4-BE49-F238E27FC236}">
                <a16:creationId xmlns:a16="http://schemas.microsoft.com/office/drawing/2014/main" id="{A939AD9C-A7D4-4FB6-9C91-8EFB1D33C233}"/>
              </a:ext>
            </a:extLst>
          </p:cNvPr>
          <p:cNvSpPr txBox="1"/>
          <p:nvPr/>
        </p:nvSpPr>
        <p:spPr>
          <a:xfrm>
            <a:off x="1261463" y="1796141"/>
            <a:ext cx="12146855" cy="1158779"/>
          </a:xfrm>
          <a:prstGeom prst="rect">
            <a:avLst/>
          </a:prstGeom>
          <a:noFill/>
          <a:ln>
            <a:solidFill>
              <a:srgbClr val="00CC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310" dirty="0"/>
              <a:t>La Universidad Militar Nueva Granada acoge a los grupos de interés como un </a:t>
            </a:r>
            <a:r>
              <a:rPr lang="es-ES" sz="2310" b="1" dirty="0">
                <a:solidFill>
                  <a:srgbClr val="00B0F0"/>
                </a:solidFill>
              </a:rPr>
              <a:t>conjunto de partes interesadas o afectadas por la actividad, los productos o los servicios </a:t>
            </a:r>
            <a:r>
              <a:rPr lang="es-ES" sz="2310" dirty="0"/>
              <a:t>del centro de estudios (Instituto Colombiano de Normas Técnicas y Certificación, 2015).</a:t>
            </a:r>
            <a:endParaRPr lang="es-CO" sz="2310" dirty="0"/>
          </a:p>
        </p:txBody>
      </p:sp>
      <p:sp>
        <p:nvSpPr>
          <p:cNvPr id="100" name="Rectángulo 127">
            <a:extLst>
              <a:ext uri="{FF2B5EF4-FFF2-40B4-BE49-F238E27FC236}">
                <a16:creationId xmlns:a16="http://schemas.microsoft.com/office/drawing/2014/main" id="{BBC1618C-5744-48FC-B4E4-D520FFC9C0FD}"/>
              </a:ext>
            </a:extLst>
          </p:cNvPr>
          <p:cNvSpPr/>
          <p:nvPr/>
        </p:nvSpPr>
        <p:spPr>
          <a:xfrm>
            <a:off x="1243892" y="3884655"/>
            <a:ext cx="3877869" cy="590033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s-ES" sz="1617" spc="-35" dirty="0">
                <a:ea typeface="Century Gothic" panose="020B0502020202020204" pitchFamily="34" charset="0"/>
                <a:cs typeface="Century Gothic" panose="020B0502020202020204" pitchFamily="34" charset="0"/>
              </a:rPr>
              <a:t>Identificar</a:t>
            </a:r>
            <a:r>
              <a:rPr lang="es-ES" sz="1617" spc="-225" dirty="0"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1617" spc="-35" dirty="0">
                <a:ea typeface="Century Gothic" panose="020B0502020202020204" pitchFamily="34" charset="0"/>
                <a:cs typeface="Century Gothic" panose="020B0502020202020204" pitchFamily="34" charset="0"/>
              </a:rPr>
              <a:t>aspectos</a:t>
            </a:r>
            <a:r>
              <a:rPr lang="es-ES" sz="1617" spc="-225" dirty="0"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1617" spc="-23" dirty="0">
                <a:ea typeface="Century Gothic" panose="020B0502020202020204" pitchFamily="34" charset="0"/>
                <a:cs typeface="Century Gothic" panose="020B0502020202020204" pitchFamily="34" charset="0"/>
              </a:rPr>
              <a:t>que</a:t>
            </a:r>
            <a:r>
              <a:rPr lang="es-ES" sz="1617" spc="-225" dirty="0"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1617" spc="-17" dirty="0">
                <a:ea typeface="Century Gothic" panose="020B0502020202020204" pitchFamily="34" charset="0"/>
                <a:cs typeface="Century Gothic" panose="020B0502020202020204" pitchFamily="34" charset="0"/>
              </a:rPr>
              <a:t>se</a:t>
            </a:r>
            <a:r>
              <a:rPr lang="es-ES" sz="1617" spc="-225" dirty="0"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1617" spc="-29" dirty="0">
                <a:ea typeface="Century Gothic" panose="020B0502020202020204" pitchFamily="34" charset="0"/>
                <a:cs typeface="Century Gothic" panose="020B0502020202020204" pitchFamily="34" charset="0"/>
              </a:rPr>
              <a:t>con</a:t>
            </a:r>
            <a:r>
              <a:rPr lang="es-ES" sz="1617" spc="-35" dirty="0">
                <a:ea typeface="Century Gothic" panose="020B0502020202020204" pitchFamily="34" charset="0"/>
                <a:cs typeface="Century Gothic" panose="020B0502020202020204" pitchFamily="34" charset="0"/>
              </a:rPr>
              <a:t>sideren</a:t>
            </a:r>
            <a:r>
              <a:rPr lang="es-ES" sz="1617" spc="-214" dirty="0"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s-ES" sz="1617" spc="-35" dirty="0">
                <a:ea typeface="Century Gothic" panose="020B0502020202020204" pitchFamily="34" charset="0"/>
                <a:cs typeface="Century Gothic" panose="020B0502020202020204" pitchFamily="34" charset="0"/>
              </a:rPr>
              <a:t>relevantes.</a:t>
            </a:r>
            <a:endParaRPr lang="es-CO" sz="1617" dirty="0"/>
          </a:p>
        </p:txBody>
      </p:sp>
      <p:sp>
        <p:nvSpPr>
          <p:cNvPr id="101" name="CuadroTexto 128">
            <a:extLst>
              <a:ext uri="{FF2B5EF4-FFF2-40B4-BE49-F238E27FC236}">
                <a16:creationId xmlns:a16="http://schemas.microsoft.com/office/drawing/2014/main" id="{F3F69AFB-C577-49A4-BD41-56939C558F70}"/>
              </a:ext>
            </a:extLst>
          </p:cNvPr>
          <p:cNvSpPr txBox="1"/>
          <p:nvPr/>
        </p:nvSpPr>
        <p:spPr>
          <a:xfrm>
            <a:off x="1249114" y="4829491"/>
            <a:ext cx="3857878" cy="838884"/>
          </a:xfrm>
          <a:prstGeom prst="rect">
            <a:avLst/>
          </a:prstGeom>
          <a:noFill/>
          <a:ln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17" dirty="0"/>
              <a:t>Adquirir conocimiento nuevo sobre alguna situación (Salud Pública COVID 19) y definir voluntad de participación.</a:t>
            </a:r>
            <a:endParaRPr lang="es-CO" sz="1617" dirty="0"/>
          </a:p>
        </p:txBody>
      </p:sp>
      <p:sp>
        <p:nvSpPr>
          <p:cNvPr id="102" name="CuadroTexto 129">
            <a:extLst>
              <a:ext uri="{FF2B5EF4-FFF2-40B4-BE49-F238E27FC236}">
                <a16:creationId xmlns:a16="http://schemas.microsoft.com/office/drawing/2014/main" id="{5148CF71-1410-4BB5-BC63-BD7B678BEC45}"/>
              </a:ext>
            </a:extLst>
          </p:cNvPr>
          <p:cNvSpPr txBox="1"/>
          <p:nvPr/>
        </p:nvSpPr>
        <p:spPr>
          <a:xfrm>
            <a:off x="1261462" y="6329514"/>
            <a:ext cx="3857878" cy="590033"/>
          </a:xfrm>
          <a:prstGeom prst="rect">
            <a:avLst/>
          </a:prstGeom>
          <a:noFill/>
          <a:ln>
            <a:solidFill>
              <a:srgbClr val="FFC819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17" dirty="0"/>
              <a:t>Establecer relaciones de confianza y consolidar buenas practicas.</a:t>
            </a:r>
            <a:endParaRPr lang="es-CO" sz="1617" dirty="0"/>
          </a:p>
        </p:txBody>
      </p:sp>
      <p:sp>
        <p:nvSpPr>
          <p:cNvPr id="103" name="CuadroTexto 130">
            <a:extLst>
              <a:ext uri="{FF2B5EF4-FFF2-40B4-BE49-F238E27FC236}">
                <a16:creationId xmlns:a16="http://schemas.microsoft.com/office/drawing/2014/main" id="{0DFFCA53-F6D8-4E6D-9669-19F22CBE6227}"/>
              </a:ext>
            </a:extLst>
          </p:cNvPr>
          <p:cNvSpPr txBox="1"/>
          <p:nvPr/>
        </p:nvSpPr>
        <p:spPr>
          <a:xfrm>
            <a:off x="9480226" y="3812401"/>
            <a:ext cx="3928092" cy="34118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17" dirty="0"/>
              <a:t>Identificar necesidades y expectativas.</a:t>
            </a:r>
          </a:p>
        </p:txBody>
      </p:sp>
      <p:sp>
        <p:nvSpPr>
          <p:cNvPr id="104" name="CuadroTexto 133">
            <a:extLst>
              <a:ext uri="{FF2B5EF4-FFF2-40B4-BE49-F238E27FC236}">
                <a16:creationId xmlns:a16="http://schemas.microsoft.com/office/drawing/2014/main" id="{2817B02A-EE3E-4E94-9E7D-EBAF0734B614}"/>
              </a:ext>
            </a:extLst>
          </p:cNvPr>
          <p:cNvSpPr txBox="1"/>
          <p:nvPr/>
        </p:nvSpPr>
        <p:spPr>
          <a:xfrm>
            <a:off x="9550414" y="4886448"/>
            <a:ext cx="3905838" cy="59003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17" dirty="0"/>
              <a:t>Recibir retroalimentación sobre las estrategias que se implementan.</a:t>
            </a:r>
            <a:endParaRPr lang="es-CO" sz="1617" dirty="0"/>
          </a:p>
        </p:txBody>
      </p:sp>
      <p:sp>
        <p:nvSpPr>
          <p:cNvPr id="105" name="CuadroTexto 134">
            <a:extLst>
              <a:ext uri="{FF2B5EF4-FFF2-40B4-BE49-F238E27FC236}">
                <a16:creationId xmlns:a16="http://schemas.microsoft.com/office/drawing/2014/main" id="{888B36D2-4A76-4F2D-9859-4245BDDA5A43}"/>
              </a:ext>
            </a:extLst>
          </p:cNvPr>
          <p:cNvSpPr txBox="1"/>
          <p:nvPr/>
        </p:nvSpPr>
        <p:spPr>
          <a:xfrm>
            <a:off x="9499469" y="6245674"/>
            <a:ext cx="4037967" cy="83888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17" dirty="0"/>
              <a:t>Reconocer nuevas tendencias en ámbito de la sostenibilidad y la responsabilidad social </a:t>
            </a:r>
          </a:p>
        </p:txBody>
      </p:sp>
    </p:spTree>
    <p:extLst>
      <p:ext uri="{BB962C8B-B14F-4D97-AF65-F5344CB8AC3E}">
        <p14:creationId xmlns:p14="http://schemas.microsoft.com/office/powerpoint/2010/main" val="85323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>
            <a:extLst>
              <a:ext uri="{FF2B5EF4-FFF2-40B4-BE49-F238E27FC236}">
                <a16:creationId xmlns:a16="http://schemas.microsoft.com/office/drawing/2014/main" id="{82AC6C4F-14F8-4EA5-99E4-A24DB936C582}"/>
              </a:ext>
            </a:extLst>
          </p:cNvPr>
          <p:cNvSpPr txBox="1">
            <a:spLocks/>
          </p:cNvSpPr>
          <p:nvPr/>
        </p:nvSpPr>
        <p:spPr>
          <a:xfrm>
            <a:off x="3249447" y="206308"/>
            <a:ext cx="11952453" cy="8207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3696" dirty="0">
                <a:latin typeface="+mn-lt"/>
              </a:rPr>
              <a:t>GRUPO DE INTERÉS INSTITUCIONALES </a:t>
            </a:r>
          </a:p>
        </p:txBody>
      </p:sp>
      <p:pic>
        <p:nvPicPr>
          <p:cNvPr id="106" name="Imagen 41" descr="Diagram&#10;&#10;Description automatically generated">
            <a:extLst>
              <a:ext uri="{FF2B5EF4-FFF2-40B4-BE49-F238E27FC236}">
                <a16:creationId xmlns:a16="http://schemas.microsoft.com/office/drawing/2014/main" id="{4A1753B8-CFEC-4F10-BFD5-8CDA2758FB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7" y="1441342"/>
            <a:ext cx="12383145" cy="592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3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upo 190">
            <a:extLst>
              <a:ext uri="{FF2B5EF4-FFF2-40B4-BE49-F238E27FC236}">
                <a16:creationId xmlns:a16="http://schemas.microsoft.com/office/drawing/2014/main" id="{7CBA17E9-EB02-461F-9B84-85B2DF3D8987}"/>
              </a:ext>
            </a:extLst>
          </p:cNvPr>
          <p:cNvGrpSpPr/>
          <p:nvPr/>
        </p:nvGrpSpPr>
        <p:grpSpPr>
          <a:xfrm>
            <a:off x="10683468" y="532511"/>
            <a:ext cx="3116071" cy="765748"/>
            <a:chOff x="10580319" y="214626"/>
            <a:chExt cx="3116071" cy="765748"/>
          </a:xfrm>
        </p:grpSpPr>
        <p:sp>
          <p:nvSpPr>
            <p:cNvPr id="192" name="TextBox 53">
              <a:extLst>
                <a:ext uri="{FF2B5EF4-FFF2-40B4-BE49-F238E27FC236}">
                  <a16:creationId xmlns:a16="http://schemas.microsoft.com/office/drawing/2014/main" id="{A9C96B17-3934-420C-AE7C-4B19D0A008F4}"/>
                </a:ext>
              </a:extLst>
            </p:cNvPr>
            <p:cNvSpPr txBox="1"/>
            <p:nvPr/>
          </p:nvSpPr>
          <p:spPr>
            <a:xfrm>
              <a:off x="10580319" y="214626"/>
              <a:ext cx="3116071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2"/>
                  </a:solidFill>
                </a:rPr>
                <a:t>2021 – 1</a:t>
              </a:r>
              <a:endParaRPr lang="ko-KR" altLang="en-US" sz="40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93" name="Group 55">
              <a:extLst>
                <a:ext uri="{FF2B5EF4-FFF2-40B4-BE49-F238E27FC236}">
                  <a16:creationId xmlns:a16="http://schemas.microsoft.com/office/drawing/2014/main" id="{A45F3E28-A147-44FA-9F19-E8B137BF614A}"/>
                </a:ext>
              </a:extLst>
            </p:cNvPr>
            <p:cNvGrpSpPr/>
            <p:nvPr/>
          </p:nvGrpSpPr>
          <p:grpSpPr>
            <a:xfrm>
              <a:off x="10864168" y="934655"/>
              <a:ext cx="2823029" cy="45719"/>
              <a:chOff x="1780872" y="5229200"/>
              <a:chExt cx="5589541" cy="72008"/>
            </a:xfrm>
          </p:grpSpPr>
          <p:sp>
            <p:nvSpPr>
              <p:cNvPr id="194" name="Rectangle 24">
                <a:extLst>
                  <a:ext uri="{FF2B5EF4-FFF2-40B4-BE49-F238E27FC236}">
                    <a16:creationId xmlns:a16="http://schemas.microsoft.com/office/drawing/2014/main" id="{CFE832DF-3C7A-4139-80AD-5F67E53FA18C}"/>
                  </a:ext>
                </a:extLst>
              </p:cNvPr>
              <p:cNvSpPr/>
              <p:nvPr/>
            </p:nvSpPr>
            <p:spPr>
              <a:xfrm>
                <a:off x="1780872" y="5229200"/>
                <a:ext cx="1400441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1400441" h="72008">
                    <a:moveTo>
                      <a:pt x="0" y="0"/>
                    </a:moveTo>
                    <a:lnTo>
                      <a:pt x="1400441" y="0"/>
                    </a:lnTo>
                    <a:lnTo>
                      <a:pt x="1400441" y="72008"/>
                    </a:lnTo>
                    <a:lnTo>
                      <a:pt x="0" y="720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5" name="Rectangle 24">
                <a:extLst>
                  <a:ext uri="{FF2B5EF4-FFF2-40B4-BE49-F238E27FC236}">
                    <a16:creationId xmlns:a16="http://schemas.microsoft.com/office/drawing/2014/main" id="{BEC9D952-531B-49AB-B8C8-B822250C7178}"/>
                  </a:ext>
                </a:extLst>
              </p:cNvPr>
              <p:cNvSpPr/>
              <p:nvPr/>
            </p:nvSpPr>
            <p:spPr>
              <a:xfrm>
                <a:off x="3177238" y="5229200"/>
                <a:ext cx="1400441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1400441" h="72008">
                    <a:moveTo>
                      <a:pt x="0" y="0"/>
                    </a:moveTo>
                    <a:lnTo>
                      <a:pt x="1400441" y="0"/>
                    </a:lnTo>
                    <a:lnTo>
                      <a:pt x="1400441" y="72008"/>
                    </a:lnTo>
                    <a:lnTo>
                      <a:pt x="0" y="7200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6" name="Rectangle 24">
                <a:extLst>
                  <a:ext uri="{FF2B5EF4-FFF2-40B4-BE49-F238E27FC236}">
                    <a16:creationId xmlns:a16="http://schemas.microsoft.com/office/drawing/2014/main" id="{4BA2D000-8B40-4D41-9C9F-B960C6B5AC45}"/>
                  </a:ext>
                </a:extLst>
              </p:cNvPr>
              <p:cNvSpPr/>
              <p:nvPr/>
            </p:nvSpPr>
            <p:spPr>
              <a:xfrm>
                <a:off x="4573604" y="5229200"/>
                <a:ext cx="1400441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1400441" h="72008">
                    <a:moveTo>
                      <a:pt x="0" y="0"/>
                    </a:moveTo>
                    <a:lnTo>
                      <a:pt x="1400441" y="0"/>
                    </a:lnTo>
                    <a:lnTo>
                      <a:pt x="1400441" y="72008"/>
                    </a:lnTo>
                    <a:lnTo>
                      <a:pt x="0" y="720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7" name="Rectangle 24">
                <a:extLst>
                  <a:ext uri="{FF2B5EF4-FFF2-40B4-BE49-F238E27FC236}">
                    <a16:creationId xmlns:a16="http://schemas.microsoft.com/office/drawing/2014/main" id="{295BE1FB-9C3B-4C38-93FB-4E113ECD3950}"/>
                  </a:ext>
                </a:extLst>
              </p:cNvPr>
              <p:cNvSpPr/>
              <p:nvPr/>
            </p:nvSpPr>
            <p:spPr>
              <a:xfrm>
                <a:off x="5969972" y="5229200"/>
                <a:ext cx="1400441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1400441" h="72008">
                    <a:moveTo>
                      <a:pt x="0" y="0"/>
                    </a:moveTo>
                    <a:lnTo>
                      <a:pt x="1400441" y="0"/>
                    </a:lnTo>
                    <a:lnTo>
                      <a:pt x="1400441" y="72008"/>
                    </a:lnTo>
                    <a:lnTo>
                      <a:pt x="0" y="720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F4B5DCB-0B7B-4C3E-A17E-855042405F16}"/>
              </a:ext>
            </a:extLst>
          </p:cNvPr>
          <p:cNvGrpSpPr/>
          <p:nvPr/>
        </p:nvGrpSpPr>
        <p:grpSpPr>
          <a:xfrm>
            <a:off x="213721" y="2406910"/>
            <a:ext cx="13576625" cy="4262175"/>
            <a:chOff x="119729" y="2445924"/>
            <a:chExt cx="13576625" cy="4262175"/>
          </a:xfrm>
        </p:grpSpPr>
        <p:sp>
          <p:nvSpPr>
            <p:cNvPr id="179" name="Google Shape;676;p15">
              <a:extLst>
                <a:ext uri="{FF2B5EF4-FFF2-40B4-BE49-F238E27FC236}">
                  <a16:creationId xmlns:a16="http://schemas.microsoft.com/office/drawing/2014/main" id="{6DA86826-C048-4FD2-B09C-6E2A0F93B6C7}"/>
                </a:ext>
              </a:extLst>
            </p:cNvPr>
            <p:cNvSpPr/>
            <p:nvPr/>
          </p:nvSpPr>
          <p:spPr>
            <a:xfrm>
              <a:off x="460589" y="2445925"/>
              <a:ext cx="2596877" cy="2448301"/>
            </a:xfrm>
            <a:custGeom>
              <a:avLst/>
              <a:gdLst/>
              <a:ahLst/>
              <a:cxnLst/>
              <a:rect l="l" t="t" r="r" b="b"/>
              <a:pathLst>
                <a:path w="70641" h="69188" extrusionOk="0">
                  <a:moveTo>
                    <a:pt x="35315" y="1"/>
                  </a:moveTo>
                  <a:cubicBezTo>
                    <a:pt x="33410" y="1"/>
                    <a:pt x="31505" y="727"/>
                    <a:pt x="30052" y="2180"/>
                  </a:cubicBezTo>
                  <a:lnTo>
                    <a:pt x="2906" y="29338"/>
                  </a:lnTo>
                  <a:cubicBezTo>
                    <a:pt x="1" y="32243"/>
                    <a:pt x="1" y="36958"/>
                    <a:pt x="2906" y="39863"/>
                  </a:cubicBezTo>
                  <a:lnTo>
                    <a:pt x="30052" y="67009"/>
                  </a:lnTo>
                  <a:cubicBezTo>
                    <a:pt x="31505" y="68462"/>
                    <a:pt x="33410" y="69188"/>
                    <a:pt x="35315" y="69188"/>
                  </a:cubicBezTo>
                  <a:cubicBezTo>
                    <a:pt x="37220" y="69188"/>
                    <a:pt x="39125" y="68462"/>
                    <a:pt x="40577" y="67009"/>
                  </a:cubicBezTo>
                  <a:lnTo>
                    <a:pt x="67736" y="39863"/>
                  </a:lnTo>
                  <a:cubicBezTo>
                    <a:pt x="70641" y="36958"/>
                    <a:pt x="70641" y="32243"/>
                    <a:pt x="67736" y="29338"/>
                  </a:cubicBezTo>
                  <a:lnTo>
                    <a:pt x="40577" y="2180"/>
                  </a:lnTo>
                  <a:cubicBezTo>
                    <a:pt x="39125" y="727"/>
                    <a:pt x="37220" y="1"/>
                    <a:pt x="35315" y="1"/>
                  </a:cubicBezTo>
                  <a:close/>
                </a:path>
              </a:pathLst>
            </a:custGeom>
            <a:solidFill>
              <a:srgbClr val="EC3A3B"/>
            </a:solidFill>
            <a:ln w="57150">
              <a:solidFill>
                <a:srgbClr val="00B050"/>
              </a:solidFill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685;p15">
              <a:extLst>
                <a:ext uri="{FF2B5EF4-FFF2-40B4-BE49-F238E27FC236}">
                  <a16:creationId xmlns:a16="http://schemas.microsoft.com/office/drawing/2014/main" id="{A2C598DE-3A71-46CC-89F1-F780C1BF39EE}"/>
                </a:ext>
              </a:extLst>
            </p:cNvPr>
            <p:cNvSpPr/>
            <p:nvPr/>
          </p:nvSpPr>
          <p:spPr>
            <a:xfrm>
              <a:off x="1187741" y="3120582"/>
              <a:ext cx="1142573" cy="1099451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686;p15">
              <a:extLst>
                <a:ext uri="{FF2B5EF4-FFF2-40B4-BE49-F238E27FC236}">
                  <a16:creationId xmlns:a16="http://schemas.microsoft.com/office/drawing/2014/main" id="{6C49A96D-95AC-4B26-90C1-3DBE9999C761}"/>
                </a:ext>
              </a:extLst>
            </p:cNvPr>
            <p:cNvSpPr txBox="1"/>
            <p:nvPr/>
          </p:nvSpPr>
          <p:spPr>
            <a:xfrm>
              <a:off x="119729" y="5374308"/>
              <a:ext cx="2779871" cy="1226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lang="en" sz="18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Transformación matricial de Oficinas (12) a Procesos </a:t>
              </a:r>
              <a:r>
                <a:rPr lang="es-ES" sz="18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misionales, de apoyo, evaluación y seguimiento (15)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688;p15">
              <a:extLst>
                <a:ext uri="{FF2B5EF4-FFF2-40B4-BE49-F238E27FC236}">
                  <a16:creationId xmlns:a16="http://schemas.microsoft.com/office/drawing/2014/main" id="{F6378FDC-1774-4173-812F-71739C4279E3}"/>
                </a:ext>
              </a:extLst>
            </p:cNvPr>
            <p:cNvSpPr/>
            <p:nvPr/>
          </p:nvSpPr>
          <p:spPr>
            <a:xfrm>
              <a:off x="1266105" y="3195924"/>
              <a:ext cx="985847" cy="948764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200"/>
                <a:buFontTx/>
                <a:buNone/>
                <a:tabLst/>
                <a:defRPr/>
              </a:pPr>
              <a:r>
                <a:rPr kumimoji="0" lang="e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EC3A3B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EC3A3B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3" name="Google Shape;690;p15">
              <a:extLst>
                <a:ext uri="{FF2B5EF4-FFF2-40B4-BE49-F238E27FC236}">
                  <a16:creationId xmlns:a16="http://schemas.microsoft.com/office/drawing/2014/main" id="{8B10CB8D-6964-4B2A-A52F-2A574BF41189}"/>
                </a:ext>
              </a:extLst>
            </p:cNvPr>
            <p:cNvSpPr/>
            <p:nvPr/>
          </p:nvSpPr>
          <p:spPr>
            <a:xfrm>
              <a:off x="2604739" y="2445924"/>
              <a:ext cx="2596839" cy="2448304"/>
            </a:xfrm>
            <a:custGeom>
              <a:avLst/>
              <a:gdLst/>
              <a:ahLst/>
              <a:cxnLst/>
              <a:rect l="l" t="t" r="r" b="b"/>
              <a:pathLst>
                <a:path w="70640" h="69188" extrusionOk="0">
                  <a:moveTo>
                    <a:pt x="35320" y="1"/>
                  </a:moveTo>
                  <a:cubicBezTo>
                    <a:pt x="33418" y="1"/>
                    <a:pt x="31516" y="727"/>
                    <a:pt x="30063" y="2180"/>
                  </a:cubicBezTo>
                  <a:lnTo>
                    <a:pt x="2905" y="29338"/>
                  </a:lnTo>
                  <a:cubicBezTo>
                    <a:pt x="0" y="32243"/>
                    <a:pt x="0" y="36958"/>
                    <a:pt x="2905" y="39863"/>
                  </a:cubicBezTo>
                  <a:lnTo>
                    <a:pt x="30063" y="67009"/>
                  </a:lnTo>
                  <a:cubicBezTo>
                    <a:pt x="31516" y="68462"/>
                    <a:pt x="33418" y="69188"/>
                    <a:pt x="35320" y="69188"/>
                  </a:cubicBezTo>
                  <a:cubicBezTo>
                    <a:pt x="37222" y="69188"/>
                    <a:pt x="39124" y="68462"/>
                    <a:pt x="40577" y="67009"/>
                  </a:cubicBezTo>
                  <a:lnTo>
                    <a:pt x="67735" y="39863"/>
                  </a:lnTo>
                  <a:cubicBezTo>
                    <a:pt x="70640" y="36958"/>
                    <a:pt x="70640" y="32243"/>
                    <a:pt x="67735" y="29338"/>
                  </a:cubicBezTo>
                  <a:lnTo>
                    <a:pt x="40577" y="2180"/>
                  </a:lnTo>
                  <a:cubicBezTo>
                    <a:pt x="39124" y="727"/>
                    <a:pt x="37222" y="1"/>
                    <a:pt x="35320" y="1"/>
                  </a:cubicBezTo>
                  <a:close/>
                </a:path>
              </a:pathLst>
            </a:custGeom>
            <a:solidFill>
              <a:srgbClr val="FCBD24"/>
            </a:solidFill>
            <a:ln w="57150">
              <a:solidFill>
                <a:srgbClr val="00B050"/>
              </a:solidFill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703;p15">
              <a:extLst>
                <a:ext uri="{FF2B5EF4-FFF2-40B4-BE49-F238E27FC236}">
                  <a16:creationId xmlns:a16="http://schemas.microsoft.com/office/drawing/2014/main" id="{5B9127FB-32C7-4928-BE81-3D675D5F4926}"/>
                </a:ext>
              </a:extLst>
            </p:cNvPr>
            <p:cNvSpPr txBox="1"/>
            <p:nvPr/>
          </p:nvSpPr>
          <p:spPr>
            <a:xfrm>
              <a:off x="4992566" y="5468280"/>
              <a:ext cx="2205304" cy="1029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Actualización pertinencia Grupos de Interés según Modelo Gardner y bajo el Método Delphi</a:t>
              </a:r>
            </a:p>
          </p:txBody>
        </p:sp>
        <p:sp>
          <p:nvSpPr>
            <p:cNvPr id="166" name="Google Shape;705;p15">
              <a:extLst>
                <a:ext uri="{FF2B5EF4-FFF2-40B4-BE49-F238E27FC236}">
                  <a16:creationId xmlns:a16="http://schemas.microsoft.com/office/drawing/2014/main" id="{3D54A381-51FD-4DF3-9376-DEF4469AD28E}"/>
                </a:ext>
              </a:extLst>
            </p:cNvPr>
            <p:cNvSpPr/>
            <p:nvPr/>
          </p:nvSpPr>
          <p:spPr>
            <a:xfrm>
              <a:off x="3317884" y="3120581"/>
              <a:ext cx="1142572" cy="1099452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rgbClr val="FCBD2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706;p15">
              <a:extLst>
                <a:ext uri="{FF2B5EF4-FFF2-40B4-BE49-F238E27FC236}">
                  <a16:creationId xmlns:a16="http://schemas.microsoft.com/office/drawing/2014/main" id="{31A8425E-2F80-4B04-8002-0BFBC6E727B9}"/>
                </a:ext>
              </a:extLst>
            </p:cNvPr>
            <p:cNvSpPr/>
            <p:nvPr/>
          </p:nvSpPr>
          <p:spPr>
            <a:xfrm>
              <a:off x="3396248" y="3195924"/>
              <a:ext cx="985846" cy="948765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200"/>
                <a:buFontTx/>
                <a:buNone/>
                <a:tabLst/>
                <a:defRPr/>
              </a:pPr>
              <a:r>
                <a:rPr kumimoji="0" lang="e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CBD24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CBD24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" name="Google Shape;708;p15">
              <a:extLst>
                <a:ext uri="{FF2B5EF4-FFF2-40B4-BE49-F238E27FC236}">
                  <a16:creationId xmlns:a16="http://schemas.microsoft.com/office/drawing/2014/main" id="{66E88849-8EEF-4AA0-833D-2A7CA91B175D}"/>
                </a:ext>
              </a:extLst>
            </p:cNvPr>
            <p:cNvSpPr/>
            <p:nvPr/>
          </p:nvSpPr>
          <p:spPr>
            <a:xfrm>
              <a:off x="4735707" y="2445927"/>
              <a:ext cx="2596840" cy="2448302"/>
            </a:xfrm>
            <a:custGeom>
              <a:avLst/>
              <a:gdLst/>
              <a:ahLst/>
              <a:cxnLst/>
              <a:rect l="l" t="t" r="r" b="b"/>
              <a:pathLst>
                <a:path w="70640" h="69188" extrusionOk="0">
                  <a:moveTo>
                    <a:pt x="35314" y="1"/>
                  </a:moveTo>
                  <a:cubicBezTo>
                    <a:pt x="33409" y="1"/>
                    <a:pt x="31504" y="727"/>
                    <a:pt x="30052" y="2180"/>
                  </a:cubicBezTo>
                  <a:lnTo>
                    <a:pt x="2905" y="29338"/>
                  </a:lnTo>
                  <a:cubicBezTo>
                    <a:pt x="0" y="32243"/>
                    <a:pt x="0" y="36958"/>
                    <a:pt x="2905" y="39863"/>
                  </a:cubicBezTo>
                  <a:lnTo>
                    <a:pt x="30052" y="67009"/>
                  </a:lnTo>
                  <a:cubicBezTo>
                    <a:pt x="31504" y="68462"/>
                    <a:pt x="33409" y="69188"/>
                    <a:pt x="35314" y="69188"/>
                  </a:cubicBezTo>
                  <a:cubicBezTo>
                    <a:pt x="37219" y="69188"/>
                    <a:pt x="39124" y="68462"/>
                    <a:pt x="40577" y="67009"/>
                  </a:cubicBezTo>
                  <a:lnTo>
                    <a:pt x="67735" y="39863"/>
                  </a:lnTo>
                  <a:cubicBezTo>
                    <a:pt x="70640" y="36958"/>
                    <a:pt x="70640" y="32243"/>
                    <a:pt x="67735" y="29338"/>
                  </a:cubicBezTo>
                  <a:lnTo>
                    <a:pt x="40577" y="2180"/>
                  </a:lnTo>
                  <a:cubicBezTo>
                    <a:pt x="39124" y="727"/>
                    <a:pt x="37219" y="1"/>
                    <a:pt x="35314" y="1"/>
                  </a:cubicBezTo>
                  <a:close/>
                </a:path>
              </a:pathLst>
            </a:custGeom>
            <a:solidFill>
              <a:srgbClr val="69E781"/>
            </a:solidFill>
            <a:ln w="57150">
              <a:solidFill>
                <a:srgbClr val="00B050"/>
              </a:solidFill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714;p15">
              <a:extLst>
                <a:ext uri="{FF2B5EF4-FFF2-40B4-BE49-F238E27FC236}">
                  <a16:creationId xmlns:a16="http://schemas.microsoft.com/office/drawing/2014/main" id="{EB23B6E5-636A-4143-A122-CB594F124856}"/>
                </a:ext>
              </a:extLst>
            </p:cNvPr>
            <p:cNvSpPr txBox="1"/>
            <p:nvPr/>
          </p:nvSpPr>
          <p:spPr>
            <a:xfrm>
              <a:off x="7119614" y="5444957"/>
              <a:ext cx="2281131" cy="757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Triangulación de Necesidades Expectativas y Evaluación Criterios</a:t>
              </a:r>
            </a:p>
          </p:txBody>
        </p:sp>
        <p:sp>
          <p:nvSpPr>
            <p:cNvPr id="157" name="Google Shape;716;p15">
              <a:extLst>
                <a:ext uri="{FF2B5EF4-FFF2-40B4-BE49-F238E27FC236}">
                  <a16:creationId xmlns:a16="http://schemas.microsoft.com/office/drawing/2014/main" id="{B6F706F9-C470-49E7-BBF3-90EBBB0EA399}"/>
                </a:ext>
              </a:extLst>
            </p:cNvPr>
            <p:cNvSpPr/>
            <p:nvPr/>
          </p:nvSpPr>
          <p:spPr>
            <a:xfrm>
              <a:off x="5476865" y="3120584"/>
              <a:ext cx="1142573" cy="1099452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717;p15">
              <a:extLst>
                <a:ext uri="{FF2B5EF4-FFF2-40B4-BE49-F238E27FC236}">
                  <a16:creationId xmlns:a16="http://schemas.microsoft.com/office/drawing/2014/main" id="{71AF7C20-A3EA-47E2-94F2-A88E4B9B8811}"/>
                </a:ext>
              </a:extLst>
            </p:cNvPr>
            <p:cNvSpPr/>
            <p:nvPr/>
          </p:nvSpPr>
          <p:spPr>
            <a:xfrm>
              <a:off x="5555229" y="3195927"/>
              <a:ext cx="985846" cy="948764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200"/>
                <a:buFontTx/>
                <a:buNone/>
                <a:tabLst/>
                <a:defRPr/>
              </a:pPr>
              <a:r>
                <a:rPr kumimoji="0" lang="en" sz="3200" b="0" i="0" u="none" strike="noStrike" kern="0" cap="none" spc="0" normalizeH="0" baseline="0" noProof="0">
                  <a:ln>
                    <a:noFill/>
                  </a:ln>
                  <a:solidFill>
                    <a:srgbClr val="69E781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69E781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" name="Google Shape;719;p15">
              <a:extLst>
                <a:ext uri="{FF2B5EF4-FFF2-40B4-BE49-F238E27FC236}">
                  <a16:creationId xmlns:a16="http://schemas.microsoft.com/office/drawing/2014/main" id="{8AB70229-8DFF-4BB9-88E5-E5637807181A}"/>
                </a:ext>
              </a:extLst>
            </p:cNvPr>
            <p:cNvSpPr/>
            <p:nvPr/>
          </p:nvSpPr>
          <p:spPr>
            <a:xfrm>
              <a:off x="6870122" y="2445926"/>
              <a:ext cx="2596839" cy="2448302"/>
            </a:xfrm>
            <a:custGeom>
              <a:avLst/>
              <a:gdLst/>
              <a:ahLst/>
              <a:cxnLst/>
              <a:rect l="l" t="t" r="r" b="b"/>
              <a:pathLst>
                <a:path w="70640" h="69188" extrusionOk="0">
                  <a:moveTo>
                    <a:pt x="35320" y="1"/>
                  </a:moveTo>
                  <a:cubicBezTo>
                    <a:pt x="33418" y="1"/>
                    <a:pt x="31516" y="727"/>
                    <a:pt x="30064" y="2180"/>
                  </a:cubicBezTo>
                  <a:lnTo>
                    <a:pt x="2905" y="29338"/>
                  </a:lnTo>
                  <a:cubicBezTo>
                    <a:pt x="0" y="32243"/>
                    <a:pt x="0" y="36958"/>
                    <a:pt x="2905" y="39863"/>
                  </a:cubicBezTo>
                  <a:lnTo>
                    <a:pt x="30064" y="67009"/>
                  </a:lnTo>
                  <a:cubicBezTo>
                    <a:pt x="31516" y="68462"/>
                    <a:pt x="33418" y="69188"/>
                    <a:pt x="35320" y="69188"/>
                  </a:cubicBezTo>
                  <a:cubicBezTo>
                    <a:pt x="37222" y="69188"/>
                    <a:pt x="39124" y="68462"/>
                    <a:pt x="40577" y="67009"/>
                  </a:cubicBezTo>
                  <a:lnTo>
                    <a:pt x="67735" y="39863"/>
                  </a:lnTo>
                  <a:cubicBezTo>
                    <a:pt x="70640" y="36958"/>
                    <a:pt x="70640" y="32243"/>
                    <a:pt x="67735" y="29338"/>
                  </a:cubicBezTo>
                  <a:lnTo>
                    <a:pt x="40577" y="2180"/>
                  </a:lnTo>
                  <a:cubicBezTo>
                    <a:pt x="39124" y="727"/>
                    <a:pt x="37222" y="1"/>
                    <a:pt x="35320" y="1"/>
                  </a:cubicBezTo>
                  <a:close/>
                </a:path>
              </a:pathLst>
            </a:custGeom>
            <a:solidFill>
              <a:srgbClr val="4949E7"/>
            </a:solidFill>
            <a:ln w="57150">
              <a:solidFill>
                <a:srgbClr val="00B050"/>
              </a:solidFill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724;p15">
              <a:extLst>
                <a:ext uri="{FF2B5EF4-FFF2-40B4-BE49-F238E27FC236}">
                  <a16:creationId xmlns:a16="http://schemas.microsoft.com/office/drawing/2014/main" id="{DD67821E-FC33-4C5D-83AA-408E3BC8CC1C}"/>
                </a:ext>
              </a:extLst>
            </p:cNvPr>
            <p:cNvSpPr txBox="1"/>
            <p:nvPr/>
          </p:nvSpPr>
          <p:spPr>
            <a:xfrm>
              <a:off x="9246980" y="5353827"/>
              <a:ext cx="2281131" cy="98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Evaluación de factores y </a:t>
              </a:r>
              <a:r>
                <a:rPr lang="es-CO" sz="18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Jerarquización mediante Teoría Pareto</a:t>
              </a:r>
              <a:endPara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726;p15">
              <a:extLst>
                <a:ext uri="{FF2B5EF4-FFF2-40B4-BE49-F238E27FC236}">
                  <a16:creationId xmlns:a16="http://schemas.microsoft.com/office/drawing/2014/main" id="{EEE215F6-52D9-4A8C-A63B-2E4E363C89B0}"/>
                </a:ext>
              </a:extLst>
            </p:cNvPr>
            <p:cNvSpPr/>
            <p:nvPr/>
          </p:nvSpPr>
          <p:spPr>
            <a:xfrm>
              <a:off x="7583268" y="3120583"/>
              <a:ext cx="1142573" cy="1099452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rgbClr val="4949E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727;p15">
              <a:extLst>
                <a:ext uri="{FF2B5EF4-FFF2-40B4-BE49-F238E27FC236}">
                  <a16:creationId xmlns:a16="http://schemas.microsoft.com/office/drawing/2014/main" id="{BD432C45-1BD9-4DFD-88D7-C3DB50B73383}"/>
                </a:ext>
              </a:extLst>
            </p:cNvPr>
            <p:cNvSpPr/>
            <p:nvPr/>
          </p:nvSpPr>
          <p:spPr>
            <a:xfrm>
              <a:off x="7661632" y="3195926"/>
              <a:ext cx="985846" cy="948764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200"/>
                <a:buFontTx/>
                <a:buNone/>
                <a:tabLst/>
                <a:defRPr/>
              </a:pPr>
              <a:r>
                <a:rPr kumimoji="0" lang="en" sz="3200" b="0" i="0" u="none" strike="noStrike" kern="0" cap="none" spc="0" normalizeH="0" baseline="0" noProof="0">
                  <a:ln>
                    <a:noFill/>
                  </a:ln>
                  <a:solidFill>
                    <a:srgbClr val="4949E7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" name="Google Shape;729;p15">
              <a:extLst>
                <a:ext uri="{FF2B5EF4-FFF2-40B4-BE49-F238E27FC236}">
                  <a16:creationId xmlns:a16="http://schemas.microsoft.com/office/drawing/2014/main" id="{8FFC0DD7-9240-469B-BA9F-6D4C976291CA}"/>
                </a:ext>
              </a:extLst>
            </p:cNvPr>
            <p:cNvSpPr/>
            <p:nvPr/>
          </p:nvSpPr>
          <p:spPr>
            <a:xfrm>
              <a:off x="2329825" y="3614663"/>
              <a:ext cx="982717" cy="152975"/>
            </a:xfrm>
            <a:custGeom>
              <a:avLst/>
              <a:gdLst/>
              <a:ahLst/>
              <a:cxnLst/>
              <a:rect l="l" t="t" r="r" b="b"/>
              <a:pathLst>
                <a:path w="175178" h="4323" extrusionOk="0">
                  <a:moveTo>
                    <a:pt x="1" y="1"/>
                  </a:moveTo>
                  <a:lnTo>
                    <a:pt x="1" y="4323"/>
                  </a:lnTo>
                  <a:lnTo>
                    <a:pt x="175177" y="4323"/>
                  </a:lnTo>
                  <a:lnTo>
                    <a:pt x="1751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730;p15">
              <a:extLst>
                <a:ext uri="{FF2B5EF4-FFF2-40B4-BE49-F238E27FC236}">
                  <a16:creationId xmlns:a16="http://schemas.microsoft.com/office/drawing/2014/main" id="{51295E5B-7051-458F-98F4-4B44A3082505}"/>
                </a:ext>
              </a:extLst>
            </p:cNvPr>
            <p:cNvSpPr/>
            <p:nvPr/>
          </p:nvSpPr>
          <p:spPr>
            <a:xfrm>
              <a:off x="4453393" y="3614663"/>
              <a:ext cx="1023289" cy="152975"/>
            </a:xfrm>
            <a:custGeom>
              <a:avLst/>
              <a:gdLst/>
              <a:ahLst/>
              <a:cxnLst/>
              <a:rect l="l" t="t" r="r" b="b"/>
              <a:pathLst>
                <a:path w="175178" h="4323" extrusionOk="0">
                  <a:moveTo>
                    <a:pt x="1" y="1"/>
                  </a:moveTo>
                  <a:lnTo>
                    <a:pt x="1" y="4323"/>
                  </a:lnTo>
                  <a:lnTo>
                    <a:pt x="175177" y="4323"/>
                  </a:lnTo>
                  <a:lnTo>
                    <a:pt x="1751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731;p15">
              <a:extLst>
                <a:ext uri="{FF2B5EF4-FFF2-40B4-BE49-F238E27FC236}">
                  <a16:creationId xmlns:a16="http://schemas.microsoft.com/office/drawing/2014/main" id="{34A98D5A-64B8-49D7-9A80-2C9E343F0521}"/>
                </a:ext>
              </a:extLst>
            </p:cNvPr>
            <p:cNvSpPr/>
            <p:nvPr/>
          </p:nvSpPr>
          <p:spPr>
            <a:xfrm>
              <a:off x="6619435" y="3614663"/>
              <a:ext cx="971769" cy="152975"/>
            </a:xfrm>
            <a:custGeom>
              <a:avLst/>
              <a:gdLst/>
              <a:ahLst/>
              <a:cxnLst/>
              <a:rect l="l" t="t" r="r" b="b"/>
              <a:pathLst>
                <a:path w="175178" h="4323" extrusionOk="0">
                  <a:moveTo>
                    <a:pt x="1" y="1"/>
                  </a:moveTo>
                  <a:lnTo>
                    <a:pt x="1" y="4323"/>
                  </a:lnTo>
                  <a:lnTo>
                    <a:pt x="175177" y="4323"/>
                  </a:lnTo>
                  <a:lnTo>
                    <a:pt x="1751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719;p15">
              <a:extLst>
                <a:ext uri="{FF2B5EF4-FFF2-40B4-BE49-F238E27FC236}">
                  <a16:creationId xmlns:a16="http://schemas.microsoft.com/office/drawing/2014/main" id="{3ADD83E7-9AE8-489F-B500-C53D45CF8907}"/>
                </a:ext>
              </a:extLst>
            </p:cNvPr>
            <p:cNvSpPr/>
            <p:nvPr/>
          </p:nvSpPr>
          <p:spPr>
            <a:xfrm>
              <a:off x="8966763" y="2456311"/>
              <a:ext cx="2596840" cy="2448304"/>
            </a:xfrm>
            <a:custGeom>
              <a:avLst/>
              <a:gdLst/>
              <a:ahLst/>
              <a:cxnLst/>
              <a:rect l="l" t="t" r="r" b="b"/>
              <a:pathLst>
                <a:path w="70640" h="69188" extrusionOk="0">
                  <a:moveTo>
                    <a:pt x="35320" y="1"/>
                  </a:moveTo>
                  <a:cubicBezTo>
                    <a:pt x="33418" y="1"/>
                    <a:pt x="31516" y="727"/>
                    <a:pt x="30064" y="2180"/>
                  </a:cubicBezTo>
                  <a:lnTo>
                    <a:pt x="2905" y="29338"/>
                  </a:lnTo>
                  <a:cubicBezTo>
                    <a:pt x="0" y="32243"/>
                    <a:pt x="0" y="36958"/>
                    <a:pt x="2905" y="39863"/>
                  </a:cubicBezTo>
                  <a:lnTo>
                    <a:pt x="30064" y="67009"/>
                  </a:lnTo>
                  <a:cubicBezTo>
                    <a:pt x="31516" y="68462"/>
                    <a:pt x="33418" y="69188"/>
                    <a:pt x="35320" y="69188"/>
                  </a:cubicBezTo>
                  <a:cubicBezTo>
                    <a:pt x="37222" y="69188"/>
                    <a:pt x="39124" y="68462"/>
                    <a:pt x="40577" y="67009"/>
                  </a:cubicBezTo>
                  <a:lnTo>
                    <a:pt x="67735" y="39863"/>
                  </a:lnTo>
                  <a:cubicBezTo>
                    <a:pt x="70640" y="36958"/>
                    <a:pt x="70640" y="32243"/>
                    <a:pt x="67735" y="29338"/>
                  </a:cubicBezTo>
                  <a:lnTo>
                    <a:pt x="40577" y="2180"/>
                  </a:lnTo>
                  <a:cubicBezTo>
                    <a:pt x="39124" y="727"/>
                    <a:pt x="37222" y="1"/>
                    <a:pt x="35320" y="1"/>
                  </a:cubicBezTo>
                  <a:close/>
                </a:path>
              </a:pathLst>
            </a:custGeom>
            <a:solidFill>
              <a:srgbClr val="5EB2FC">
                <a:lumMod val="60000"/>
                <a:lumOff val="40000"/>
              </a:srgbClr>
            </a:solidFill>
            <a:ln w="57150">
              <a:solidFill>
                <a:srgbClr val="00B050"/>
              </a:solidFill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724;p15">
              <a:extLst>
                <a:ext uri="{FF2B5EF4-FFF2-40B4-BE49-F238E27FC236}">
                  <a16:creationId xmlns:a16="http://schemas.microsoft.com/office/drawing/2014/main" id="{D8EEF91F-5EA8-4F37-87F9-9CA9815ECB33}"/>
                </a:ext>
              </a:extLst>
            </p:cNvPr>
            <p:cNvSpPr txBox="1"/>
            <p:nvPr/>
          </p:nvSpPr>
          <p:spPr>
            <a:xfrm>
              <a:off x="2749858" y="5319728"/>
              <a:ext cx="2281132" cy="1388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lang="en" sz="18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Diseño </a:t>
              </a:r>
              <a:r>
                <a:rPr lang="es-ES" sz="18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Ruta de Recolección Sistema Integrado de Seguridad/Salud y Gestión Ambiental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726;p15">
              <a:extLst>
                <a:ext uri="{FF2B5EF4-FFF2-40B4-BE49-F238E27FC236}">
                  <a16:creationId xmlns:a16="http://schemas.microsoft.com/office/drawing/2014/main" id="{73226EEA-DA71-4C8D-8212-9F4A9C3F897F}"/>
                </a:ext>
              </a:extLst>
            </p:cNvPr>
            <p:cNvSpPr/>
            <p:nvPr/>
          </p:nvSpPr>
          <p:spPr>
            <a:xfrm>
              <a:off x="9679909" y="3130968"/>
              <a:ext cx="1142573" cy="1099452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rgbClr val="5EB2FC">
                <a:lumMod val="60000"/>
                <a:lumOff val="40000"/>
              </a:srgb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727;p15">
              <a:extLst>
                <a:ext uri="{FF2B5EF4-FFF2-40B4-BE49-F238E27FC236}">
                  <a16:creationId xmlns:a16="http://schemas.microsoft.com/office/drawing/2014/main" id="{D44AADBE-2352-40DD-A4B1-05CB684412B2}"/>
                </a:ext>
              </a:extLst>
            </p:cNvPr>
            <p:cNvSpPr/>
            <p:nvPr/>
          </p:nvSpPr>
          <p:spPr>
            <a:xfrm>
              <a:off x="9758273" y="3206311"/>
              <a:ext cx="985846" cy="948765"/>
            </a:xfrm>
            <a:custGeom>
              <a:avLst/>
              <a:gdLst/>
              <a:ahLst/>
              <a:cxnLst/>
              <a:rect l="l" t="t" r="r" b="b"/>
              <a:pathLst>
                <a:path w="35351" h="35339" extrusionOk="0">
                  <a:moveTo>
                    <a:pt x="3204" y="1"/>
                  </a:moveTo>
                  <a:cubicBezTo>
                    <a:pt x="1442" y="1"/>
                    <a:pt x="1" y="1429"/>
                    <a:pt x="1" y="3203"/>
                  </a:cubicBezTo>
                  <a:lnTo>
                    <a:pt x="1" y="32135"/>
                  </a:lnTo>
                  <a:cubicBezTo>
                    <a:pt x="1" y="33909"/>
                    <a:pt x="1442" y="35338"/>
                    <a:pt x="3204" y="35338"/>
                  </a:cubicBezTo>
                  <a:lnTo>
                    <a:pt x="32136" y="35338"/>
                  </a:lnTo>
                  <a:cubicBezTo>
                    <a:pt x="33910" y="35338"/>
                    <a:pt x="35351" y="33909"/>
                    <a:pt x="35351" y="32135"/>
                  </a:cubicBezTo>
                  <a:lnTo>
                    <a:pt x="35351" y="3203"/>
                  </a:lnTo>
                  <a:cubicBezTo>
                    <a:pt x="35351" y="1429"/>
                    <a:pt x="33910" y="1"/>
                    <a:pt x="32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200"/>
                <a:buFontTx/>
                <a:buNone/>
                <a:tabLst/>
                <a:defRPr/>
              </a:pPr>
              <a:r>
                <a:rPr kumimoji="0" lang="e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EB2FC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5EB2FC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7" name="Google Shape;731;p15">
              <a:extLst>
                <a:ext uri="{FF2B5EF4-FFF2-40B4-BE49-F238E27FC236}">
                  <a16:creationId xmlns:a16="http://schemas.microsoft.com/office/drawing/2014/main" id="{35433682-7F84-4DC9-8B7B-54F6E60788BB}"/>
                </a:ext>
              </a:extLst>
            </p:cNvPr>
            <p:cNvSpPr/>
            <p:nvPr/>
          </p:nvSpPr>
          <p:spPr>
            <a:xfrm>
              <a:off x="8718064" y="3614663"/>
              <a:ext cx="971769" cy="152975"/>
            </a:xfrm>
            <a:custGeom>
              <a:avLst/>
              <a:gdLst/>
              <a:ahLst/>
              <a:cxnLst/>
              <a:rect l="l" t="t" r="r" b="b"/>
              <a:pathLst>
                <a:path w="175178" h="4323" extrusionOk="0">
                  <a:moveTo>
                    <a:pt x="1" y="1"/>
                  </a:moveTo>
                  <a:lnTo>
                    <a:pt x="1" y="4323"/>
                  </a:lnTo>
                  <a:lnTo>
                    <a:pt x="175177" y="4323"/>
                  </a:lnTo>
                  <a:lnTo>
                    <a:pt x="1751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8B62637-FFE1-4334-8963-A97C95592486}"/>
                </a:ext>
              </a:extLst>
            </p:cNvPr>
            <p:cNvGrpSpPr/>
            <p:nvPr/>
          </p:nvGrpSpPr>
          <p:grpSpPr>
            <a:xfrm>
              <a:off x="11099514" y="2445925"/>
              <a:ext cx="2596840" cy="2448303"/>
              <a:chOff x="11099514" y="2445925"/>
              <a:chExt cx="2596840" cy="2448303"/>
            </a:xfrm>
          </p:grpSpPr>
          <p:sp>
            <p:nvSpPr>
              <p:cNvPr id="199" name="Google Shape;708;p15">
                <a:extLst>
                  <a:ext uri="{FF2B5EF4-FFF2-40B4-BE49-F238E27FC236}">
                    <a16:creationId xmlns:a16="http://schemas.microsoft.com/office/drawing/2014/main" id="{14BC1413-4646-4C8D-8322-C824B06166B1}"/>
                  </a:ext>
                </a:extLst>
              </p:cNvPr>
              <p:cNvSpPr/>
              <p:nvPr/>
            </p:nvSpPr>
            <p:spPr>
              <a:xfrm>
                <a:off x="11099514" y="2445925"/>
                <a:ext cx="2596840" cy="2448303"/>
              </a:xfrm>
              <a:custGeom>
                <a:avLst/>
                <a:gdLst/>
                <a:ahLst/>
                <a:cxnLst/>
                <a:rect l="l" t="t" r="r" b="b"/>
                <a:pathLst>
                  <a:path w="70640" h="69188" extrusionOk="0">
                    <a:moveTo>
                      <a:pt x="35314" y="1"/>
                    </a:moveTo>
                    <a:cubicBezTo>
                      <a:pt x="33409" y="1"/>
                      <a:pt x="31504" y="727"/>
                      <a:pt x="30052" y="2180"/>
                    </a:cubicBezTo>
                    <a:lnTo>
                      <a:pt x="2905" y="29338"/>
                    </a:lnTo>
                    <a:cubicBezTo>
                      <a:pt x="0" y="32243"/>
                      <a:pt x="0" y="36958"/>
                      <a:pt x="2905" y="39863"/>
                    </a:cubicBezTo>
                    <a:lnTo>
                      <a:pt x="30052" y="67009"/>
                    </a:lnTo>
                    <a:cubicBezTo>
                      <a:pt x="31504" y="68462"/>
                      <a:pt x="33409" y="69188"/>
                      <a:pt x="35314" y="69188"/>
                    </a:cubicBezTo>
                    <a:cubicBezTo>
                      <a:pt x="37219" y="69188"/>
                      <a:pt x="39124" y="68462"/>
                      <a:pt x="40577" y="67009"/>
                    </a:cubicBezTo>
                    <a:lnTo>
                      <a:pt x="67735" y="39863"/>
                    </a:lnTo>
                    <a:cubicBezTo>
                      <a:pt x="70640" y="36958"/>
                      <a:pt x="70640" y="32243"/>
                      <a:pt x="67735" y="29338"/>
                    </a:cubicBezTo>
                    <a:lnTo>
                      <a:pt x="40577" y="2180"/>
                    </a:lnTo>
                    <a:cubicBezTo>
                      <a:pt x="39124" y="727"/>
                      <a:pt x="37219" y="1"/>
                      <a:pt x="35314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rgbClr val="00B050"/>
                </a:solidFill>
              </a:ln>
            </p:spPr>
            <p:txBody>
              <a:bodyPr spcFirstLastPara="1" wrap="square" lIns="140804" tIns="140804" rIns="140804" bIns="140804" anchor="ctr" anchorCtr="0">
                <a:noAutofit/>
              </a:bodyPr>
              <a:lstStyle/>
              <a:p>
                <a:pPr marL="0" marR="0" lvl="0" indent="0" defTabSz="14082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400"/>
                  <a:buFontTx/>
                  <a:buNone/>
                  <a:tabLst/>
                  <a:defRPr/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Google Shape;716;p15">
                <a:extLst>
                  <a:ext uri="{FF2B5EF4-FFF2-40B4-BE49-F238E27FC236}">
                    <a16:creationId xmlns:a16="http://schemas.microsoft.com/office/drawing/2014/main" id="{3A272986-4F4D-46EC-8963-E8199CF73195}"/>
                  </a:ext>
                </a:extLst>
              </p:cNvPr>
              <p:cNvSpPr/>
              <p:nvPr/>
            </p:nvSpPr>
            <p:spPr>
              <a:xfrm>
                <a:off x="11840709" y="3120581"/>
                <a:ext cx="1142573" cy="1099452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35339" extrusionOk="0">
                    <a:moveTo>
                      <a:pt x="3204" y="1"/>
                    </a:moveTo>
                    <a:cubicBezTo>
                      <a:pt x="1442" y="1"/>
                      <a:pt x="1" y="1429"/>
                      <a:pt x="1" y="3203"/>
                    </a:cubicBezTo>
                    <a:lnTo>
                      <a:pt x="1" y="32135"/>
                    </a:lnTo>
                    <a:cubicBezTo>
                      <a:pt x="1" y="33909"/>
                      <a:pt x="1442" y="35338"/>
                      <a:pt x="3204" y="35338"/>
                    </a:cubicBezTo>
                    <a:lnTo>
                      <a:pt x="32136" y="35338"/>
                    </a:lnTo>
                    <a:cubicBezTo>
                      <a:pt x="33910" y="35338"/>
                      <a:pt x="35351" y="33909"/>
                      <a:pt x="35351" y="32135"/>
                    </a:cubicBezTo>
                    <a:lnTo>
                      <a:pt x="35351" y="3203"/>
                    </a:lnTo>
                    <a:cubicBezTo>
                      <a:pt x="35351" y="1429"/>
                      <a:pt x="33910" y="1"/>
                      <a:pt x="32136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0804" tIns="140804" rIns="140804" bIns="140804" anchor="ctr" anchorCtr="0">
                <a:noAutofit/>
              </a:bodyPr>
              <a:lstStyle/>
              <a:p>
                <a:pPr marL="0" marR="0" lvl="0" indent="0" defTabSz="14082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400"/>
                  <a:buFontTx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Google Shape;717;p15">
                <a:extLst>
                  <a:ext uri="{FF2B5EF4-FFF2-40B4-BE49-F238E27FC236}">
                    <a16:creationId xmlns:a16="http://schemas.microsoft.com/office/drawing/2014/main" id="{4D5B5124-1025-4DA1-A5B2-57FBE174DDF9}"/>
                  </a:ext>
                </a:extLst>
              </p:cNvPr>
              <p:cNvSpPr/>
              <p:nvPr/>
            </p:nvSpPr>
            <p:spPr>
              <a:xfrm>
                <a:off x="11919073" y="3195925"/>
                <a:ext cx="985846" cy="948764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35339" extrusionOk="0">
                    <a:moveTo>
                      <a:pt x="3204" y="1"/>
                    </a:moveTo>
                    <a:cubicBezTo>
                      <a:pt x="1442" y="1"/>
                      <a:pt x="1" y="1429"/>
                      <a:pt x="1" y="3203"/>
                    </a:cubicBezTo>
                    <a:lnTo>
                      <a:pt x="1" y="32135"/>
                    </a:lnTo>
                    <a:cubicBezTo>
                      <a:pt x="1" y="33909"/>
                      <a:pt x="1442" y="35338"/>
                      <a:pt x="3204" y="35338"/>
                    </a:cubicBezTo>
                    <a:lnTo>
                      <a:pt x="32136" y="35338"/>
                    </a:lnTo>
                    <a:cubicBezTo>
                      <a:pt x="33910" y="35338"/>
                      <a:pt x="35351" y="33909"/>
                      <a:pt x="35351" y="32135"/>
                    </a:cubicBezTo>
                    <a:lnTo>
                      <a:pt x="35351" y="3203"/>
                    </a:lnTo>
                    <a:cubicBezTo>
                      <a:pt x="35351" y="1429"/>
                      <a:pt x="33910" y="1"/>
                      <a:pt x="32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spcFirstLastPara="1" wrap="square" lIns="140804" tIns="140804" rIns="140804" bIns="140804" anchor="ctr" anchorCtr="0">
                <a:noAutofit/>
              </a:bodyPr>
              <a:lstStyle/>
              <a:p>
                <a:pPr marL="0" marR="0" lvl="0" indent="0" algn="ctr" defTabSz="14082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2200"/>
                  <a:buFontTx/>
                  <a:buNone/>
                  <a:tabLst/>
                  <a:defRPr/>
                </a:pPr>
                <a:r>
                  <a:rPr kumimoji="0" lang="e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06</a:t>
                </a: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3" name="Google Shape;731;p15">
              <a:extLst>
                <a:ext uri="{FF2B5EF4-FFF2-40B4-BE49-F238E27FC236}">
                  <a16:creationId xmlns:a16="http://schemas.microsoft.com/office/drawing/2014/main" id="{1ECC2761-FAD1-4AA1-8C03-6F3A106478B3}"/>
                </a:ext>
              </a:extLst>
            </p:cNvPr>
            <p:cNvSpPr/>
            <p:nvPr/>
          </p:nvSpPr>
          <p:spPr>
            <a:xfrm>
              <a:off x="10876092" y="3593589"/>
              <a:ext cx="971769" cy="152975"/>
            </a:xfrm>
            <a:custGeom>
              <a:avLst/>
              <a:gdLst/>
              <a:ahLst/>
              <a:cxnLst/>
              <a:rect l="l" t="t" r="r" b="b"/>
              <a:pathLst>
                <a:path w="175178" h="4323" extrusionOk="0">
                  <a:moveTo>
                    <a:pt x="1" y="1"/>
                  </a:moveTo>
                  <a:lnTo>
                    <a:pt x="1" y="4323"/>
                  </a:lnTo>
                  <a:lnTo>
                    <a:pt x="175177" y="4323"/>
                  </a:lnTo>
                  <a:lnTo>
                    <a:pt x="1751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724;p15">
              <a:extLst>
                <a:ext uri="{FF2B5EF4-FFF2-40B4-BE49-F238E27FC236}">
                  <a16:creationId xmlns:a16="http://schemas.microsoft.com/office/drawing/2014/main" id="{0C75DD8D-8626-4D6A-AF71-151D88C4FB86}"/>
                </a:ext>
              </a:extLst>
            </p:cNvPr>
            <p:cNvSpPr txBox="1"/>
            <p:nvPr/>
          </p:nvSpPr>
          <p:spPr>
            <a:xfrm>
              <a:off x="11413860" y="5465313"/>
              <a:ext cx="2281131" cy="757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/>
            <a:p>
              <a:pPr marL="0" marR="0" lvl="0" indent="0" algn="ctr" defTabSz="14082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Matriz de Necesidades/Expectativas principales de los grupos de interés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6" name="Google Shape;319;p56">
            <a:extLst>
              <a:ext uri="{FF2B5EF4-FFF2-40B4-BE49-F238E27FC236}">
                <a16:creationId xmlns:a16="http://schemas.microsoft.com/office/drawing/2014/main" id="{66E3897B-2183-454E-AA0B-1893365BB80C}"/>
              </a:ext>
            </a:extLst>
          </p:cNvPr>
          <p:cNvSpPr txBox="1"/>
          <p:nvPr/>
        </p:nvSpPr>
        <p:spPr>
          <a:xfrm>
            <a:off x="2938686" y="167358"/>
            <a:ext cx="864096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Calibri"/>
              <a:buNone/>
            </a:pPr>
            <a:r>
              <a:rPr lang="es-CO" sz="49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FLUJO DEL PROCESO</a:t>
            </a:r>
            <a:endParaRPr sz="49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81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686;p15">
            <a:extLst>
              <a:ext uri="{FF2B5EF4-FFF2-40B4-BE49-F238E27FC236}">
                <a16:creationId xmlns:a16="http://schemas.microsoft.com/office/drawing/2014/main" id="{02CE50EA-A04D-458E-A22C-D0A72662E1F7}"/>
              </a:ext>
            </a:extLst>
          </p:cNvPr>
          <p:cNvSpPr txBox="1"/>
          <p:nvPr/>
        </p:nvSpPr>
        <p:spPr>
          <a:xfrm>
            <a:off x="2352239" y="779904"/>
            <a:ext cx="4026259" cy="7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s-CO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Transformación matricial (Oficinas – Procesos misionales, de apoyo, evaluación y seguimiento)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724;p15">
            <a:extLst>
              <a:ext uri="{FF2B5EF4-FFF2-40B4-BE49-F238E27FC236}">
                <a16:creationId xmlns:a16="http://schemas.microsoft.com/office/drawing/2014/main" id="{BA3B1343-EA45-4256-9BBF-1B782A69CB4F}"/>
              </a:ext>
            </a:extLst>
          </p:cNvPr>
          <p:cNvSpPr txBox="1"/>
          <p:nvPr/>
        </p:nvSpPr>
        <p:spPr>
          <a:xfrm>
            <a:off x="7993953" y="617248"/>
            <a:ext cx="4836186" cy="9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lang="en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Diseño </a:t>
            </a:r>
            <a:r>
              <a:rPr lang="es-ES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Ruta de Recolección Sistema Integrado de Seguridad/Salud y Gestión Ambiental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5FA83FA-BA12-4BE2-904C-9814E203A78E}"/>
              </a:ext>
            </a:extLst>
          </p:cNvPr>
          <p:cNvCxnSpPr/>
          <p:nvPr/>
        </p:nvCxnSpPr>
        <p:spPr>
          <a:xfrm>
            <a:off x="6811716" y="1324098"/>
            <a:ext cx="0" cy="60742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1EB83E9-C0C6-4D92-B490-58D6BF77A94F}"/>
              </a:ext>
            </a:extLst>
          </p:cNvPr>
          <p:cNvSpPr txBox="1"/>
          <p:nvPr/>
        </p:nvSpPr>
        <p:spPr>
          <a:xfrm>
            <a:off x="7911700" y="5296848"/>
            <a:ext cx="5000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1" dirty="0">
                <a:latin typeface="trebuchet ms" panose="020B0603020202020204" pitchFamily="34" charset="0"/>
              </a:rPr>
              <a:t>S</a:t>
            </a:r>
            <a:r>
              <a:rPr lang="es-ES" sz="12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iguiendo la normatividad vigente: </a:t>
            </a:r>
            <a:r>
              <a:rPr lang="es-ES" sz="120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ISO 90012015, LACMA ISO 9001:2015, ISO 14001:2015, DECRETO 1772 DE 2015</a:t>
            </a:r>
            <a:endParaRPr lang="es-CO" sz="1200" i="1" dirty="0"/>
          </a:p>
        </p:txBody>
      </p:sp>
      <p:sp>
        <p:nvSpPr>
          <p:cNvPr id="61" name="Google Shape;868;p19">
            <a:extLst>
              <a:ext uri="{FF2B5EF4-FFF2-40B4-BE49-F238E27FC236}">
                <a16:creationId xmlns:a16="http://schemas.microsoft.com/office/drawing/2014/main" id="{BAF20FC7-2A49-4CB6-A705-44A71F41B7F3}"/>
              </a:ext>
            </a:extLst>
          </p:cNvPr>
          <p:cNvSpPr/>
          <p:nvPr/>
        </p:nvSpPr>
        <p:spPr>
          <a:xfrm>
            <a:off x="170359" y="3091474"/>
            <a:ext cx="2718522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en" sz="1050" dirty="0">
                <a:solidFill>
                  <a:srgbClr val="FFFFFF"/>
                </a:solidFill>
                <a:latin typeface="Fira Sans Extra Condensed Medium"/>
                <a:cs typeface="Fira Sans Extra Condensed Medium"/>
                <a:sym typeface="Fira Sans Extra Condensed Medium"/>
              </a:rPr>
              <a:t>División de Comunicaciones, Publicaciones y Mercadeo</a:t>
            </a:r>
            <a:endParaRPr sz="1050" dirty="0">
              <a:solidFill>
                <a:srgbClr val="FFFFFF"/>
              </a:solidFill>
              <a:latin typeface="Fira Sans Extra Condensed Medium"/>
              <a:cs typeface="Fira Sans Extra Condensed Medium"/>
            </a:endParaRPr>
          </a:p>
        </p:txBody>
      </p:sp>
      <p:sp>
        <p:nvSpPr>
          <p:cNvPr id="62" name="Google Shape;881;p19">
            <a:extLst>
              <a:ext uri="{FF2B5EF4-FFF2-40B4-BE49-F238E27FC236}">
                <a16:creationId xmlns:a16="http://schemas.microsoft.com/office/drawing/2014/main" id="{06C4D036-3F43-4807-A95E-56B6BA806867}"/>
              </a:ext>
            </a:extLst>
          </p:cNvPr>
          <p:cNvSpPr/>
          <p:nvPr/>
        </p:nvSpPr>
        <p:spPr>
          <a:xfrm>
            <a:off x="151552" y="2479568"/>
            <a:ext cx="2733424" cy="48119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Oficina Asesora de Direccionamiento Estratégico e Inteligencia Competitiva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896;p19">
            <a:extLst>
              <a:ext uri="{FF2B5EF4-FFF2-40B4-BE49-F238E27FC236}">
                <a16:creationId xmlns:a16="http://schemas.microsoft.com/office/drawing/2014/main" id="{FD80B85B-24FE-422F-84A8-FF59E224338A}"/>
              </a:ext>
            </a:extLst>
          </p:cNvPr>
          <p:cNvSpPr/>
          <p:nvPr/>
        </p:nvSpPr>
        <p:spPr>
          <a:xfrm>
            <a:off x="160956" y="2109216"/>
            <a:ext cx="2733426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 Medium"/>
                <a:cs typeface="Fira Sans Extra Condensed Medium"/>
                <a:sym typeface="Fira Sans Extra Condensed Medium"/>
              </a:rPr>
              <a:t>División de Bienestar Universitario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896;p19">
            <a:extLst>
              <a:ext uri="{FF2B5EF4-FFF2-40B4-BE49-F238E27FC236}">
                <a16:creationId xmlns:a16="http://schemas.microsoft.com/office/drawing/2014/main" id="{A7F4D5B1-A65C-4AA1-ABAB-42DC8F18AD33}"/>
              </a:ext>
            </a:extLst>
          </p:cNvPr>
          <p:cNvSpPr/>
          <p:nvPr/>
        </p:nvSpPr>
        <p:spPr>
          <a:xfrm>
            <a:off x="151552" y="3518377"/>
            <a:ext cx="2733426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 Medium"/>
                <a:cs typeface="Fira Sans Extra Condensed Medium"/>
                <a:sym typeface="Fira Sans Extra Condensed Medium"/>
              </a:rPr>
              <a:t>Oficina de Egresados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896;p19">
            <a:extLst>
              <a:ext uri="{FF2B5EF4-FFF2-40B4-BE49-F238E27FC236}">
                <a16:creationId xmlns:a16="http://schemas.microsoft.com/office/drawing/2014/main" id="{F488010B-20BE-4BB8-9C94-99DAB0EA20C7}"/>
              </a:ext>
            </a:extLst>
          </p:cNvPr>
          <p:cNvSpPr/>
          <p:nvPr/>
        </p:nvSpPr>
        <p:spPr>
          <a:xfrm>
            <a:off x="151580" y="3921243"/>
            <a:ext cx="2733426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Sección Atención al Ciudadano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896;p19">
            <a:extLst>
              <a:ext uri="{FF2B5EF4-FFF2-40B4-BE49-F238E27FC236}">
                <a16:creationId xmlns:a16="http://schemas.microsoft.com/office/drawing/2014/main" id="{E0CBC3C9-9092-4B8C-BD8A-D718AA67E8E9}"/>
              </a:ext>
            </a:extLst>
          </p:cNvPr>
          <p:cNvSpPr/>
          <p:nvPr/>
        </p:nvSpPr>
        <p:spPr>
          <a:xfrm>
            <a:off x="151552" y="3921243"/>
            <a:ext cx="2733426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Sección Atención al Ciudadano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896;p19">
            <a:extLst>
              <a:ext uri="{FF2B5EF4-FFF2-40B4-BE49-F238E27FC236}">
                <a16:creationId xmlns:a16="http://schemas.microsoft.com/office/drawing/2014/main" id="{FC2DA296-06F3-46D0-B3AC-D746AFAA9750}"/>
              </a:ext>
            </a:extLst>
          </p:cNvPr>
          <p:cNvSpPr/>
          <p:nvPr/>
        </p:nvSpPr>
        <p:spPr>
          <a:xfrm>
            <a:off x="151551" y="4905917"/>
            <a:ext cx="2733426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División de Extensión y Proyección Social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881;p19">
            <a:extLst>
              <a:ext uri="{FF2B5EF4-FFF2-40B4-BE49-F238E27FC236}">
                <a16:creationId xmlns:a16="http://schemas.microsoft.com/office/drawing/2014/main" id="{7970CD7E-164B-44E8-8FCA-E1B5C02EC305}"/>
              </a:ext>
            </a:extLst>
          </p:cNvPr>
          <p:cNvSpPr/>
          <p:nvPr/>
        </p:nvSpPr>
        <p:spPr>
          <a:xfrm>
            <a:off x="151552" y="4311778"/>
            <a:ext cx="2733424" cy="48119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Oficina Asesora de Tecnologías de la Información y las Comunicaciones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896;p19">
            <a:extLst>
              <a:ext uri="{FF2B5EF4-FFF2-40B4-BE49-F238E27FC236}">
                <a16:creationId xmlns:a16="http://schemas.microsoft.com/office/drawing/2014/main" id="{ADD1E139-918B-4727-8CEE-8EFB46DE867A}"/>
              </a:ext>
            </a:extLst>
          </p:cNvPr>
          <p:cNvSpPr/>
          <p:nvPr/>
        </p:nvSpPr>
        <p:spPr>
          <a:xfrm>
            <a:off x="170359" y="5338957"/>
            <a:ext cx="2733426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División de Gestión del Talento Humano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896;p19">
            <a:extLst>
              <a:ext uri="{FF2B5EF4-FFF2-40B4-BE49-F238E27FC236}">
                <a16:creationId xmlns:a16="http://schemas.microsoft.com/office/drawing/2014/main" id="{C3B86B8E-B582-4A8A-812F-6300A9C8DBF3}"/>
              </a:ext>
            </a:extLst>
          </p:cNvPr>
          <p:cNvSpPr/>
          <p:nvPr/>
        </p:nvSpPr>
        <p:spPr>
          <a:xfrm>
            <a:off x="151551" y="5761596"/>
            <a:ext cx="2733426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División de Protección al Patrimonio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896;p19">
            <a:extLst>
              <a:ext uri="{FF2B5EF4-FFF2-40B4-BE49-F238E27FC236}">
                <a16:creationId xmlns:a16="http://schemas.microsoft.com/office/drawing/2014/main" id="{76A3E349-B152-4ECB-8786-4507432B1F38}"/>
              </a:ext>
            </a:extLst>
          </p:cNvPr>
          <p:cNvSpPr/>
          <p:nvPr/>
        </p:nvSpPr>
        <p:spPr>
          <a:xfrm>
            <a:off x="170359" y="6193434"/>
            <a:ext cx="2733426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Vicerrectoría Administrativa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896;p19">
            <a:extLst>
              <a:ext uri="{FF2B5EF4-FFF2-40B4-BE49-F238E27FC236}">
                <a16:creationId xmlns:a16="http://schemas.microsoft.com/office/drawing/2014/main" id="{62961B4B-C245-4A04-8C7B-5F25B0E9FD82}"/>
              </a:ext>
            </a:extLst>
          </p:cNvPr>
          <p:cNvSpPr/>
          <p:nvPr/>
        </p:nvSpPr>
        <p:spPr>
          <a:xfrm>
            <a:off x="170359" y="6625272"/>
            <a:ext cx="2733426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Vicerrectoría de Investigaciones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896;p19">
            <a:extLst>
              <a:ext uri="{FF2B5EF4-FFF2-40B4-BE49-F238E27FC236}">
                <a16:creationId xmlns:a16="http://schemas.microsoft.com/office/drawing/2014/main" id="{0BBE2087-E799-435C-83BC-D70C342FB33A}"/>
              </a:ext>
            </a:extLst>
          </p:cNvPr>
          <p:cNvSpPr/>
          <p:nvPr/>
        </p:nvSpPr>
        <p:spPr>
          <a:xfrm>
            <a:off x="170359" y="7011117"/>
            <a:ext cx="2733426" cy="3201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Vicerrectoría Académica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Flecha: a la derecha 73">
            <a:extLst>
              <a:ext uri="{FF2B5EF4-FFF2-40B4-BE49-F238E27FC236}">
                <a16:creationId xmlns:a16="http://schemas.microsoft.com/office/drawing/2014/main" id="{BFE0BE80-B4DF-4190-9DE9-CEF6BD6F920E}"/>
              </a:ext>
            </a:extLst>
          </p:cNvPr>
          <p:cNvSpPr/>
          <p:nvPr/>
        </p:nvSpPr>
        <p:spPr>
          <a:xfrm>
            <a:off x="3013853" y="3583965"/>
            <a:ext cx="513333" cy="19744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Google Shape;868;p19">
            <a:extLst>
              <a:ext uri="{FF2B5EF4-FFF2-40B4-BE49-F238E27FC236}">
                <a16:creationId xmlns:a16="http://schemas.microsoft.com/office/drawing/2014/main" id="{A4AE808D-AB5C-4ADA-BBD9-E0905BBCA382}"/>
              </a:ext>
            </a:extLst>
          </p:cNvPr>
          <p:cNvSpPr/>
          <p:nvPr/>
        </p:nvSpPr>
        <p:spPr>
          <a:xfrm>
            <a:off x="3630306" y="2437709"/>
            <a:ext cx="2718522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en" sz="1050" dirty="0">
                <a:solidFill>
                  <a:srgbClr val="FFFFFF"/>
                </a:solidFill>
                <a:latin typeface="Fira Sans Extra Condensed Medium"/>
                <a:cs typeface="Fira Sans Extra Condensed Medium"/>
                <a:sym typeface="Fira Sans Extra Condensed Medium"/>
              </a:rPr>
              <a:t>Bienestar Universitario</a:t>
            </a:r>
            <a:endParaRPr sz="1050" dirty="0">
              <a:solidFill>
                <a:srgbClr val="FFFFFF"/>
              </a:solidFill>
              <a:latin typeface="Fira Sans Extra Condensed Medium"/>
              <a:cs typeface="Fira Sans Extra Condensed Medium"/>
            </a:endParaRPr>
          </a:p>
        </p:txBody>
      </p:sp>
      <p:sp>
        <p:nvSpPr>
          <p:cNvPr id="90" name="Google Shape;881;p19">
            <a:extLst>
              <a:ext uri="{FF2B5EF4-FFF2-40B4-BE49-F238E27FC236}">
                <a16:creationId xmlns:a16="http://schemas.microsoft.com/office/drawing/2014/main" id="{445A67DF-888C-487D-9D83-41A071C2E636}"/>
              </a:ext>
            </a:extLst>
          </p:cNvPr>
          <p:cNvSpPr/>
          <p:nvPr/>
        </p:nvSpPr>
        <p:spPr>
          <a:xfrm>
            <a:off x="3630307" y="2071891"/>
            <a:ext cx="2733424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es-CO" sz="1050" dirty="0">
                <a:solidFill>
                  <a:srgbClr val="FFFFFF"/>
                </a:solidFill>
                <a:latin typeface="Fira Sans Extra Condensed Medium"/>
                <a:cs typeface="Fira Sans Extra Condensed Medium"/>
              </a:rPr>
              <a:t>Admisiones y Registro</a:t>
            </a:r>
            <a:endParaRPr sz="1050" dirty="0">
              <a:solidFill>
                <a:srgbClr val="FFFFFF"/>
              </a:solidFill>
              <a:latin typeface="Fira Sans Extra Condensed Medium"/>
              <a:cs typeface="Fira Sans Extra Condensed Medium"/>
            </a:endParaRPr>
          </a:p>
        </p:txBody>
      </p:sp>
      <p:sp>
        <p:nvSpPr>
          <p:cNvPr id="91" name="Google Shape;896;p19">
            <a:extLst>
              <a:ext uri="{FF2B5EF4-FFF2-40B4-BE49-F238E27FC236}">
                <a16:creationId xmlns:a16="http://schemas.microsoft.com/office/drawing/2014/main" id="{B84020AE-D196-44DD-9F98-D5A9AE04D311}"/>
              </a:ext>
            </a:extLst>
          </p:cNvPr>
          <p:cNvSpPr/>
          <p:nvPr/>
        </p:nvSpPr>
        <p:spPr>
          <a:xfrm>
            <a:off x="3639711" y="1652469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 Medium"/>
                <a:cs typeface="Fira Sans Extra Condensed Medium"/>
                <a:sym typeface="Fira Sans Extra Condensed Medium"/>
              </a:rPr>
              <a:t>Académico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896;p19">
            <a:extLst>
              <a:ext uri="{FF2B5EF4-FFF2-40B4-BE49-F238E27FC236}">
                <a16:creationId xmlns:a16="http://schemas.microsoft.com/office/drawing/2014/main" id="{365B7142-D42E-40D5-85A1-611CDC131470}"/>
              </a:ext>
            </a:extLst>
          </p:cNvPr>
          <p:cNvSpPr/>
          <p:nvPr/>
        </p:nvSpPr>
        <p:spPr>
          <a:xfrm>
            <a:off x="3639711" y="2833737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50" dirty="0">
                <a:solidFill>
                  <a:srgbClr val="FFFFFF"/>
                </a:solidFill>
                <a:latin typeface="Fira Sans Extra Condensed Medium"/>
                <a:cs typeface="Fira Sans Extra Condensed Medium"/>
                <a:sym typeface="Fira Sans Extra Condensed Medium"/>
              </a:rPr>
              <a:t>Direccionamiento Estratégico e Inteligencia Competitiva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96;p19">
            <a:extLst>
              <a:ext uri="{FF2B5EF4-FFF2-40B4-BE49-F238E27FC236}">
                <a16:creationId xmlns:a16="http://schemas.microsoft.com/office/drawing/2014/main" id="{9B578BA3-205C-44A7-8844-038DBE3A9097}"/>
              </a:ext>
            </a:extLst>
          </p:cNvPr>
          <p:cNvSpPr/>
          <p:nvPr/>
        </p:nvSpPr>
        <p:spPr>
          <a:xfrm>
            <a:off x="3630306" y="3213904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Gestión Administrativa y Logística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896;p19">
            <a:extLst>
              <a:ext uri="{FF2B5EF4-FFF2-40B4-BE49-F238E27FC236}">
                <a16:creationId xmlns:a16="http://schemas.microsoft.com/office/drawing/2014/main" id="{57CE99FD-DC4E-4BE3-B3D9-B500AB7CAE3D}"/>
              </a:ext>
            </a:extLst>
          </p:cNvPr>
          <p:cNvSpPr/>
          <p:nvPr/>
        </p:nvSpPr>
        <p:spPr>
          <a:xfrm>
            <a:off x="3630306" y="3998865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Gestión de Laboratorios y Departamentos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881;p19">
            <a:extLst>
              <a:ext uri="{FF2B5EF4-FFF2-40B4-BE49-F238E27FC236}">
                <a16:creationId xmlns:a16="http://schemas.microsoft.com/office/drawing/2014/main" id="{C804FA27-9E76-4BF7-8616-E7BB64A5B62C}"/>
              </a:ext>
            </a:extLst>
          </p:cNvPr>
          <p:cNvSpPr/>
          <p:nvPr/>
        </p:nvSpPr>
        <p:spPr>
          <a:xfrm>
            <a:off x="3650653" y="3601728"/>
            <a:ext cx="2733424" cy="31612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Gestión de Cooperación Institucional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896;p19">
            <a:extLst>
              <a:ext uri="{FF2B5EF4-FFF2-40B4-BE49-F238E27FC236}">
                <a16:creationId xmlns:a16="http://schemas.microsoft.com/office/drawing/2014/main" id="{80EF9AE4-3DF8-4D07-8F1C-042E59A0292D}"/>
              </a:ext>
            </a:extLst>
          </p:cNvPr>
          <p:cNvSpPr/>
          <p:nvPr/>
        </p:nvSpPr>
        <p:spPr>
          <a:xfrm>
            <a:off x="3649114" y="4396647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Gestión de Protección al Patrimonio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896;p19">
            <a:extLst>
              <a:ext uri="{FF2B5EF4-FFF2-40B4-BE49-F238E27FC236}">
                <a16:creationId xmlns:a16="http://schemas.microsoft.com/office/drawing/2014/main" id="{AD4343C9-88F4-49C9-864B-7CD36B52D00C}"/>
              </a:ext>
            </a:extLst>
          </p:cNvPr>
          <p:cNvSpPr/>
          <p:nvPr/>
        </p:nvSpPr>
        <p:spPr>
          <a:xfrm>
            <a:off x="3640873" y="4780496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Gestión de Recursos Educativos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896;p19">
            <a:extLst>
              <a:ext uri="{FF2B5EF4-FFF2-40B4-BE49-F238E27FC236}">
                <a16:creationId xmlns:a16="http://schemas.microsoft.com/office/drawing/2014/main" id="{C0D35496-0D15-450F-8E33-8DE5222815EA}"/>
              </a:ext>
            </a:extLst>
          </p:cNvPr>
          <p:cNvSpPr/>
          <p:nvPr/>
        </p:nvSpPr>
        <p:spPr>
          <a:xfrm>
            <a:off x="3649114" y="5187657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Gestión documental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896;p19">
            <a:extLst>
              <a:ext uri="{FF2B5EF4-FFF2-40B4-BE49-F238E27FC236}">
                <a16:creationId xmlns:a16="http://schemas.microsoft.com/office/drawing/2014/main" id="{BFE3E516-6B7E-4B25-A4BA-2D70DAD1B153}"/>
              </a:ext>
            </a:extLst>
          </p:cNvPr>
          <p:cNvSpPr/>
          <p:nvPr/>
        </p:nvSpPr>
        <p:spPr>
          <a:xfrm>
            <a:off x="3639711" y="5592475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Gestión Financiera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896;p19">
            <a:extLst>
              <a:ext uri="{FF2B5EF4-FFF2-40B4-BE49-F238E27FC236}">
                <a16:creationId xmlns:a16="http://schemas.microsoft.com/office/drawing/2014/main" id="{6B92E2DB-00BE-46E1-A5D1-631FDB171B94}"/>
              </a:ext>
            </a:extLst>
          </p:cNvPr>
          <p:cNvSpPr/>
          <p:nvPr/>
        </p:nvSpPr>
        <p:spPr>
          <a:xfrm>
            <a:off x="3650796" y="5977002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Gestión Integral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896;p19">
            <a:extLst>
              <a:ext uri="{FF2B5EF4-FFF2-40B4-BE49-F238E27FC236}">
                <a16:creationId xmlns:a16="http://schemas.microsoft.com/office/drawing/2014/main" id="{417BE121-315A-4B81-A065-92C3F33BE3D8}"/>
              </a:ext>
            </a:extLst>
          </p:cNvPr>
          <p:cNvSpPr/>
          <p:nvPr/>
        </p:nvSpPr>
        <p:spPr>
          <a:xfrm>
            <a:off x="3659142" y="6385189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Gestión Jurídica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896;p19">
            <a:extLst>
              <a:ext uri="{FF2B5EF4-FFF2-40B4-BE49-F238E27FC236}">
                <a16:creationId xmlns:a16="http://schemas.microsoft.com/office/drawing/2014/main" id="{C17DD9FA-F56D-4B0B-887F-FB207A6CE496}"/>
              </a:ext>
            </a:extLst>
          </p:cNvPr>
          <p:cNvSpPr/>
          <p:nvPr/>
        </p:nvSpPr>
        <p:spPr>
          <a:xfrm>
            <a:off x="3659142" y="6785322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Investigación e Innovación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896;p19">
            <a:extLst>
              <a:ext uri="{FF2B5EF4-FFF2-40B4-BE49-F238E27FC236}">
                <a16:creationId xmlns:a16="http://schemas.microsoft.com/office/drawing/2014/main" id="{FF7B1E62-FB77-45E9-8426-5D5A61781198}"/>
              </a:ext>
            </a:extLst>
          </p:cNvPr>
          <p:cNvSpPr/>
          <p:nvPr/>
        </p:nvSpPr>
        <p:spPr>
          <a:xfrm>
            <a:off x="3659142" y="7172830"/>
            <a:ext cx="2733426" cy="3201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050" b="0" i="0" u="none" strike="noStrike" cap="none" dirty="0">
                <a:solidFill>
                  <a:srgbClr val="FFFFFF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Proyección Social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688;p15">
            <a:extLst>
              <a:ext uri="{FF2B5EF4-FFF2-40B4-BE49-F238E27FC236}">
                <a16:creationId xmlns:a16="http://schemas.microsoft.com/office/drawing/2014/main" id="{BD737E20-FF3B-4E4A-A7C1-07A2011A8A76}"/>
              </a:ext>
            </a:extLst>
          </p:cNvPr>
          <p:cNvSpPr/>
          <p:nvPr/>
        </p:nvSpPr>
        <p:spPr>
          <a:xfrm>
            <a:off x="1768217" y="840550"/>
            <a:ext cx="540403" cy="483548"/>
          </a:xfrm>
          <a:custGeom>
            <a:avLst/>
            <a:gdLst/>
            <a:ahLst/>
            <a:cxnLst/>
            <a:rect l="l" t="t" r="r" b="b"/>
            <a:pathLst>
              <a:path w="35351" h="35339" extrusionOk="0">
                <a:moveTo>
                  <a:pt x="3204" y="1"/>
                </a:moveTo>
                <a:cubicBezTo>
                  <a:pt x="1442" y="1"/>
                  <a:pt x="1" y="1429"/>
                  <a:pt x="1" y="3203"/>
                </a:cubicBezTo>
                <a:lnTo>
                  <a:pt x="1" y="32135"/>
                </a:lnTo>
                <a:cubicBezTo>
                  <a:pt x="1" y="33909"/>
                  <a:pt x="1442" y="35338"/>
                  <a:pt x="3204" y="35338"/>
                </a:cubicBezTo>
                <a:lnTo>
                  <a:pt x="32136" y="35338"/>
                </a:lnTo>
                <a:cubicBezTo>
                  <a:pt x="33910" y="35338"/>
                  <a:pt x="35351" y="33909"/>
                  <a:pt x="35351" y="32135"/>
                </a:cubicBezTo>
                <a:lnTo>
                  <a:pt x="35351" y="3203"/>
                </a:lnTo>
                <a:cubicBezTo>
                  <a:pt x="35351" y="1429"/>
                  <a:pt x="33910" y="1"/>
                  <a:pt x="32136" y="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EC3A3B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EC3A3B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688;p15">
            <a:extLst>
              <a:ext uri="{FF2B5EF4-FFF2-40B4-BE49-F238E27FC236}">
                <a16:creationId xmlns:a16="http://schemas.microsoft.com/office/drawing/2014/main" id="{AFE5E8BF-7676-40BD-B64D-8B91B4D7C444}"/>
              </a:ext>
            </a:extLst>
          </p:cNvPr>
          <p:cNvSpPr/>
          <p:nvPr/>
        </p:nvSpPr>
        <p:spPr>
          <a:xfrm>
            <a:off x="7641499" y="792243"/>
            <a:ext cx="540403" cy="483548"/>
          </a:xfrm>
          <a:custGeom>
            <a:avLst/>
            <a:gdLst/>
            <a:ahLst/>
            <a:cxnLst/>
            <a:rect l="l" t="t" r="r" b="b"/>
            <a:pathLst>
              <a:path w="35351" h="35339" extrusionOk="0">
                <a:moveTo>
                  <a:pt x="3204" y="1"/>
                </a:moveTo>
                <a:cubicBezTo>
                  <a:pt x="1442" y="1"/>
                  <a:pt x="1" y="1429"/>
                  <a:pt x="1" y="3203"/>
                </a:cubicBezTo>
                <a:lnTo>
                  <a:pt x="1" y="32135"/>
                </a:lnTo>
                <a:cubicBezTo>
                  <a:pt x="1" y="33909"/>
                  <a:pt x="1442" y="35338"/>
                  <a:pt x="3204" y="35338"/>
                </a:cubicBezTo>
                <a:lnTo>
                  <a:pt x="32136" y="35338"/>
                </a:lnTo>
                <a:cubicBezTo>
                  <a:pt x="33910" y="35338"/>
                  <a:pt x="35351" y="33909"/>
                  <a:pt x="35351" y="32135"/>
                </a:cubicBezTo>
                <a:lnTo>
                  <a:pt x="35351" y="3203"/>
                </a:lnTo>
                <a:cubicBezTo>
                  <a:pt x="35351" y="1429"/>
                  <a:pt x="33910" y="1"/>
                  <a:pt x="32136" y="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B0E73FB3-5FA5-4F92-B29C-432121FA0514}"/>
              </a:ext>
            </a:extLst>
          </p:cNvPr>
          <p:cNvSpPr txBox="1"/>
          <p:nvPr/>
        </p:nvSpPr>
        <p:spPr>
          <a:xfrm>
            <a:off x="7137409" y="6007778"/>
            <a:ext cx="63261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6"/>
                </a:solidFill>
                <a:latin typeface="trebuchet ms" panose="020B0603020202020204" pitchFamily="34" charset="0"/>
              </a:rPr>
              <a:t>Resultado: </a:t>
            </a:r>
            <a:r>
              <a:rPr lang="es-ES" dirty="0">
                <a:latin typeface="trebuchet ms" panose="020B0603020202020204" pitchFamily="34" charset="0"/>
              </a:rPr>
              <a:t>Instrucción a Oficinas relacionadas de ejecutar las actividades propuestas de acuerdo a la ruta establecida  de identificación de necesidades y expectativas de los grupos de  interés de conformidad   con  las normas 45001 : 2018 y 14001: 2015.</a:t>
            </a:r>
            <a:endParaRPr lang="es-CO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FA0FBE7-0560-4B88-B35B-CBABE53C96D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4328" r="4878"/>
          <a:stretch/>
        </p:blipFill>
        <p:spPr bwMode="auto">
          <a:xfrm>
            <a:off x="7184745" y="1945689"/>
            <a:ext cx="6454599" cy="3010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979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C5DF780-F3AA-4DD3-9E9E-D113282F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40" y="1904828"/>
            <a:ext cx="6834079" cy="5125559"/>
          </a:xfrm>
          <a:prstGeom prst="rect">
            <a:avLst/>
          </a:prstGeom>
        </p:spPr>
      </p:pic>
      <p:sp>
        <p:nvSpPr>
          <p:cNvPr id="8" name="Google Shape;686;p15">
            <a:extLst>
              <a:ext uri="{FF2B5EF4-FFF2-40B4-BE49-F238E27FC236}">
                <a16:creationId xmlns:a16="http://schemas.microsoft.com/office/drawing/2014/main" id="{3328D9AC-C78C-4103-8C22-FD8FDEB456E8}"/>
              </a:ext>
            </a:extLst>
          </p:cNvPr>
          <p:cNvSpPr txBox="1"/>
          <p:nvPr/>
        </p:nvSpPr>
        <p:spPr>
          <a:xfrm>
            <a:off x="2644363" y="706129"/>
            <a:ext cx="4026259" cy="7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Identificación Grupos de Interés Pertinentes según Modelo Gardner</a:t>
            </a:r>
          </a:p>
        </p:txBody>
      </p:sp>
      <p:sp>
        <p:nvSpPr>
          <p:cNvPr id="9" name="Google Shape;688;p15">
            <a:extLst>
              <a:ext uri="{FF2B5EF4-FFF2-40B4-BE49-F238E27FC236}">
                <a16:creationId xmlns:a16="http://schemas.microsoft.com/office/drawing/2014/main" id="{0D656B05-7BBE-44E1-991E-99B20409FB59}"/>
              </a:ext>
            </a:extLst>
          </p:cNvPr>
          <p:cNvSpPr/>
          <p:nvPr/>
        </p:nvSpPr>
        <p:spPr>
          <a:xfrm>
            <a:off x="2082037" y="779904"/>
            <a:ext cx="540403" cy="483548"/>
          </a:xfrm>
          <a:custGeom>
            <a:avLst/>
            <a:gdLst/>
            <a:ahLst/>
            <a:cxnLst/>
            <a:rect l="l" t="t" r="r" b="b"/>
            <a:pathLst>
              <a:path w="35351" h="35339" extrusionOk="0">
                <a:moveTo>
                  <a:pt x="3204" y="1"/>
                </a:moveTo>
                <a:cubicBezTo>
                  <a:pt x="1442" y="1"/>
                  <a:pt x="1" y="1429"/>
                  <a:pt x="1" y="3203"/>
                </a:cubicBezTo>
                <a:lnTo>
                  <a:pt x="1" y="32135"/>
                </a:lnTo>
                <a:cubicBezTo>
                  <a:pt x="1" y="33909"/>
                  <a:pt x="1442" y="35338"/>
                  <a:pt x="3204" y="35338"/>
                </a:cubicBezTo>
                <a:lnTo>
                  <a:pt x="32136" y="35338"/>
                </a:lnTo>
                <a:cubicBezTo>
                  <a:pt x="33910" y="35338"/>
                  <a:pt x="35351" y="33909"/>
                  <a:pt x="35351" y="32135"/>
                </a:cubicBezTo>
                <a:lnTo>
                  <a:pt x="35351" y="3203"/>
                </a:lnTo>
                <a:cubicBezTo>
                  <a:pt x="35351" y="1429"/>
                  <a:pt x="33910" y="1"/>
                  <a:pt x="32136" y="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84B625AB-89DB-40BE-8575-4500D027DFC1}"/>
              </a:ext>
            </a:extLst>
          </p:cNvPr>
          <p:cNvGrpSpPr/>
          <p:nvPr/>
        </p:nvGrpSpPr>
        <p:grpSpPr>
          <a:xfrm>
            <a:off x="7770429" y="1060126"/>
            <a:ext cx="1089577" cy="991027"/>
            <a:chOff x="0" y="0"/>
            <a:chExt cx="6350000" cy="63500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FF46D26-9EA9-4F80-A523-42948053FA5D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D34"/>
            </a:solidFill>
          </p:spPr>
        </p: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B3A77CE8-F851-4D13-8D20-AE949D2BB331}"/>
              </a:ext>
            </a:extLst>
          </p:cNvPr>
          <p:cNvGrpSpPr/>
          <p:nvPr/>
        </p:nvGrpSpPr>
        <p:grpSpPr>
          <a:xfrm>
            <a:off x="7581228" y="2984731"/>
            <a:ext cx="1089577" cy="991027"/>
            <a:chOff x="0" y="0"/>
            <a:chExt cx="6350000" cy="63500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C9F91590-BFE3-4B68-827A-E2602FD3A53D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55CB3"/>
            </a:solidFill>
          </p:spPr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FEF5AFC5-40F6-4661-87D1-3799A8565B4B}"/>
              </a:ext>
            </a:extLst>
          </p:cNvPr>
          <p:cNvGrpSpPr/>
          <p:nvPr/>
        </p:nvGrpSpPr>
        <p:grpSpPr>
          <a:xfrm>
            <a:off x="7578797" y="4291134"/>
            <a:ext cx="1089577" cy="991027"/>
            <a:chOff x="0" y="0"/>
            <a:chExt cx="6350000" cy="635000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AC004BA-BCC9-480F-8BBC-6C00DBEEBFA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D34"/>
            </a:solidFill>
          </p:spPr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704EB862-91FE-4D0C-ABB6-DA4BFFCA96A3}"/>
              </a:ext>
            </a:extLst>
          </p:cNvPr>
          <p:cNvGrpSpPr/>
          <p:nvPr/>
        </p:nvGrpSpPr>
        <p:grpSpPr>
          <a:xfrm>
            <a:off x="7661319" y="5617947"/>
            <a:ext cx="1089577" cy="991027"/>
            <a:chOff x="0" y="0"/>
            <a:chExt cx="6350000" cy="63500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5A78AC4-ADC5-4509-BF3D-B6A7E1BDC4B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55CB3"/>
            </a:solidFill>
          </p:spPr>
        </p:sp>
      </p:grpSp>
      <p:pic>
        <p:nvPicPr>
          <p:cNvPr id="23" name="Picture 12">
            <a:extLst>
              <a:ext uri="{FF2B5EF4-FFF2-40B4-BE49-F238E27FC236}">
                <a16:creationId xmlns:a16="http://schemas.microsoft.com/office/drawing/2014/main" id="{57E66042-E90D-4F84-953A-D539562CF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34754" y="1190232"/>
            <a:ext cx="528832" cy="758181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1A3E8B47-F47A-4191-B64A-8CEC67B7D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28554" y="3070522"/>
            <a:ext cx="794923" cy="876168"/>
          </a:xfrm>
          <a:prstGeom prst="rect">
            <a:avLst/>
          </a:prstGeom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DF2B0B34-D387-40F5-B757-925FE78F3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72860" y="4444628"/>
            <a:ext cx="747112" cy="763777"/>
          </a:xfrm>
          <a:prstGeom prst="rect">
            <a:avLst/>
          </a:prstGeom>
        </p:spPr>
      </p:pic>
      <p:pic>
        <p:nvPicPr>
          <p:cNvPr id="26" name="Picture 15">
            <a:extLst>
              <a:ext uri="{FF2B5EF4-FFF2-40B4-BE49-F238E27FC236}">
                <a16:creationId xmlns:a16="http://schemas.microsoft.com/office/drawing/2014/main" id="{295AA736-72C6-4C92-9A52-8A590C579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749876" y="5686868"/>
            <a:ext cx="951476" cy="887571"/>
          </a:xfrm>
          <a:prstGeom prst="rect">
            <a:avLst/>
          </a:prstGeom>
        </p:spPr>
      </p:pic>
      <p:sp>
        <p:nvSpPr>
          <p:cNvPr id="27" name="TextBox 17">
            <a:extLst>
              <a:ext uri="{FF2B5EF4-FFF2-40B4-BE49-F238E27FC236}">
                <a16:creationId xmlns:a16="http://schemas.microsoft.com/office/drawing/2014/main" id="{0A8BA24C-388E-4562-84C3-BF49910A22DE}"/>
              </a:ext>
            </a:extLst>
          </p:cNvPr>
          <p:cNvSpPr txBox="1"/>
          <p:nvPr/>
        </p:nvSpPr>
        <p:spPr>
          <a:xfrm>
            <a:off x="9022737" y="1297543"/>
            <a:ext cx="1460845" cy="32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2"/>
              </a:lnSpc>
            </a:pPr>
            <a:r>
              <a:rPr lang="es-CO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de Encuesta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5AD60711-AB07-4F5F-AA30-84C659122F2A}"/>
              </a:ext>
            </a:extLst>
          </p:cNvPr>
          <p:cNvSpPr txBox="1"/>
          <p:nvPr/>
        </p:nvSpPr>
        <p:spPr>
          <a:xfrm>
            <a:off x="8813269" y="3179318"/>
            <a:ext cx="1460845" cy="32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ts val="2932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CO"/>
              <a:t>Email Marketing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B98F6825-2DE2-40EE-A726-CFE2AA916200}"/>
              </a:ext>
            </a:extLst>
          </p:cNvPr>
          <p:cNvSpPr txBox="1"/>
          <p:nvPr/>
        </p:nvSpPr>
        <p:spPr>
          <a:xfrm>
            <a:off x="8813269" y="4515458"/>
            <a:ext cx="1629646" cy="692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ts val="2932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CO"/>
              <a:t>Tabulación y Modelo Gardner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649013D3-0B60-4549-A278-6D911BBC8817}"/>
              </a:ext>
            </a:extLst>
          </p:cNvPr>
          <p:cNvSpPr txBox="1"/>
          <p:nvPr/>
        </p:nvSpPr>
        <p:spPr>
          <a:xfrm>
            <a:off x="11705191" y="7312746"/>
            <a:ext cx="1460845" cy="32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2"/>
              </a:lnSpc>
            </a:pPr>
            <a:r>
              <a:rPr lang="en-US">
                <a:solidFill>
                  <a:srgbClr val="FFC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25230163-E917-4DD2-B51F-48E500733F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14"/>
          <a:stretch/>
        </p:blipFill>
        <p:spPr>
          <a:xfrm>
            <a:off x="10556767" y="921842"/>
            <a:ext cx="1263173" cy="1695109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BC942B45-A1E8-462B-8A16-01D4406592D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655" r="2243"/>
          <a:stretch/>
        </p:blipFill>
        <p:spPr>
          <a:xfrm>
            <a:off x="11854839" y="921842"/>
            <a:ext cx="1365796" cy="1695109"/>
          </a:xfrm>
          <a:prstGeom prst="rect">
            <a:avLst/>
          </a:prstGeom>
        </p:spPr>
      </p:pic>
      <p:sp>
        <p:nvSpPr>
          <p:cNvPr id="33" name="Google Shape;896;p19">
            <a:extLst>
              <a:ext uri="{FF2B5EF4-FFF2-40B4-BE49-F238E27FC236}">
                <a16:creationId xmlns:a16="http://schemas.microsoft.com/office/drawing/2014/main" id="{D766A7EB-5C05-45BC-93E8-44DCAA2ECFE4}"/>
              </a:ext>
            </a:extLst>
          </p:cNvPr>
          <p:cNvSpPr/>
          <p:nvPr/>
        </p:nvSpPr>
        <p:spPr>
          <a:xfrm>
            <a:off x="10556767" y="2704825"/>
            <a:ext cx="1272581" cy="27835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 Medium"/>
                <a:cs typeface="Fira Sans Extra Condensed Medium"/>
                <a:sym typeface="Fira Sans Extra Condensed Medium"/>
              </a:rPr>
              <a:t>Poder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96;p19">
            <a:extLst>
              <a:ext uri="{FF2B5EF4-FFF2-40B4-BE49-F238E27FC236}">
                <a16:creationId xmlns:a16="http://schemas.microsoft.com/office/drawing/2014/main" id="{C7B7014C-4E9B-4C08-A6B5-92C6AA1FA1DD}"/>
              </a:ext>
            </a:extLst>
          </p:cNvPr>
          <p:cNvSpPr/>
          <p:nvPr/>
        </p:nvSpPr>
        <p:spPr>
          <a:xfrm>
            <a:off x="11901446" y="2704825"/>
            <a:ext cx="1272581" cy="27835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 Medium"/>
                <a:cs typeface="Fira Sans Extra Condensed Medium"/>
                <a:sym typeface="Fira Sans Extra Condensed Medium"/>
              </a:rPr>
              <a:t>Interés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896;p19">
            <a:extLst>
              <a:ext uri="{FF2B5EF4-FFF2-40B4-BE49-F238E27FC236}">
                <a16:creationId xmlns:a16="http://schemas.microsoft.com/office/drawing/2014/main" id="{8DD8026E-FA82-45C1-BF4E-7243AE43863D}"/>
              </a:ext>
            </a:extLst>
          </p:cNvPr>
          <p:cNvSpPr/>
          <p:nvPr/>
        </p:nvSpPr>
        <p:spPr>
          <a:xfrm>
            <a:off x="10556768" y="3294041"/>
            <a:ext cx="1298071" cy="3210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50" dirty="0">
                <a:solidFill>
                  <a:srgbClr val="FFFFFF"/>
                </a:solidFill>
                <a:latin typeface="Fira Sans Extra Condensed Medium"/>
                <a:cs typeface="Fira Sans Extra Condensed Medium"/>
                <a:sym typeface="Fira Sans Extra Condensed Medium"/>
              </a:rPr>
              <a:t>8 Series Correos</a:t>
            </a:r>
            <a:endParaRPr sz="10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Mapeo de las partes interesadas: identificar y evaluar los grupos de interés">
            <a:extLst>
              <a:ext uri="{FF2B5EF4-FFF2-40B4-BE49-F238E27FC236}">
                <a16:creationId xmlns:a16="http://schemas.microsoft.com/office/drawing/2014/main" id="{3EC2F975-8FF1-4A12-8950-4CF2950E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540" y="4268468"/>
            <a:ext cx="2858597" cy="20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9">
            <a:extLst>
              <a:ext uri="{FF2B5EF4-FFF2-40B4-BE49-F238E27FC236}">
                <a16:creationId xmlns:a16="http://schemas.microsoft.com/office/drawing/2014/main" id="{AF12384E-1DEA-489C-85E6-95DCBB9E6805}"/>
              </a:ext>
            </a:extLst>
          </p:cNvPr>
          <p:cNvSpPr txBox="1"/>
          <p:nvPr/>
        </p:nvSpPr>
        <p:spPr>
          <a:xfrm>
            <a:off x="8853936" y="5758743"/>
            <a:ext cx="1629646" cy="32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ts val="2932"/>
              </a:lnSpc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CO"/>
              <a:t>Resultados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7E83D9D-441B-45B9-91A8-007852296916}"/>
              </a:ext>
            </a:extLst>
          </p:cNvPr>
          <p:cNvSpPr/>
          <p:nvPr/>
        </p:nvSpPr>
        <p:spPr>
          <a:xfrm>
            <a:off x="11883962" y="4238126"/>
            <a:ext cx="1400175" cy="10287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020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86;p15">
            <a:extLst>
              <a:ext uri="{FF2B5EF4-FFF2-40B4-BE49-F238E27FC236}">
                <a16:creationId xmlns:a16="http://schemas.microsoft.com/office/drawing/2014/main" id="{3328D9AC-C78C-4103-8C22-FD8FDEB456E8}"/>
              </a:ext>
            </a:extLst>
          </p:cNvPr>
          <p:cNvSpPr txBox="1"/>
          <p:nvPr/>
        </p:nvSpPr>
        <p:spPr>
          <a:xfrm>
            <a:off x="5932198" y="278117"/>
            <a:ext cx="4026259" cy="7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Identificación Grupos de Interés Pertinentes según Modelo Gardner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72B85D38-8016-4E9A-B34A-67AB2CC0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43" y="1099589"/>
            <a:ext cx="11124984" cy="2981590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CD1D4876-7C86-4D12-93E4-0602B4B660C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4401525" y="4081179"/>
            <a:ext cx="3295810" cy="757124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319;p56">
            <a:extLst>
              <a:ext uri="{FF2B5EF4-FFF2-40B4-BE49-F238E27FC236}">
                <a16:creationId xmlns:a16="http://schemas.microsoft.com/office/drawing/2014/main" id="{BE28B7D5-9D9E-488D-BCCF-F7B6F29C2580}"/>
              </a:ext>
            </a:extLst>
          </p:cNvPr>
          <p:cNvSpPr txBox="1"/>
          <p:nvPr/>
        </p:nvSpPr>
        <p:spPr>
          <a:xfrm>
            <a:off x="7829897" y="4267292"/>
            <a:ext cx="5663234" cy="7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Calibri"/>
              <a:buNone/>
            </a:pPr>
            <a:r>
              <a:rPr lang="es-CO" sz="4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INTERESADOS CLAVE</a:t>
            </a:r>
            <a:endParaRPr sz="48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uadroTexto 110">
            <a:extLst>
              <a:ext uri="{FF2B5EF4-FFF2-40B4-BE49-F238E27FC236}">
                <a16:creationId xmlns:a16="http://schemas.microsoft.com/office/drawing/2014/main" id="{47153840-8F35-4705-8FE5-243C13DDCE34}"/>
              </a:ext>
            </a:extLst>
          </p:cNvPr>
          <p:cNvSpPr txBox="1"/>
          <p:nvPr/>
        </p:nvSpPr>
        <p:spPr>
          <a:xfrm>
            <a:off x="6423784" y="5038278"/>
            <a:ext cx="70693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trebuchet ms" panose="020B0603020202020204" pitchFamily="34" charset="0"/>
              </a:rPr>
              <a:t>Este conjunto de partes interesadas representan la conjunción de fuerzas perfecta gracias a su alto interés y su elevado poder. Precisan de toda la atención y la necesidad de ser involucrados en el objetivo, siendo vital para su consecución. </a:t>
            </a:r>
            <a:endParaRPr lang="es-CO" sz="1600" dirty="0"/>
          </a:p>
        </p:txBody>
      </p:sp>
      <p:sp>
        <p:nvSpPr>
          <p:cNvPr id="16" name="CuadroTexto 110">
            <a:extLst>
              <a:ext uri="{FF2B5EF4-FFF2-40B4-BE49-F238E27FC236}">
                <a16:creationId xmlns:a16="http://schemas.microsoft.com/office/drawing/2014/main" id="{7B7882AE-E68C-43DF-9B46-F07FBB65776D}"/>
              </a:ext>
            </a:extLst>
          </p:cNvPr>
          <p:cNvSpPr txBox="1"/>
          <p:nvPr/>
        </p:nvSpPr>
        <p:spPr>
          <a:xfrm>
            <a:off x="4749961" y="6301609"/>
            <a:ext cx="8743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i="1" dirty="0">
                <a:latin typeface="trebuchet ms" panose="020B0603020202020204" pitchFamily="34" charset="0"/>
              </a:rPr>
              <a:t>Mediante el </a:t>
            </a:r>
            <a:r>
              <a:rPr lang="es-ES" sz="16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Modelo Delphi</a:t>
            </a:r>
            <a:r>
              <a:rPr lang="es-ES" sz="1600" i="1" dirty="0">
                <a:latin typeface="trebuchet ms" panose="020B0603020202020204" pitchFamily="34" charset="0"/>
              </a:rPr>
              <a:t>, es decir, la aplicación de la opinión de expertos, en este caso los líderes de cada proceso, se estimaron los datos para aplicar el </a:t>
            </a:r>
            <a:r>
              <a:rPr lang="es-ES" sz="16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Modelo Gardner</a:t>
            </a:r>
            <a:r>
              <a:rPr lang="es-ES" sz="1600" i="1" dirty="0">
                <a:latin typeface="trebuchet ms" panose="020B0603020202020204" pitchFamily="34" charset="0"/>
              </a:rPr>
              <a:t>. </a:t>
            </a:r>
            <a:endParaRPr lang="es-CO" sz="16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793B2-F6C3-4CC3-AF5B-E48D24171A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6" y="3602841"/>
            <a:ext cx="4463595" cy="3948092"/>
          </a:xfrm>
          <a:prstGeom prst="rect">
            <a:avLst/>
          </a:prstGeom>
          <a:noFill/>
        </p:spPr>
      </p:pic>
      <p:sp>
        <p:nvSpPr>
          <p:cNvPr id="11" name="Google Shape;688;p15">
            <a:extLst>
              <a:ext uri="{FF2B5EF4-FFF2-40B4-BE49-F238E27FC236}">
                <a16:creationId xmlns:a16="http://schemas.microsoft.com/office/drawing/2014/main" id="{F32DB455-43F1-4CB1-B387-631651B07FF5}"/>
              </a:ext>
            </a:extLst>
          </p:cNvPr>
          <p:cNvSpPr/>
          <p:nvPr/>
        </p:nvSpPr>
        <p:spPr>
          <a:xfrm>
            <a:off x="5352180" y="416066"/>
            <a:ext cx="540403" cy="483548"/>
          </a:xfrm>
          <a:custGeom>
            <a:avLst/>
            <a:gdLst/>
            <a:ahLst/>
            <a:cxnLst/>
            <a:rect l="l" t="t" r="r" b="b"/>
            <a:pathLst>
              <a:path w="35351" h="35339" extrusionOk="0">
                <a:moveTo>
                  <a:pt x="3204" y="1"/>
                </a:moveTo>
                <a:cubicBezTo>
                  <a:pt x="1442" y="1"/>
                  <a:pt x="1" y="1429"/>
                  <a:pt x="1" y="3203"/>
                </a:cubicBezTo>
                <a:lnTo>
                  <a:pt x="1" y="32135"/>
                </a:lnTo>
                <a:cubicBezTo>
                  <a:pt x="1" y="33909"/>
                  <a:pt x="1442" y="35338"/>
                  <a:pt x="3204" y="35338"/>
                </a:cubicBezTo>
                <a:lnTo>
                  <a:pt x="32136" y="35338"/>
                </a:lnTo>
                <a:cubicBezTo>
                  <a:pt x="33910" y="35338"/>
                  <a:pt x="35351" y="33909"/>
                  <a:pt x="35351" y="32135"/>
                </a:cubicBezTo>
                <a:lnTo>
                  <a:pt x="35351" y="3203"/>
                </a:lnTo>
                <a:cubicBezTo>
                  <a:pt x="35351" y="1429"/>
                  <a:pt x="33910" y="1"/>
                  <a:pt x="32136" y="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94701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86;p15">
            <a:extLst>
              <a:ext uri="{FF2B5EF4-FFF2-40B4-BE49-F238E27FC236}">
                <a16:creationId xmlns:a16="http://schemas.microsoft.com/office/drawing/2014/main" id="{3328D9AC-C78C-4103-8C22-FD8FDEB456E8}"/>
              </a:ext>
            </a:extLst>
          </p:cNvPr>
          <p:cNvSpPr txBox="1"/>
          <p:nvPr/>
        </p:nvSpPr>
        <p:spPr>
          <a:xfrm>
            <a:off x="-172237" y="1618602"/>
            <a:ext cx="3586844" cy="7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Triangulación de Necesidades Expectativas y Evaluación Criterios</a:t>
            </a:r>
          </a:p>
        </p:txBody>
      </p:sp>
      <p:sp>
        <p:nvSpPr>
          <p:cNvPr id="9" name="Google Shape;688;p15">
            <a:extLst>
              <a:ext uri="{FF2B5EF4-FFF2-40B4-BE49-F238E27FC236}">
                <a16:creationId xmlns:a16="http://schemas.microsoft.com/office/drawing/2014/main" id="{0D656B05-7BBE-44E1-991E-99B20409FB59}"/>
              </a:ext>
            </a:extLst>
          </p:cNvPr>
          <p:cNvSpPr/>
          <p:nvPr/>
        </p:nvSpPr>
        <p:spPr>
          <a:xfrm>
            <a:off x="1367738" y="1135054"/>
            <a:ext cx="540403" cy="483548"/>
          </a:xfrm>
          <a:custGeom>
            <a:avLst/>
            <a:gdLst/>
            <a:ahLst/>
            <a:cxnLst/>
            <a:rect l="l" t="t" r="r" b="b"/>
            <a:pathLst>
              <a:path w="35351" h="35339" extrusionOk="0">
                <a:moveTo>
                  <a:pt x="3204" y="1"/>
                </a:moveTo>
                <a:cubicBezTo>
                  <a:pt x="1442" y="1"/>
                  <a:pt x="1" y="1429"/>
                  <a:pt x="1" y="3203"/>
                </a:cubicBezTo>
                <a:lnTo>
                  <a:pt x="1" y="32135"/>
                </a:lnTo>
                <a:cubicBezTo>
                  <a:pt x="1" y="33909"/>
                  <a:pt x="1442" y="35338"/>
                  <a:pt x="3204" y="35338"/>
                </a:cubicBezTo>
                <a:lnTo>
                  <a:pt x="32136" y="35338"/>
                </a:lnTo>
                <a:cubicBezTo>
                  <a:pt x="33910" y="35338"/>
                  <a:pt x="35351" y="33909"/>
                  <a:pt x="35351" y="32135"/>
                </a:cubicBezTo>
                <a:lnTo>
                  <a:pt x="35351" y="3203"/>
                </a:lnTo>
                <a:cubicBezTo>
                  <a:pt x="35351" y="1429"/>
                  <a:pt x="33910" y="1"/>
                  <a:pt x="32136" y="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2"/>
            </a:solidFill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1" name="Conector recto 57">
            <a:extLst>
              <a:ext uri="{FF2B5EF4-FFF2-40B4-BE49-F238E27FC236}">
                <a16:creationId xmlns:a16="http://schemas.microsoft.com/office/drawing/2014/main" id="{65D5D1F8-D0EB-4745-A668-7656C3BDFD24}"/>
              </a:ext>
            </a:extLst>
          </p:cNvPr>
          <p:cNvCxnSpPr/>
          <p:nvPr/>
        </p:nvCxnSpPr>
        <p:spPr>
          <a:xfrm>
            <a:off x="3397356" y="1444010"/>
            <a:ext cx="0" cy="607422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896;p19">
            <a:extLst>
              <a:ext uri="{FF2B5EF4-FFF2-40B4-BE49-F238E27FC236}">
                <a16:creationId xmlns:a16="http://schemas.microsoft.com/office/drawing/2014/main" id="{2BB1BE73-5DA8-48E5-A93F-0DF60413FD14}"/>
              </a:ext>
            </a:extLst>
          </p:cNvPr>
          <p:cNvSpPr/>
          <p:nvPr/>
        </p:nvSpPr>
        <p:spPr>
          <a:xfrm>
            <a:off x="520364" y="4172606"/>
            <a:ext cx="2161002" cy="27430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Fira Sans Extra Condensed Medium"/>
                <a:cs typeface="Fira Sans Extra Condensed Medium"/>
                <a:sym typeface="Fira Sans Extra Condensed Medium"/>
              </a:rPr>
              <a:t>Referencias</a:t>
            </a: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686;p15">
            <a:extLst>
              <a:ext uri="{FF2B5EF4-FFF2-40B4-BE49-F238E27FC236}">
                <a16:creationId xmlns:a16="http://schemas.microsoft.com/office/drawing/2014/main" id="{C27315CF-8523-467A-BCEC-B846F4524AE3}"/>
              </a:ext>
            </a:extLst>
          </p:cNvPr>
          <p:cNvSpPr txBox="1"/>
          <p:nvPr/>
        </p:nvSpPr>
        <p:spPr>
          <a:xfrm>
            <a:off x="111461" y="2304932"/>
            <a:ext cx="3052956" cy="101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just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kumimoji="0" lang="es-ES" sz="140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ace</a:t>
            </a:r>
            <a:r>
              <a:rPr lang="es-ES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referencia a la utilización de diferentes estrategias y fuentes de información lo cual contrastar la información recabada. </a:t>
            </a:r>
            <a:endParaRPr kumimoji="0" lang="es-CO" sz="140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" name="Picture 1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B65D4C-B1D5-42E1-92D9-CC610922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3" y="4709302"/>
            <a:ext cx="1834218" cy="117543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41FF8642-54EB-48A8-B03D-55E14C923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97" y="5884732"/>
            <a:ext cx="2073807" cy="1755018"/>
          </a:xfrm>
          <a:prstGeom prst="rect">
            <a:avLst/>
          </a:prstGeom>
        </p:spPr>
      </p:pic>
      <p:sp>
        <p:nvSpPr>
          <p:cNvPr id="20" name="Google Shape;688;p15">
            <a:extLst>
              <a:ext uri="{FF2B5EF4-FFF2-40B4-BE49-F238E27FC236}">
                <a16:creationId xmlns:a16="http://schemas.microsoft.com/office/drawing/2014/main" id="{E9A86321-83C0-4A71-AB4F-D9722FB40CE7}"/>
              </a:ext>
            </a:extLst>
          </p:cNvPr>
          <p:cNvSpPr/>
          <p:nvPr/>
        </p:nvSpPr>
        <p:spPr>
          <a:xfrm>
            <a:off x="1081077" y="3418821"/>
            <a:ext cx="2083340" cy="468511"/>
          </a:xfrm>
          <a:custGeom>
            <a:avLst/>
            <a:gdLst/>
            <a:ahLst/>
            <a:cxnLst/>
            <a:rect l="l" t="t" r="r" b="b"/>
            <a:pathLst>
              <a:path w="35351" h="35339" extrusionOk="0">
                <a:moveTo>
                  <a:pt x="3204" y="1"/>
                </a:moveTo>
                <a:cubicBezTo>
                  <a:pt x="1442" y="1"/>
                  <a:pt x="1" y="1429"/>
                  <a:pt x="1" y="3203"/>
                </a:cubicBezTo>
                <a:lnTo>
                  <a:pt x="1" y="32135"/>
                </a:lnTo>
                <a:cubicBezTo>
                  <a:pt x="1" y="33909"/>
                  <a:pt x="1442" y="35338"/>
                  <a:pt x="3204" y="35338"/>
                </a:cubicBezTo>
                <a:lnTo>
                  <a:pt x="32136" y="35338"/>
                </a:lnTo>
                <a:cubicBezTo>
                  <a:pt x="33910" y="35338"/>
                  <a:pt x="35351" y="33909"/>
                  <a:pt x="35351" y="32135"/>
                </a:cubicBezTo>
                <a:lnTo>
                  <a:pt x="35351" y="3203"/>
                </a:lnTo>
                <a:cubicBezTo>
                  <a:pt x="35351" y="1429"/>
                  <a:pt x="33910" y="1"/>
                  <a:pt x="32136" y="1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2"/>
            </a:solidFill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Necesidades y Expectativas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" name="Google Shape;688;p15">
            <a:extLst>
              <a:ext uri="{FF2B5EF4-FFF2-40B4-BE49-F238E27FC236}">
                <a16:creationId xmlns:a16="http://schemas.microsoft.com/office/drawing/2014/main" id="{A3E67272-0F29-4783-AB50-86F587A2CDBC}"/>
              </a:ext>
            </a:extLst>
          </p:cNvPr>
          <p:cNvSpPr/>
          <p:nvPr/>
        </p:nvSpPr>
        <p:spPr>
          <a:xfrm>
            <a:off x="194075" y="3426664"/>
            <a:ext cx="813665" cy="483548"/>
          </a:xfrm>
          <a:custGeom>
            <a:avLst/>
            <a:gdLst/>
            <a:ahLst/>
            <a:cxnLst/>
            <a:rect l="l" t="t" r="r" b="b"/>
            <a:pathLst>
              <a:path w="35351" h="35339" extrusionOk="0">
                <a:moveTo>
                  <a:pt x="3204" y="1"/>
                </a:moveTo>
                <a:cubicBezTo>
                  <a:pt x="1442" y="1"/>
                  <a:pt x="1" y="1429"/>
                  <a:pt x="1" y="3203"/>
                </a:cubicBezTo>
                <a:lnTo>
                  <a:pt x="1" y="32135"/>
                </a:lnTo>
                <a:cubicBezTo>
                  <a:pt x="1" y="33909"/>
                  <a:pt x="1442" y="35338"/>
                  <a:pt x="3204" y="35338"/>
                </a:cubicBezTo>
                <a:lnTo>
                  <a:pt x="32136" y="35338"/>
                </a:lnTo>
                <a:cubicBezTo>
                  <a:pt x="33910" y="35338"/>
                  <a:pt x="35351" y="33909"/>
                  <a:pt x="35351" y="32135"/>
                </a:cubicBezTo>
                <a:lnTo>
                  <a:pt x="35351" y="3203"/>
                </a:lnTo>
                <a:cubicBezTo>
                  <a:pt x="35351" y="1429"/>
                  <a:pt x="33910" y="1"/>
                  <a:pt x="32136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lang="en" sz="16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113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686;p15">
            <a:extLst>
              <a:ext uri="{FF2B5EF4-FFF2-40B4-BE49-F238E27FC236}">
                <a16:creationId xmlns:a16="http://schemas.microsoft.com/office/drawing/2014/main" id="{377FC661-E43F-4E98-80D1-CA3D9A32DE65}"/>
              </a:ext>
            </a:extLst>
          </p:cNvPr>
          <p:cNvSpPr txBox="1"/>
          <p:nvPr/>
        </p:nvSpPr>
        <p:spPr>
          <a:xfrm>
            <a:off x="7041356" y="242123"/>
            <a:ext cx="4026259" cy="7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Evaluación de factores y </a:t>
            </a:r>
            <a:r>
              <a:rPr lang="es-CO"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Jerarquización mediante Teoría Pareto</a:t>
            </a:r>
            <a:endParaRPr kumimoji="0" lang="es-CO" sz="14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688;p15">
            <a:extLst>
              <a:ext uri="{FF2B5EF4-FFF2-40B4-BE49-F238E27FC236}">
                <a16:creationId xmlns:a16="http://schemas.microsoft.com/office/drawing/2014/main" id="{45D59A25-0031-4CE8-B179-9FE8969F3446}"/>
              </a:ext>
            </a:extLst>
          </p:cNvPr>
          <p:cNvSpPr/>
          <p:nvPr/>
        </p:nvSpPr>
        <p:spPr>
          <a:xfrm>
            <a:off x="6592044" y="422889"/>
            <a:ext cx="540403" cy="483548"/>
          </a:xfrm>
          <a:custGeom>
            <a:avLst/>
            <a:gdLst/>
            <a:ahLst/>
            <a:cxnLst/>
            <a:rect l="l" t="t" r="r" b="b"/>
            <a:pathLst>
              <a:path w="35351" h="35339" extrusionOk="0">
                <a:moveTo>
                  <a:pt x="3204" y="1"/>
                </a:moveTo>
                <a:cubicBezTo>
                  <a:pt x="1442" y="1"/>
                  <a:pt x="1" y="1429"/>
                  <a:pt x="1" y="3203"/>
                </a:cubicBezTo>
                <a:lnTo>
                  <a:pt x="1" y="32135"/>
                </a:lnTo>
                <a:cubicBezTo>
                  <a:pt x="1" y="33909"/>
                  <a:pt x="1442" y="35338"/>
                  <a:pt x="3204" y="35338"/>
                </a:cubicBezTo>
                <a:lnTo>
                  <a:pt x="32136" y="35338"/>
                </a:lnTo>
                <a:cubicBezTo>
                  <a:pt x="33910" y="35338"/>
                  <a:pt x="35351" y="33909"/>
                  <a:pt x="35351" y="32135"/>
                </a:cubicBezTo>
                <a:lnTo>
                  <a:pt x="35351" y="3203"/>
                </a:lnTo>
                <a:cubicBezTo>
                  <a:pt x="35351" y="1429"/>
                  <a:pt x="33910" y="1"/>
                  <a:pt x="32136" y="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5"/>
            </a:solidFill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" name="CuadroTexto 52">
            <a:extLst>
              <a:ext uri="{FF2B5EF4-FFF2-40B4-BE49-F238E27FC236}">
                <a16:creationId xmlns:a16="http://schemas.microsoft.com/office/drawing/2014/main" id="{6E39A1FC-9013-4F08-8133-A8FD1B4B93E1}"/>
              </a:ext>
            </a:extLst>
          </p:cNvPr>
          <p:cNvSpPr txBox="1"/>
          <p:nvPr/>
        </p:nvSpPr>
        <p:spPr>
          <a:xfrm>
            <a:off x="4846586" y="1696936"/>
            <a:ext cx="331252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  <a:ea typeface="Roboto"/>
                <a:cs typeface="Roboto"/>
                <a:sym typeface="Roboto"/>
              </a:rPr>
              <a:t>57 Necesidades</a:t>
            </a:r>
            <a:r>
              <a:rPr lang="es-ES" sz="1200" dirty="0">
                <a:ea typeface="Roboto"/>
                <a:cs typeface="Roboto"/>
                <a:sym typeface="Roboto"/>
              </a:rPr>
              <a:t>: Requerimientos que se encuentran definidos entre las dos partes y de las cuales no puedes prescindir.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D2DFD6-2568-4D3B-91C1-91B43F9B0CEB}"/>
              </a:ext>
            </a:extLst>
          </p:cNvPr>
          <p:cNvSpPr/>
          <p:nvPr/>
        </p:nvSpPr>
        <p:spPr>
          <a:xfrm>
            <a:off x="3739229" y="2098810"/>
            <a:ext cx="782735" cy="7571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1</a:t>
            </a:r>
            <a:endParaRPr lang="en-US" sz="3200" b="1" dirty="0"/>
          </a:p>
        </p:txBody>
      </p:sp>
      <p:sp>
        <p:nvSpPr>
          <p:cNvPr id="30" name="Google Shape;686;p15">
            <a:extLst>
              <a:ext uri="{FF2B5EF4-FFF2-40B4-BE49-F238E27FC236}">
                <a16:creationId xmlns:a16="http://schemas.microsoft.com/office/drawing/2014/main" id="{9F8956D0-1A2A-48F8-BF02-665718D820C6}"/>
              </a:ext>
            </a:extLst>
          </p:cNvPr>
          <p:cNvSpPr txBox="1"/>
          <p:nvPr/>
        </p:nvSpPr>
        <p:spPr>
          <a:xfrm>
            <a:off x="3630297" y="971243"/>
            <a:ext cx="4537310" cy="7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1408267" eaLnBrk="1" fontAlgn="auto" latinLnBrk="0" hangingPunct="1">
              <a:buClrTx/>
              <a:buSzPts val="1200"/>
              <a:buFontTx/>
              <a:buNone/>
              <a:tabLst/>
              <a:defRPr kumimoji="0" b="1" kern="0" spc="0" normalizeH="0" baseline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</a:defRPr>
            </a:lvl1pPr>
          </a:lstStyle>
          <a:p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Evaluación Tipo de Factor</a:t>
            </a:r>
            <a:endParaRPr lang="es-CO" dirty="0">
              <a:solidFill>
                <a:schemeClr val="accent5">
                  <a:lumMod val="75000"/>
                </a:schemeClr>
              </a:solidFill>
              <a:sym typeface="Roboto"/>
            </a:endParaRPr>
          </a:p>
        </p:txBody>
      </p:sp>
      <p:sp>
        <p:nvSpPr>
          <p:cNvPr id="31" name="CuadroTexto 52">
            <a:extLst>
              <a:ext uri="{FF2B5EF4-FFF2-40B4-BE49-F238E27FC236}">
                <a16:creationId xmlns:a16="http://schemas.microsoft.com/office/drawing/2014/main" id="{D87F27E4-792B-4120-A929-24B0BBA344C7}"/>
              </a:ext>
            </a:extLst>
          </p:cNvPr>
          <p:cNvSpPr txBox="1"/>
          <p:nvPr/>
        </p:nvSpPr>
        <p:spPr>
          <a:xfrm>
            <a:off x="4846585" y="2476193"/>
            <a:ext cx="331253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  <a:ea typeface="Roboto"/>
                <a:cs typeface="Roboto"/>
                <a:sym typeface="Roboto"/>
              </a:rPr>
              <a:t>56 Expectativas</a:t>
            </a:r>
            <a:r>
              <a:rPr lang="es-ES" sz="1200" dirty="0">
                <a:ea typeface="Roboto"/>
                <a:cs typeface="Roboto"/>
                <a:sym typeface="Roboto"/>
              </a:rPr>
              <a:t>: Deseos o el servicio esperado que también influye en la percepción de desempeño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7F7E1D-5BA7-46BB-AB10-A768BFABD5C0}"/>
              </a:ext>
            </a:extLst>
          </p:cNvPr>
          <p:cNvSpPr/>
          <p:nvPr/>
        </p:nvSpPr>
        <p:spPr>
          <a:xfrm>
            <a:off x="3721979" y="3516817"/>
            <a:ext cx="782735" cy="7571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2</a:t>
            </a:r>
            <a:endParaRPr lang="en-US" sz="3200" b="1" dirty="0"/>
          </a:p>
        </p:txBody>
      </p:sp>
      <p:sp>
        <p:nvSpPr>
          <p:cNvPr id="34" name="Google Shape;686;p15">
            <a:extLst>
              <a:ext uri="{FF2B5EF4-FFF2-40B4-BE49-F238E27FC236}">
                <a16:creationId xmlns:a16="http://schemas.microsoft.com/office/drawing/2014/main" id="{82ACABB4-419E-469C-A512-1EE2160BB462}"/>
              </a:ext>
            </a:extLst>
          </p:cNvPr>
          <p:cNvSpPr txBox="1"/>
          <p:nvPr/>
        </p:nvSpPr>
        <p:spPr>
          <a:xfrm>
            <a:off x="3630297" y="3039479"/>
            <a:ext cx="4537310" cy="7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1408267" eaLnBrk="1" fontAlgn="auto" latinLnBrk="0" hangingPunct="1">
              <a:buClrTx/>
              <a:buSzPts val="1200"/>
              <a:buFontTx/>
              <a:buNone/>
              <a:tabLst/>
              <a:defRPr kumimoji="0" b="1" kern="0" spc="0" normalizeH="0" baseline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</a:defRPr>
            </a:lvl1pPr>
          </a:lstStyle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Evaluación grupo de interés</a:t>
            </a:r>
            <a:endParaRPr lang="es-CO" dirty="0">
              <a:solidFill>
                <a:schemeClr val="accent5">
                  <a:lumMod val="75000"/>
                </a:schemeClr>
              </a:solidFill>
              <a:sym typeface="Roboto"/>
            </a:endParaRPr>
          </a:p>
        </p:txBody>
      </p:sp>
      <p:sp>
        <p:nvSpPr>
          <p:cNvPr id="35" name="CuadroTexto 52">
            <a:extLst>
              <a:ext uri="{FF2B5EF4-FFF2-40B4-BE49-F238E27FC236}">
                <a16:creationId xmlns:a16="http://schemas.microsoft.com/office/drawing/2014/main" id="{1EE105D7-EA26-4CEB-80D0-8F971AD544FB}"/>
              </a:ext>
            </a:extLst>
          </p:cNvPr>
          <p:cNvSpPr txBox="1"/>
          <p:nvPr/>
        </p:nvSpPr>
        <p:spPr>
          <a:xfrm>
            <a:off x="4869203" y="3750083"/>
            <a:ext cx="331253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ea typeface="Roboto"/>
                <a:cs typeface="Roboto"/>
                <a:sym typeface="Roboto"/>
              </a:rPr>
              <a:t>Relación directa entre los factores críticos y los grupos de interés.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BEF15A-2186-4234-9242-BD95E1616027}"/>
              </a:ext>
            </a:extLst>
          </p:cNvPr>
          <p:cNvSpPr/>
          <p:nvPr/>
        </p:nvSpPr>
        <p:spPr>
          <a:xfrm>
            <a:off x="3739229" y="4839307"/>
            <a:ext cx="782735" cy="7571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/>
              <a:t>3</a:t>
            </a:r>
            <a:endParaRPr lang="en-US" sz="3200" b="1" dirty="0"/>
          </a:p>
        </p:txBody>
      </p:sp>
      <p:sp>
        <p:nvSpPr>
          <p:cNvPr id="38" name="Google Shape;686;p15">
            <a:extLst>
              <a:ext uri="{FF2B5EF4-FFF2-40B4-BE49-F238E27FC236}">
                <a16:creationId xmlns:a16="http://schemas.microsoft.com/office/drawing/2014/main" id="{5FD1B96F-1DC1-4CFF-983F-221ED384B3F5}"/>
              </a:ext>
            </a:extLst>
          </p:cNvPr>
          <p:cNvSpPr txBox="1"/>
          <p:nvPr/>
        </p:nvSpPr>
        <p:spPr>
          <a:xfrm>
            <a:off x="3820850" y="4167214"/>
            <a:ext cx="4537310" cy="7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1408267" eaLnBrk="1" fontAlgn="auto" latinLnBrk="0" hangingPunct="1">
              <a:buClrTx/>
              <a:buSzPts val="1200"/>
              <a:buFontTx/>
              <a:buNone/>
              <a:tabLst/>
              <a:defRPr kumimoji="0" b="1" kern="0" spc="0" normalizeH="0" baseline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</a:defRPr>
            </a:lvl1pPr>
          </a:lstStyle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Evaluación Capacidad de Respuesta</a:t>
            </a:r>
            <a:endParaRPr lang="es-CO" dirty="0">
              <a:solidFill>
                <a:schemeClr val="accent5">
                  <a:lumMod val="75000"/>
                </a:schemeClr>
              </a:solidFill>
              <a:sym typeface="Roboto"/>
            </a:endParaRPr>
          </a:p>
        </p:txBody>
      </p:sp>
      <p:sp>
        <p:nvSpPr>
          <p:cNvPr id="39" name="CuadroTexto 52">
            <a:extLst>
              <a:ext uri="{FF2B5EF4-FFF2-40B4-BE49-F238E27FC236}">
                <a16:creationId xmlns:a16="http://schemas.microsoft.com/office/drawing/2014/main" id="{ECDF0493-F6B1-463A-A79F-EBB89854A2EE}"/>
              </a:ext>
            </a:extLst>
          </p:cNvPr>
          <p:cNvSpPr txBox="1"/>
          <p:nvPr/>
        </p:nvSpPr>
        <p:spPr>
          <a:xfrm>
            <a:off x="4767699" y="4885827"/>
            <a:ext cx="331253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ea typeface="Roboto"/>
                <a:cs typeface="Roboto"/>
                <a:sym typeface="Roboto"/>
              </a:rPr>
              <a:t>Evaluación cuantitativa de la capacidad de respuesta a las diferentes necesidades o expectativas recolectadas.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8048504-3844-4B23-81E4-E61C161A5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73" r="25080" b="4312"/>
          <a:stretch/>
        </p:blipFill>
        <p:spPr>
          <a:xfrm>
            <a:off x="4191009" y="5884732"/>
            <a:ext cx="3441270" cy="1625376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33FAF795-4BA7-4A2B-B7B3-82234ABB8C5A}"/>
              </a:ext>
            </a:extLst>
          </p:cNvPr>
          <p:cNvGrpSpPr/>
          <p:nvPr/>
        </p:nvGrpSpPr>
        <p:grpSpPr>
          <a:xfrm>
            <a:off x="8995019" y="963072"/>
            <a:ext cx="4573610" cy="1391064"/>
            <a:chOff x="8995019" y="963072"/>
            <a:chExt cx="4573610" cy="139106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5E6C146-64F8-4CA1-8DF1-6E616FD119F6}"/>
                </a:ext>
              </a:extLst>
            </p:cNvPr>
            <p:cNvSpPr/>
            <p:nvPr/>
          </p:nvSpPr>
          <p:spPr>
            <a:xfrm>
              <a:off x="8995019" y="1597012"/>
              <a:ext cx="782735" cy="7571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4</a:t>
              </a:r>
              <a:endParaRPr lang="en-US" sz="3200" b="1" dirty="0"/>
            </a:p>
          </p:txBody>
        </p:sp>
        <p:sp>
          <p:nvSpPr>
            <p:cNvPr id="42" name="Google Shape;686;p15">
              <a:extLst>
                <a:ext uri="{FF2B5EF4-FFF2-40B4-BE49-F238E27FC236}">
                  <a16:creationId xmlns:a16="http://schemas.microsoft.com/office/drawing/2014/main" id="{43285841-123C-47F8-828D-4AE3133FF30A}"/>
                </a:ext>
              </a:extLst>
            </p:cNvPr>
            <p:cNvSpPr txBox="1"/>
            <p:nvPr/>
          </p:nvSpPr>
          <p:spPr>
            <a:xfrm>
              <a:off x="9031319" y="963072"/>
              <a:ext cx="4537310" cy="757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1408267" eaLnBrk="1" fontAlgn="auto" latinLnBrk="0" hangingPunct="1">
                <a:buClrTx/>
                <a:buSzPts val="1200"/>
                <a:buFontTx/>
                <a:buNone/>
                <a:tabLst/>
                <a:defRPr kumimoji="0" b="1" kern="0" spc="0" normalizeH="0" baseline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es-ES" dirty="0">
                  <a:solidFill>
                    <a:schemeClr val="accent5">
                      <a:lumMod val="75000"/>
                    </a:schemeClr>
                  </a:solidFill>
                </a:rPr>
                <a:t>Evaluación Relación con Macroproceso</a:t>
              </a:r>
              <a:endParaRPr lang="es-CO" dirty="0">
                <a:solidFill>
                  <a:schemeClr val="accent5">
                    <a:lumMod val="75000"/>
                  </a:schemeClr>
                </a:solidFill>
                <a:sym typeface="Roboto"/>
              </a:endParaRPr>
            </a:p>
          </p:txBody>
        </p:sp>
        <p:sp>
          <p:nvSpPr>
            <p:cNvPr id="43" name="CuadroTexto 52">
              <a:extLst>
                <a:ext uri="{FF2B5EF4-FFF2-40B4-BE49-F238E27FC236}">
                  <a16:creationId xmlns:a16="http://schemas.microsoft.com/office/drawing/2014/main" id="{374A8FDE-CE53-4ED6-AE1D-8F26488FBCFA}"/>
                </a:ext>
              </a:extLst>
            </p:cNvPr>
            <p:cNvSpPr txBox="1"/>
            <p:nvPr/>
          </p:nvSpPr>
          <p:spPr>
            <a:xfrm>
              <a:off x="10016926" y="1696936"/>
              <a:ext cx="331253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dirty="0">
                  <a:ea typeface="Roboto"/>
                  <a:cs typeface="Roboto"/>
                  <a:sym typeface="Roboto"/>
                </a:rPr>
                <a:t>Relación directa entre los factores críticos y los grupos de interés.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73DB5F5-8D14-4500-9DDB-663004E78558}"/>
              </a:ext>
            </a:extLst>
          </p:cNvPr>
          <p:cNvGrpSpPr/>
          <p:nvPr/>
        </p:nvGrpSpPr>
        <p:grpSpPr>
          <a:xfrm>
            <a:off x="9031319" y="2256369"/>
            <a:ext cx="4573610" cy="1430562"/>
            <a:chOff x="8995019" y="963072"/>
            <a:chExt cx="4573610" cy="143056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54A0307-C338-47EF-805E-56DD064A7B30}"/>
                </a:ext>
              </a:extLst>
            </p:cNvPr>
            <p:cNvSpPr/>
            <p:nvPr/>
          </p:nvSpPr>
          <p:spPr>
            <a:xfrm>
              <a:off x="8995019" y="1597012"/>
              <a:ext cx="782735" cy="7571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5</a:t>
              </a:r>
              <a:endParaRPr lang="en-US" sz="3200" b="1" dirty="0"/>
            </a:p>
          </p:txBody>
        </p:sp>
        <p:sp>
          <p:nvSpPr>
            <p:cNvPr id="56" name="Google Shape;686;p15">
              <a:extLst>
                <a:ext uri="{FF2B5EF4-FFF2-40B4-BE49-F238E27FC236}">
                  <a16:creationId xmlns:a16="http://schemas.microsoft.com/office/drawing/2014/main" id="{D58FD98D-4D70-47B3-8E11-890E98FB5B16}"/>
                </a:ext>
              </a:extLst>
            </p:cNvPr>
            <p:cNvSpPr txBox="1"/>
            <p:nvPr/>
          </p:nvSpPr>
          <p:spPr>
            <a:xfrm>
              <a:off x="9031319" y="963072"/>
              <a:ext cx="4537310" cy="757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1408267" eaLnBrk="1" fontAlgn="auto" latinLnBrk="0" hangingPunct="1">
                <a:buClrTx/>
                <a:buSzPts val="1200"/>
                <a:buFontTx/>
                <a:buNone/>
                <a:tabLst/>
                <a:defRPr kumimoji="0" b="1" kern="0" spc="0" normalizeH="0" baseline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es-ES" dirty="0">
                  <a:solidFill>
                    <a:schemeClr val="accent5">
                      <a:lumMod val="75000"/>
                    </a:schemeClr>
                  </a:solidFill>
                </a:rPr>
                <a:t>Pertinencia Total</a:t>
              </a:r>
              <a:endParaRPr lang="es-CO" dirty="0">
                <a:solidFill>
                  <a:schemeClr val="accent5">
                    <a:lumMod val="75000"/>
                  </a:schemeClr>
                </a:solidFill>
                <a:sym typeface="Roboto"/>
              </a:endParaRPr>
            </a:p>
          </p:txBody>
        </p:sp>
        <p:sp>
          <p:nvSpPr>
            <p:cNvPr id="57" name="CuadroTexto 52">
              <a:extLst>
                <a:ext uri="{FF2B5EF4-FFF2-40B4-BE49-F238E27FC236}">
                  <a16:creationId xmlns:a16="http://schemas.microsoft.com/office/drawing/2014/main" id="{EF5B53FF-D239-4569-9A1C-A3E0C8C6D9CD}"/>
                </a:ext>
              </a:extLst>
            </p:cNvPr>
            <p:cNvSpPr txBox="1"/>
            <p:nvPr/>
          </p:nvSpPr>
          <p:spPr>
            <a:xfrm>
              <a:off x="9998776" y="1562637"/>
              <a:ext cx="331253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dirty="0">
                  <a:ea typeface="Roboto"/>
                  <a:cs typeface="Roboto"/>
                  <a:sym typeface="Roboto"/>
                </a:rPr>
                <a:t>Los factores críticos resultaban relacionados a 1 o más macroprocesos según el paso anterior, por lo cual este espacio representa la suma de la pertinencia total acumulada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9482FE2-C536-400A-B253-44F182C8B09D}"/>
              </a:ext>
            </a:extLst>
          </p:cNvPr>
          <p:cNvGrpSpPr/>
          <p:nvPr/>
        </p:nvGrpSpPr>
        <p:grpSpPr>
          <a:xfrm>
            <a:off x="8623052" y="3668438"/>
            <a:ext cx="4573610" cy="1391064"/>
            <a:chOff x="8995019" y="963072"/>
            <a:chExt cx="4573610" cy="139106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34B77C5-327C-48D8-ADD5-A1A8594E626C}"/>
                </a:ext>
              </a:extLst>
            </p:cNvPr>
            <p:cNvSpPr/>
            <p:nvPr/>
          </p:nvSpPr>
          <p:spPr>
            <a:xfrm>
              <a:off x="8995019" y="1597012"/>
              <a:ext cx="782735" cy="7571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6</a:t>
              </a:r>
              <a:endParaRPr lang="en-US" sz="3200" b="1" dirty="0"/>
            </a:p>
          </p:txBody>
        </p:sp>
        <p:sp>
          <p:nvSpPr>
            <p:cNvPr id="60" name="Google Shape;686;p15">
              <a:extLst>
                <a:ext uri="{FF2B5EF4-FFF2-40B4-BE49-F238E27FC236}">
                  <a16:creationId xmlns:a16="http://schemas.microsoft.com/office/drawing/2014/main" id="{52466AC9-1862-4724-A99B-56EC11FC738C}"/>
                </a:ext>
              </a:extLst>
            </p:cNvPr>
            <p:cNvSpPr txBox="1"/>
            <p:nvPr/>
          </p:nvSpPr>
          <p:spPr>
            <a:xfrm>
              <a:off x="9031319" y="963072"/>
              <a:ext cx="4537310" cy="757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1408267" eaLnBrk="1" fontAlgn="auto" latinLnBrk="0" hangingPunct="1">
                <a:buClrTx/>
                <a:buSzPts val="1200"/>
                <a:buFontTx/>
                <a:buNone/>
                <a:tabLst/>
                <a:defRPr kumimoji="0" b="1" kern="0" spc="0" normalizeH="0" baseline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es-ES" dirty="0">
                  <a:solidFill>
                    <a:schemeClr val="accent5">
                      <a:lumMod val="75000"/>
                    </a:schemeClr>
                  </a:solidFill>
                </a:rPr>
                <a:t>Valor Ponderado</a:t>
              </a:r>
              <a:endParaRPr lang="es-CO" dirty="0">
                <a:solidFill>
                  <a:schemeClr val="accent5">
                    <a:lumMod val="75000"/>
                  </a:schemeClr>
                </a:solidFill>
                <a:sym typeface="Roboto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341507C-63AF-497D-9AC9-9B98E6E77A43}"/>
              </a:ext>
            </a:extLst>
          </p:cNvPr>
          <p:cNvGrpSpPr/>
          <p:nvPr/>
        </p:nvGrpSpPr>
        <p:grpSpPr>
          <a:xfrm>
            <a:off x="9067619" y="4775569"/>
            <a:ext cx="4573610" cy="1391064"/>
            <a:chOff x="8995019" y="963072"/>
            <a:chExt cx="4573610" cy="1391064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39AB16-31FC-47D0-99CD-ECB06D7D9934}"/>
                </a:ext>
              </a:extLst>
            </p:cNvPr>
            <p:cNvSpPr/>
            <p:nvPr/>
          </p:nvSpPr>
          <p:spPr>
            <a:xfrm>
              <a:off x="8995019" y="1597012"/>
              <a:ext cx="782735" cy="7571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7</a:t>
              </a:r>
              <a:endParaRPr lang="en-US" sz="3200" b="1" dirty="0"/>
            </a:p>
          </p:txBody>
        </p:sp>
        <p:sp>
          <p:nvSpPr>
            <p:cNvPr id="64" name="Google Shape;686;p15">
              <a:extLst>
                <a:ext uri="{FF2B5EF4-FFF2-40B4-BE49-F238E27FC236}">
                  <a16:creationId xmlns:a16="http://schemas.microsoft.com/office/drawing/2014/main" id="{7B27CD07-14FB-40EF-97A9-5A1C505DCE61}"/>
                </a:ext>
              </a:extLst>
            </p:cNvPr>
            <p:cNvSpPr txBox="1"/>
            <p:nvPr/>
          </p:nvSpPr>
          <p:spPr>
            <a:xfrm>
              <a:off x="9031319" y="963072"/>
              <a:ext cx="4537310" cy="757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1408267" eaLnBrk="1" fontAlgn="auto" latinLnBrk="0" hangingPunct="1">
                <a:buClrTx/>
                <a:buSzPts val="1200"/>
                <a:buFontTx/>
                <a:buNone/>
                <a:tabLst/>
                <a:defRPr kumimoji="0" b="1" kern="0" spc="0" normalizeH="0" baseline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es-ES" dirty="0">
                  <a:solidFill>
                    <a:schemeClr val="accent5">
                      <a:lumMod val="75000"/>
                    </a:schemeClr>
                  </a:solidFill>
                </a:rPr>
                <a:t>%Total</a:t>
              </a:r>
              <a:endParaRPr lang="es-CO" dirty="0">
                <a:solidFill>
                  <a:schemeClr val="accent5">
                    <a:lumMod val="75000"/>
                  </a:schemeClr>
                </a:solidFill>
                <a:sym typeface="Roboto"/>
              </a:endParaRPr>
            </a:p>
          </p:txBody>
        </p:sp>
        <p:sp>
          <p:nvSpPr>
            <p:cNvPr id="65" name="CuadroTexto 52">
              <a:extLst>
                <a:ext uri="{FF2B5EF4-FFF2-40B4-BE49-F238E27FC236}">
                  <a16:creationId xmlns:a16="http://schemas.microsoft.com/office/drawing/2014/main" id="{8903736F-E063-4E9C-BB8A-CFCA11AE59DA}"/>
                </a:ext>
              </a:extLst>
            </p:cNvPr>
            <p:cNvSpPr txBox="1"/>
            <p:nvPr/>
          </p:nvSpPr>
          <p:spPr>
            <a:xfrm>
              <a:off x="10016926" y="1696936"/>
              <a:ext cx="331253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dirty="0">
                  <a:ea typeface="Roboto"/>
                  <a:cs typeface="Roboto"/>
                  <a:sym typeface="Roboto"/>
                </a:rPr>
                <a:t>%Ponderados que jerarquizan los  factores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CB9402B-2147-45BE-BB0A-6CB4065DE726}"/>
              </a:ext>
            </a:extLst>
          </p:cNvPr>
          <p:cNvGrpSpPr/>
          <p:nvPr/>
        </p:nvGrpSpPr>
        <p:grpSpPr>
          <a:xfrm>
            <a:off x="9103919" y="6023067"/>
            <a:ext cx="4573610" cy="1391064"/>
            <a:chOff x="8995019" y="963072"/>
            <a:chExt cx="4573610" cy="139106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77339B1-470E-40EC-B1AF-130C7C1AD067}"/>
                </a:ext>
              </a:extLst>
            </p:cNvPr>
            <p:cNvSpPr/>
            <p:nvPr/>
          </p:nvSpPr>
          <p:spPr>
            <a:xfrm>
              <a:off x="8995019" y="1597012"/>
              <a:ext cx="782735" cy="75712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8</a:t>
              </a:r>
              <a:endParaRPr lang="en-US" sz="3200" b="1" dirty="0"/>
            </a:p>
          </p:txBody>
        </p:sp>
        <p:sp>
          <p:nvSpPr>
            <p:cNvPr id="68" name="Google Shape;686;p15">
              <a:extLst>
                <a:ext uri="{FF2B5EF4-FFF2-40B4-BE49-F238E27FC236}">
                  <a16:creationId xmlns:a16="http://schemas.microsoft.com/office/drawing/2014/main" id="{9B410A46-63B2-4BC0-ABB4-99B060128681}"/>
                </a:ext>
              </a:extLst>
            </p:cNvPr>
            <p:cNvSpPr txBox="1"/>
            <p:nvPr/>
          </p:nvSpPr>
          <p:spPr>
            <a:xfrm>
              <a:off x="9031319" y="963072"/>
              <a:ext cx="4537310" cy="757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804" tIns="140804" rIns="140804" bIns="14080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1408267" eaLnBrk="1" fontAlgn="auto" latinLnBrk="0" hangingPunct="1">
                <a:buClrTx/>
                <a:buSzPts val="1200"/>
                <a:buFontTx/>
                <a:buNone/>
                <a:tabLst/>
                <a:defRPr kumimoji="0" b="1" kern="0" spc="0" normalizeH="0" baseline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es-ES" dirty="0">
                  <a:solidFill>
                    <a:schemeClr val="accent5">
                      <a:lumMod val="75000"/>
                    </a:schemeClr>
                  </a:solidFill>
                </a:rPr>
                <a:t>%Acumulado Pareto</a:t>
              </a:r>
              <a:endParaRPr lang="es-CO" dirty="0">
                <a:solidFill>
                  <a:schemeClr val="accent5">
                    <a:lumMod val="75000"/>
                  </a:schemeClr>
                </a:solidFill>
                <a:sym typeface="Roboto"/>
              </a:endParaRPr>
            </a:p>
          </p:txBody>
        </p:sp>
        <p:sp>
          <p:nvSpPr>
            <p:cNvPr id="69" name="CuadroTexto 52">
              <a:extLst>
                <a:ext uri="{FF2B5EF4-FFF2-40B4-BE49-F238E27FC236}">
                  <a16:creationId xmlns:a16="http://schemas.microsoft.com/office/drawing/2014/main" id="{D5FAFBEE-DF56-482D-B945-255ADD9383A6}"/>
                </a:ext>
              </a:extLst>
            </p:cNvPr>
            <p:cNvSpPr txBox="1"/>
            <p:nvPr/>
          </p:nvSpPr>
          <p:spPr>
            <a:xfrm>
              <a:off x="10016926" y="1696936"/>
              <a:ext cx="331253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dirty="0">
                  <a:ea typeface="Roboto"/>
                  <a:cs typeface="Roboto"/>
                  <a:sym typeface="Roboto"/>
                </a:rPr>
                <a:t>Señal de corte para la jerarquización de necesidades y expectativas por grupo de interés.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1">
                <a:extLst>
                  <a:ext uri="{FF2B5EF4-FFF2-40B4-BE49-F238E27FC236}">
                    <a16:creationId xmlns:a16="http://schemas.microsoft.com/office/drawing/2014/main" id="{2900889D-0A71-4374-81C1-335F81F639AA}"/>
                  </a:ext>
                </a:extLst>
              </p:cNvPr>
              <p:cNvSpPr txBox="1"/>
              <p:nvPr/>
            </p:nvSpPr>
            <p:spPr>
              <a:xfrm>
                <a:off x="9650868" y="4420795"/>
                <a:ext cx="4026259" cy="44428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1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𝑃𝑒𝑟𝑡𝑖𝑛𝑒𝑛𝑐𝑖𝑎</m:t>
                          </m:r>
                          <m:r>
                            <a:rPr lang="es-CO" sz="1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1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m:rPr>
                              <m:nor/>
                            </m:rPr>
                            <a:rPr lang="en-US" sz="1400">
                              <a:effectLst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CO" sz="14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CO" sz="1400" b="0" i="1">
                                  <a:latin typeface="Cambria Math" panose="02040503050406030204" pitchFamily="18" charset="0"/>
                                </a:rPr>
                                <m:t>𝑃𝑒𝑟𝑡𝑖𝑛𝑒𝑛𝑐𝑖𝑎</m:t>
                              </m:r>
                              <m:r>
                                <a:rPr lang="es-CO" sz="14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400" b="0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e>
                          </m:nary>
                        </m:den>
                      </m:f>
                      <m:r>
                        <a:rPr lang="es-CO" sz="14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1400" b="0" i="1">
                          <a:latin typeface="Cambria Math" panose="02040503050406030204" pitchFamily="18" charset="0"/>
                        </a:rPr>
                        <m:t>𝐶𝑎𝑝𝑎𝑐𝑖𝑑𝑎𝑑</m:t>
                      </m:r>
                      <m:r>
                        <a:rPr lang="es-CO" sz="14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1400" b="0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CO" sz="14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1400" b="0" i="1">
                          <a:latin typeface="Cambria Math" panose="02040503050406030204" pitchFamily="18" charset="0"/>
                        </a:rPr>
                        <m:t>𝑟𝑒𝑠𝑝𝑢𝑒𝑠𝑡𝑎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0" name="TextBox 1">
                <a:extLst>
                  <a:ext uri="{FF2B5EF4-FFF2-40B4-BE49-F238E27FC236}">
                    <a16:creationId xmlns:a16="http://schemas.microsoft.com/office/drawing/2014/main" id="{2900889D-0A71-4374-81C1-335F81F63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868" y="4420795"/>
                <a:ext cx="4026259" cy="444289"/>
              </a:xfrm>
              <a:prstGeom prst="rect">
                <a:avLst/>
              </a:prstGeom>
              <a:blipFill>
                <a:blip r:embed="rId5"/>
                <a:stretch>
                  <a:fillRect l="-2118" t="-27397" b="-1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36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86;p15">
            <a:extLst>
              <a:ext uri="{FF2B5EF4-FFF2-40B4-BE49-F238E27FC236}">
                <a16:creationId xmlns:a16="http://schemas.microsoft.com/office/drawing/2014/main" id="{3328D9AC-C78C-4103-8C22-FD8FDEB456E8}"/>
              </a:ext>
            </a:extLst>
          </p:cNvPr>
          <p:cNvSpPr txBox="1"/>
          <p:nvPr/>
        </p:nvSpPr>
        <p:spPr>
          <a:xfrm>
            <a:off x="2408407" y="711851"/>
            <a:ext cx="8035509" cy="60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R="0" lvl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Matriz de Necesidades/Expectativas principales de los grupos de interés</a:t>
            </a:r>
          </a:p>
        </p:txBody>
      </p:sp>
      <p:sp>
        <p:nvSpPr>
          <p:cNvPr id="9" name="Google Shape;688;p15">
            <a:extLst>
              <a:ext uri="{FF2B5EF4-FFF2-40B4-BE49-F238E27FC236}">
                <a16:creationId xmlns:a16="http://schemas.microsoft.com/office/drawing/2014/main" id="{0D656B05-7BBE-44E1-991E-99B20409FB59}"/>
              </a:ext>
            </a:extLst>
          </p:cNvPr>
          <p:cNvSpPr/>
          <p:nvPr/>
        </p:nvSpPr>
        <p:spPr>
          <a:xfrm>
            <a:off x="2082037" y="779904"/>
            <a:ext cx="1017623" cy="483548"/>
          </a:xfrm>
          <a:custGeom>
            <a:avLst/>
            <a:gdLst/>
            <a:ahLst/>
            <a:cxnLst/>
            <a:rect l="l" t="t" r="r" b="b"/>
            <a:pathLst>
              <a:path w="35351" h="35339" extrusionOk="0">
                <a:moveTo>
                  <a:pt x="3204" y="1"/>
                </a:moveTo>
                <a:cubicBezTo>
                  <a:pt x="1442" y="1"/>
                  <a:pt x="1" y="1429"/>
                  <a:pt x="1" y="3203"/>
                </a:cubicBezTo>
                <a:lnTo>
                  <a:pt x="1" y="32135"/>
                </a:lnTo>
                <a:cubicBezTo>
                  <a:pt x="1" y="33909"/>
                  <a:pt x="1442" y="35338"/>
                  <a:pt x="3204" y="35338"/>
                </a:cubicBezTo>
                <a:lnTo>
                  <a:pt x="32136" y="35338"/>
                </a:lnTo>
                <a:cubicBezTo>
                  <a:pt x="33910" y="35338"/>
                  <a:pt x="35351" y="33909"/>
                  <a:pt x="35351" y="32135"/>
                </a:cubicBezTo>
                <a:lnTo>
                  <a:pt x="35351" y="3203"/>
                </a:lnTo>
                <a:cubicBezTo>
                  <a:pt x="35351" y="1429"/>
                  <a:pt x="33910" y="1"/>
                  <a:pt x="32136" y="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defTabSz="1408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2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Rectángulo 2">
            <a:extLst>
              <a:ext uri="{FF2B5EF4-FFF2-40B4-BE49-F238E27FC236}">
                <a16:creationId xmlns:a16="http://schemas.microsoft.com/office/drawing/2014/main" id="{BCE5203F-0555-4224-A389-51186EE7174C}"/>
              </a:ext>
            </a:extLst>
          </p:cNvPr>
          <p:cNvSpPr/>
          <p:nvPr/>
        </p:nvSpPr>
        <p:spPr>
          <a:xfrm>
            <a:off x="4549880" y="2111230"/>
            <a:ext cx="736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latin typeface="Candara" panose="020E0502030303020204" pitchFamily="34" charset="0"/>
              </a:rPr>
              <a:t>									</a:t>
            </a:r>
            <a:r>
              <a:rPr lang="es-CO" dirty="0"/>
              <a:t>					</a:t>
            </a:r>
          </a:p>
        </p:txBody>
      </p:sp>
      <p:sp>
        <p:nvSpPr>
          <p:cNvPr id="38" name="CuadroTexto 52">
            <a:extLst>
              <a:ext uri="{FF2B5EF4-FFF2-40B4-BE49-F238E27FC236}">
                <a16:creationId xmlns:a16="http://schemas.microsoft.com/office/drawing/2014/main" id="{C9AAAAD7-95D1-4075-8F9D-FDC9834952DE}"/>
              </a:ext>
            </a:extLst>
          </p:cNvPr>
          <p:cNvSpPr txBox="1"/>
          <p:nvPr/>
        </p:nvSpPr>
        <p:spPr>
          <a:xfrm>
            <a:off x="5319954" y="2695877"/>
            <a:ext cx="5693072" cy="738664"/>
          </a:xfrm>
          <a:prstGeom prst="rect">
            <a:avLst/>
          </a:prstGeom>
          <a:noFill/>
          <a:ln w="28575">
            <a:solidFill>
              <a:srgbClr val="608DC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ea typeface="Roboto"/>
                <a:cs typeface="Roboto"/>
                <a:sym typeface="Roboto"/>
              </a:rPr>
              <a:t>Formación integral, enfocada en el logro de un perfil profesional que considere habilidades tecnológicas, aptitudes de solidaridad, responsabilidad social y ambiental, alineado con el contexto actual.</a:t>
            </a:r>
            <a:endParaRPr lang="es-CO" dirty="0"/>
          </a:p>
        </p:txBody>
      </p:sp>
      <p:sp>
        <p:nvSpPr>
          <p:cNvPr id="39" name="CuadroTexto 53">
            <a:extLst>
              <a:ext uri="{FF2B5EF4-FFF2-40B4-BE49-F238E27FC236}">
                <a16:creationId xmlns:a16="http://schemas.microsoft.com/office/drawing/2014/main" id="{52D07255-EBBE-4E64-9364-1C3BAB557AD9}"/>
              </a:ext>
            </a:extLst>
          </p:cNvPr>
          <p:cNvSpPr txBox="1"/>
          <p:nvPr/>
        </p:nvSpPr>
        <p:spPr>
          <a:xfrm>
            <a:off x="5319954" y="3685980"/>
            <a:ext cx="5658544" cy="738664"/>
          </a:xfrm>
          <a:prstGeom prst="rect">
            <a:avLst/>
          </a:prstGeom>
          <a:noFill/>
          <a:ln w="28575">
            <a:solidFill>
              <a:srgbClr val="608DC3"/>
            </a:solidFill>
          </a:ln>
        </p:spPr>
        <p:txBody>
          <a:bodyPr wrap="square" rtlCol="0">
            <a:sp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es-ES" sz="1400" dirty="0">
                <a:solidFill>
                  <a:srgbClr val="434343"/>
                </a:solidFill>
                <a:ea typeface="Roboto"/>
                <a:cs typeface="Roboto"/>
                <a:sym typeface="Roboto"/>
              </a:rPr>
              <a:t>Estímulos, apoyos económicos y facilidades de pago de matrícula financiera alineados a programas del Gobierno como “Matricula Cero”.</a:t>
            </a:r>
          </a:p>
        </p:txBody>
      </p:sp>
      <p:sp>
        <p:nvSpPr>
          <p:cNvPr id="64" name="CuadroTexto 52">
            <a:extLst>
              <a:ext uri="{FF2B5EF4-FFF2-40B4-BE49-F238E27FC236}">
                <a16:creationId xmlns:a16="http://schemas.microsoft.com/office/drawing/2014/main" id="{425804B0-5383-4386-BAA0-64E93088BF82}"/>
              </a:ext>
            </a:extLst>
          </p:cNvPr>
          <p:cNvSpPr txBox="1"/>
          <p:nvPr/>
        </p:nvSpPr>
        <p:spPr>
          <a:xfrm>
            <a:off x="2502614" y="5373063"/>
            <a:ext cx="5354805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Aplicación de estrategias para el incremento de la retención estudiantil. </a:t>
            </a:r>
            <a:endParaRPr lang="es-ES" sz="1400" dirty="0">
              <a:solidFill>
                <a:schemeClr val="tx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65" name="CuadroTexto 53">
            <a:extLst>
              <a:ext uri="{FF2B5EF4-FFF2-40B4-BE49-F238E27FC236}">
                <a16:creationId xmlns:a16="http://schemas.microsoft.com/office/drawing/2014/main" id="{BBB9A8CC-8485-4245-9097-045FD4FD0A71}"/>
              </a:ext>
            </a:extLst>
          </p:cNvPr>
          <p:cNvSpPr txBox="1"/>
          <p:nvPr/>
        </p:nvSpPr>
        <p:spPr>
          <a:xfrm>
            <a:off x="2502614" y="6255993"/>
            <a:ext cx="5354803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Programas de Inclusión a raza, étnica, orientación sexual, entre otros.</a:t>
            </a:r>
          </a:p>
        </p:txBody>
      </p:sp>
      <p:sp>
        <p:nvSpPr>
          <p:cNvPr id="66" name="Google Shape;686;p15">
            <a:extLst>
              <a:ext uri="{FF2B5EF4-FFF2-40B4-BE49-F238E27FC236}">
                <a16:creationId xmlns:a16="http://schemas.microsoft.com/office/drawing/2014/main" id="{4819CB0C-1A69-4941-B72C-B8C41738CD89}"/>
              </a:ext>
            </a:extLst>
          </p:cNvPr>
          <p:cNvSpPr txBox="1"/>
          <p:nvPr/>
        </p:nvSpPr>
        <p:spPr>
          <a:xfrm>
            <a:off x="4885006" y="1636366"/>
            <a:ext cx="2800067" cy="483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804" tIns="140804" rIns="140804" bIns="14080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3200" b="1" i="0" u="none" strike="noStrike" cap="none" dirty="0">
                <a:solidFill>
                  <a:srgbClr val="608DC3"/>
                </a:solidFill>
                <a:latin typeface="Fira Sans Extra Condensed Medium"/>
                <a:ea typeface="Arial"/>
                <a:cs typeface="Fira Sans Extra Condensed Medium"/>
                <a:sym typeface="Fira Sans Extra Condensed Medium"/>
              </a:rPr>
              <a:t>Estudiantes</a:t>
            </a:r>
            <a:endParaRPr lang="es-CO" sz="3200" b="1" i="0" u="none" strike="noStrike" cap="none" dirty="0">
              <a:solidFill>
                <a:srgbClr val="608D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0" name="Diagram 79">
            <a:extLst>
              <a:ext uri="{FF2B5EF4-FFF2-40B4-BE49-F238E27FC236}">
                <a16:creationId xmlns:a16="http://schemas.microsoft.com/office/drawing/2014/main" id="{71A4172B-100E-476A-9F6E-6A58F2C04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40863"/>
              </p:ext>
            </p:extLst>
          </p:nvPr>
        </p:nvGraphicFramePr>
        <p:xfrm>
          <a:off x="900613" y="2014541"/>
          <a:ext cx="5259913" cy="282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1" name="Diagram 80">
            <a:extLst>
              <a:ext uri="{FF2B5EF4-FFF2-40B4-BE49-F238E27FC236}">
                <a16:creationId xmlns:a16="http://schemas.microsoft.com/office/drawing/2014/main" id="{734C4D57-9A30-4A44-8911-6612ED232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58416"/>
              </p:ext>
            </p:extLst>
          </p:nvPr>
        </p:nvGraphicFramePr>
        <p:xfrm>
          <a:off x="6589957" y="4613484"/>
          <a:ext cx="5259913" cy="282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4D52C23-95F7-47A2-B480-F58D756998A6}"/>
              </a:ext>
            </a:extLst>
          </p:cNvPr>
          <p:cNvSpPr/>
          <p:nvPr/>
        </p:nvSpPr>
        <p:spPr>
          <a:xfrm>
            <a:off x="12328072" y="367401"/>
            <a:ext cx="1436914" cy="518773"/>
          </a:xfrm>
          <a:prstGeom prst="roundRect">
            <a:avLst/>
          </a:prstGeom>
          <a:solidFill>
            <a:srgbClr val="608DC3"/>
          </a:solidFill>
          <a:ln>
            <a:solidFill>
              <a:srgbClr val="608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1/17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0312D-5C33-4FBC-8187-9DA16DBB4C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10063" y="2492334"/>
            <a:ext cx="1388097" cy="2032571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F75F3FC-CB13-43CC-BF5E-35AF6F110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61862"/>
              </p:ext>
            </p:extLst>
          </p:nvPr>
        </p:nvGraphicFramePr>
        <p:xfrm>
          <a:off x="12165817" y="1077710"/>
          <a:ext cx="1676591" cy="141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14" imgW="914563" imgH="771697" progId="Excel.Sheet.12">
                  <p:embed/>
                </p:oleObj>
              </mc:Choice>
              <mc:Fallback>
                <p:oleObj name="Worksheet" showAsIcon="1" r:id="rId14" imgW="914563" imgH="771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165817" y="1077710"/>
                        <a:ext cx="1676591" cy="1414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54098FF-5A70-4044-AA3D-15E8569DDE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084459"/>
              </p:ext>
            </p:extLst>
          </p:nvPr>
        </p:nvGraphicFramePr>
        <p:xfrm>
          <a:off x="12417891" y="4898877"/>
          <a:ext cx="1257276" cy="106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to empaquetador del shell" showAsIcon="1" r:id="rId16" imgW="914563" imgH="771697" progId="Package">
                  <p:embed/>
                </p:oleObj>
              </mc:Choice>
              <mc:Fallback>
                <p:oleObj name="Objeto empaquetador del shell" showAsIcon="1" r:id="rId16" imgW="914563" imgH="771697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417891" y="4898877"/>
                        <a:ext cx="1257276" cy="1060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76911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institucional UM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6273</TotalTime>
  <Words>835</Words>
  <Application>Microsoft Office PowerPoint</Application>
  <PresentationFormat>Custom</PresentationFormat>
  <Paragraphs>122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Roboto</vt:lpstr>
      <vt:lpstr>Arial</vt:lpstr>
      <vt:lpstr>Times New Roman</vt:lpstr>
      <vt:lpstr>Candara</vt:lpstr>
      <vt:lpstr>Cambria Math</vt:lpstr>
      <vt:lpstr>Abel</vt:lpstr>
      <vt:lpstr>Raleway</vt:lpstr>
      <vt:lpstr>Helvetica</vt:lpstr>
      <vt:lpstr>Calibri</vt:lpstr>
      <vt:lpstr>Trebuchet MS</vt:lpstr>
      <vt:lpstr>Fira Sans Extra Condensed Medium</vt:lpstr>
      <vt:lpstr>Plantilla institucional UMNG</vt:lpstr>
      <vt:lpstr>Hoja de cálculo de Microsoft Excel</vt:lpstr>
      <vt:lpstr>Paquete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Nathaly</dc:creator>
  <cp:lastModifiedBy>Angie Melissa Morales Avella</cp:lastModifiedBy>
  <cp:revision>68</cp:revision>
  <dcterms:modified xsi:type="dcterms:W3CDTF">2021-09-13T18:52:21Z</dcterms:modified>
</cp:coreProperties>
</file>