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7" r:id="rId4"/>
    <p:sldId id="268" r:id="rId5"/>
    <p:sldId id="269" r:id="rId6"/>
    <p:sldId id="270" r:id="rId7"/>
    <p:sldId id="271" r:id="rId8"/>
    <p:sldId id="272" r:id="rId9"/>
    <p:sldId id="273" r:id="rId10"/>
    <p:sldId id="274" r:id="rId11"/>
    <p:sldId id="275" r:id="rId12"/>
    <p:sldId id="276" r:id="rId13"/>
    <p:sldId id="277" r:id="rId14"/>
    <p:sldId id="278" r:id="rId15"/>
  </p:sldIdLst>
  <p:sldSz cx="13681075" cy="7921625"/>
  <p:notesSz cx="6858000" cy="9144000"/>
  <p:defaultTextStyle>
    <a:defPPr>
      <a:defRPr lang="en-US"/>
    </a:defPPr>
    <a:lvl1pPr marL="0" algn="l" defTabSz="1234440" rtl="0" eaLnBrk="1" latinLnBrk="0" hangingPunct="1">
      <a:defRPr sz="2400" kern="1200">
        <a:solidFill>
          <a:schemeClr val="tx1"/>
        </a:solidFill>
        <a:latin typeface="+mn-lt"/>
        <a:ea typeface="+mn-ea"/>
        <a:cs typeface="+mn-cs"/>
      </a:defRPr>
    </a:lvl1pPr>
    <a:lvl2pPr marL="617220" algn="l" defTabSz="1234440" rtl="0" eaLnBrk="1" latinLnBrk="0" hangingPunct="1">
      <a:defRPr sz="2400" kern="1200">
        <a:solidFill>
          <a:schemeClr val="tx1"/>
        </a:solidFill>
        <a:latin typeface="+mn-lt"/>
        <a:ea typeface="+mn-ea"/>
        <a:cs typeface="+mn-cs"/>
      </a:defRPr>
    </a:lvl2pPr>
    <a:lvl3pPr marL="1234440" algn="l" defTabSz="1234440" rtl="0" eaLnBrk="1" latinLnBrk="0" hangingPunct="1">
      <a:defRPr sz="2400" kern="1200">
        <a:solidFill>
          <a:schemeClr val="tx1"/>
        </a:solidFill>
        <a:latin typeface="+mn-lt"/>
        <a:ea typeface="+mn-ea"/>
        <a:cs typeface="+mn-cs"/>
      </a:defRPr>
    </a:lvl3pPr>
    <a:lvl4pPr marL="1851660" algn="l" defTabSz="1234440" rtl="0" eaLnBrk="1" latinLnBrk="0" hangingPunct="1">
      <a:defRPr sz="2400" kern="1200">
        <a:solidFill>
          <a:schemeClr val="tx1"/>
        </a:solidFill>
        <a:latin typeface="+mn-lt"/>
        <a:ea typeface="+mn-ea"/>
        <a:cs typeface="+mn-cs"/>
      </a:defRPr>
    </a:lvl4pPr>
    <a:lvl5pPr marL="2468880" algn="l" defTabSz="1234440" rtl="0" eaLnBrk="1" latinLnBrk="0" hangingPunct="1">
      <a:defRPr sz="2400" kern="1200">
        <a:solidFill>
          <a:schemeClr val="tx1"/>
        </a:solidFill>
        <a:latin typeface="+mn-lt"/>
        <a:ea typeface="+mn-ea"/>
        <a:cs typeface="+mn-cs"/>
      </a:defRPr>
    </a:lvl5pPr>
    <a:lvl6pPr marL="3086100" algn="l" defTabSz="1234440" rtl="0" eaLnBrk="1" latinLnBrk="0" hangingPunct="1">
      <a:defRPr sz="2400" kern="1200">
        <a:solidFill>
          <a:schemeClr val="tx1"/>
        </a:solidFill>
        <a:latin typeface="+mn-lt"/>
        <a:ea typeface="+mn-ea"/>
        <a:cs typeface="+mn-cs"/>
      </a:defRPr>
    </a:lvl6pPr>
    <a:lvl7pPr marL="3703320" algn="l" defTabSz="1234440" rtl="0" eaLnBrk="1" latinLnBrk="0" hangingPunct="1">
      <a:defRPr sz="2400" kern="1200">
        <a:solidFill>
          <a:schemeClr val="tx1"/>
        </a:solidFill>
        <a:latin typeface="+mn-lt"/>
        <a:ea typeface="+mn-ea"/>
        <a:cs typeface="+mn-cs"/>
      </a:defRPr>
    </a:lvl7pPr>
    <a:lvl8pPr marL="4320540" algn="l" defTabSz="1234440" rtl="0" eaLnBrk="1" latinLnBrk="0" hangingPunct="1">
      <a:defRPr sz="2400" kern="1200">
        <a:solidFill>
          <a:schemeClr val="tx1"/>
        </a:solidFill>
        <a:latin typeface="+mn-lt"/>
        <a:ea typeface="+mn-ea"/>
        <a:cs typeface="+mn-cs"/>
      </a:defRPr>
    </a:lvl8pPr>
    <a:lvl9pPr marL="4937760" algn="l" defTabSz="123444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5">
          <p15:clr>
            <a:srgbClr val="A4A3A4"/>
          </p15:clr>
        </p15:guide>
        <p15:guide id="2" pos="43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B80"/>
    <a:srgbClr val="FFCC99"/>
    <a:srgbClr val="FF6600"/>
    <a:srgbClr val="F77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62" y="102"/>
      </p:cViewPr>
      <p:guideLst>
        <p:guide orient="horz" pos="2495"/>
        <p:guide pos="430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33ECC-DB0C-4FA0-A215-237C95373706}" type="datetimeFigureOut">
              <a:rPr lang="es-CO" smtClean="0"/>
              <a:t>21/06/2017</a:t>
            </a:fld>
            <a:endParaRPr lang="es-CO"/>
          </a:p>
        </p:txBody>
      </p:sp>
      <p:sp>
        <p:nvSpPr>
          <p:cNvPr id="4" name="Marcador de imagen de diapositiva 3"/>
          <p:cNvSpPr>
            <a:spLocks noGrp="1" noRot="1" noChangeAspect="1"/>
          </p:cNvSpPr>
          <p:nvPr>
            <p:ph type="sldImg" idx="2"/>
          </p:nvPr>
        </p:nvSpPr>
        <p:spPr>
          <a:xfrm>
            <a:off x="763588" y="1143000"/>
            <a:ext cx="53308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50DA6-0706-4938-BDE7-26CF49912A8D}" type="slidenum">
              <a:rPr lang="es-CO" smtClean="0"/>
              <a:t>‹Nº›</a:t>
            </a:fld>
            <a:endParaRPr lang="es-CO"/>
          </a:p>
        </p:txBody>
      </p:sp>
    </p:spTree>
    <p:extLst>
      <p:ext uri="{BB962C8B-B14F-4D97-AF65-F5344CB8AC3E}">
        <p14:creationId xmlns:p14="http://schemas.microsoft.com/office/powerpoint/2010/main" val="307543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2450DA6-0706-4938-BDE7-26CF49912A8D}" type="slidenum">
              <a:rPr lang="es-CO" smtClean="0"/>
              <a:t>2</a:t>
            </a:fld>
            <a:endParaRPr lang="es-CO"/>
          </a:p>
        </p:txBody>
      </p:sp>
    </p:spTree>
    <p:extLst>
      <p:ext uri="{BB962C8B-B14F-4D97-AF65-F5344CB8AC3E}">
        <p14:creationId xmlns:p14="http://schemas.microsoft.com/office/powerpoint/2010/main" val="414718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2450DA6-0706-4938-BDE7-26CF49912A8D}" type="slidenum">
              <a:rPr lang="es-CO" smtClean="0"/>
              <a:t>4</a:t>
            </a:fld>
            <a:endParaRPr lang="es-CO"/>
          </a:p>
        </p:txBody>
      </p:sp>
    </p:spTree>
    <p:extLst>
      <p:ext uri="{BB962C8B-B14F-4D97-AF65-F5344CB8AC3E}">
        <p14:creationId xmlns:p14="http://schemas.microsoft.com/office/powerpoint/2010/main" val="2021786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026081" y="2460839"/>
            <a:ext cx="11628914" cy="169801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2052161" y="4488921"/>
            <a:ext cx="9576753" cy="2024415"/>
          </a:xfrm>
        </p:spPr>
        <p:txBody>
          <a:bodyPr/>
          <a:lstStyle>
            <a:lvl1pPr marL="0" indent="0" algn="ctr">
              <a:buNone/>
              <a:defRPr>
                <a:solidFill>
                  <a:schemeClr val="tx1">
                    <a:tint val="75000"/>
                  </a:schemeClr>
                </a:solidFill>
              </a:defRPr>
            </a:lvl1pPr>
            <a:lvl2pPr marL="617220" indent="0" algn="ctr">
              <a:buNone/>
              <a:defRPr>
                <a:solidFill>
                  <a:schemeClr val="tx1">
                    <a:tint val="75000"/>
                  </a:schemeClr>
                </a:solidFill>
              </a:defRPr>
            </a:lvl2pPr>
            <a:lvl3pPr marL="1234440" indent="0" algn="ctr">
              <a:buNone/>
              <a:defRPr>
                <a:solidFill>
                  <a:schemeClr val="tx1">
                    <a:tint val="75000"/>
                  </a:schemeClr>
                </a:solidFill>
              </a:defRPr>
            </a:lvl3pPr>
            <a:lvl4pPr marL="1851660" indent="0" algn="ctr">
              <a:buNone/>
              <a:defRPr>
                <a:solidFill>
                  <a:schemeClr val="tx1">
                    <a:tint val="75000"/>
                  </a:schemeClr>
                </a:solidFill>
              </a:defRPr>
            </a:lvl4pPr>
            <a:lvl5pPr marL="2468880" indent="0" algn="ctr">
              <a:buNone/>
              <a:defRPr>
                <a:solidFill>
                  <a:schemeClr val="tx1">
                    <a:tint val="75000"/>
                  </a:schemeClr>
                </a:solidFill>
              </a:defRPr>
            </a:lvl5pPr>
            <a:lvl6pPr marL="3086100" indent="0" algn="ctr">
              <a:buNone/>
              <a:defRPr>
                <a:solidFill>
                  <a:schemeClr val="tx1">
                    <a:tint val="75000"/>
                  </a:schemeClr>
                </a:solidFill>
              </a:defRPr>
            </a:lvl6pPr>
            <a:lvl7pPr marL="3703320" indent="0" algn="ctr">
              <a:buNone/>
              <a:defRPr>
                <a:solidFill>
                  <a:schemeClr val="tx1">
                    <a:tint val="75000"/>
                  </a:schemeClr>
                </a:solidFill>
              </a:defRPr>
            </a:lvl7pPr>
            <a:lvl8pPr marL="4320540" indent="0" algn="ctr">
              <a:buNone/>
              <a:defRPr>
                <a:solidFill>
                  <a:schemeClr val="tx1">
                    <a:tint val="75000"/>
                  </a:schemeClr>
                </a:solidFill>
              </a:defRPr>
            </a:lvl8pPr>
            <a:lvl9pPr marL="493776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27CAF815-7484-4C24-B8EC-E5B83B21B60A}" type="datetimeFigureOut">
              <a:rPr lang="en-US" smtClean="0"/>
              <a:t>6/21/2017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4FB55AF-B816-45E5-9F27-B43BA6917C16}" type="slidenum">
              <a:rPr lang="en-US" smtClean="0"/>
              <a:t>‹Nº›</a:t>
            </a:fld>
            <a:endParaRPr lang="en-US"/>
          </a:p>
        </p:txBody>
      </p:sp>
    </p:spTree>
    <p:extLst>
      <p:ext uri="{BB962C8B-B14F-4D97-AF65-F5344CB8AC3E}">
        <p14:creationId xmlns:p14="http://schemas.microsoft.com/office/powerpoint/2010/main" val="132223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7CAF815-7484-4C24-B8EC-E5B83B21B60A}" type="datetimeFigureOut">
              <a:rPr lang="en-US" smtClean="0"/>
              <a:t>6/21/2017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4FB55AF-B816-45E5-9F27-B43BA6917C16}" type="slidenum">
              <a:rPr lang="en-US" smtClean="0"/>
              <a:t>‹Nº›</a:t>
            </a:fld>
            <a:endParaRPr lang="en-US"/>
          </a:p>
        </p:txBody>
      </p:sp>
    </p:spTree>
    <p:extLst>
      <p:ext uri="{BB962C8B-B14F-4D97-AF65-F5344CB8AC3E}">
        <p14:creationId xmlns:p14="http://schemas.microsoft.com/office/powerpoint/2010/main" val="257622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4840167" y="366742"/>
            <a:ext cx="4605488" cy="780793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023707" y="366742"/>
            <a:ext cx="13588442" cy="780793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7CAF815-7484-4C24-B8EC-E5B83B21B60A}" type="datetimeFigureOut">
              <a:rPr lang="en-US" smtClean="0"/>
              <a:t>6/21/2017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4FB55AF-B816-45E5-9F27-B43BA6917C16}" type="slidenum">
              <a:rPr lang="en-US" smtClean="0"/>
              <a:t>‹Nº›</a:t>
            </a:fld>
            <a:endParaRPr lang="en-US"/>
          </a:p>
        </p:txBody>
      </p:sp>
    </p:spTree>
    <p:extLst>
      <p:ext uri="{BB962C8B-B14F-4D97-AF65-F5344CB8AC3E}">
        <p14:creationId xmlns:p14="http://schemas.microsoft.com/office/powerpoint/2010/main" val="61362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7CAF815-7484-4C24-B8EC-E5B83B21B60A}" type="datetimeFigureOut">
              <a:rPr lang="en-US" smtClean="0"/>
              <a:t>6/21/2017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4FB55AF-B816-45E5-9F27-B43BA6917C16}" type="slidenum">
              <a:rPr lang="en-US" smtClean="0"/>
              <a:t>‹Nº›</a:t>
            </a:fld>
            <a:endParaRPr lang="en-US"/>
          </a:p>
        </p:txBody>
      </p:sp>
    </p:spTree>
    <p:extLst>
      <p:ext uri="{BB962C8B-B14F-4D97-AF65-F5344CB8AC3E}">
        <p14:creationId xmlns:p14="http://schemas.microsoft.com/office/powerpoint/2010/main" val="179094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80711" y="5090378"/>
            <a:ext cx="11628914" cy="1573323"/>
          </a:xfrm>
        </p:spPr>
        <p:txBody>
          <a:bodyPr anchor="t"/>
          <a:lstStyle>
            <a:lvl1pPr algn="l">
              <a:defRPr sz="54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080711" y="3357523"/>
            <a:ext cx="11628914" cy="1732855"/>
          </a:xfrm>
        </p:spPr>
        <p:txBody>
          <a:bodyPr anchor="b"/>
          <a:lstStyle>
            <a:lvl1pPr marL="0" indent="0">
              <a:buNone/>
              <a:defRPr sz="2700">
                <a:solidFill>
                  <a:schemeClr val="tx1">
                    <a:tint val="75000"/>
                  </a:schemeClr>
                </a:solidFill>
              </a:defRPr>
            </a:lvl1pPr>
            <a:lvl2pPr marL="617220" indent="0">
              <a:buNone/>
              <a:defRPr sz="2400">
                <a:solidFill>
                  <a:schemeClr val="tx1">
                    <a:tint val="75000"/>
                  </a:schemeClr>
                </a:solidFill>
              </a:defRPr>
            </a:lvl2pPr>
            <a:lvl3pPr marL="1234440" indent="0">
              <a:buNone/>
              <a:defRPr sz="2200">
                <a:solidFill>
                  <a:schemeClr val="tx1">
                    <a:tint val="75000"/>
                  </a:schemeClr>
                </a:solidFill>
              </a:defRPr>
            </a:lvl3pPr>
            <a:lvl4pPr marL="1851660" indent="0">
              <a:buNone/>
              <a:defRPr sz="1900">
                <a:solidFill>
                  <a:schemeClr val="tx1">
                    <a:tint val="75000"/>
                  </a:schemeClr>
                </a:solidFill>
              </a:defRPr>
            </a:lvl4pPr>
            <a:lvl5pPr marL="2468880" indent="0">
              <a:buNone/>
              <a:defRPr sz="1900">
                <a:solidFill>
                  <a:schemeClr val="tx1">
                    <a:tint val="75000"/>
                  </a:schemeClr>
                </a:solidFill>
              </a:defRPr>
            </a:lvl5pPr>
            <a:lvl6pPr marL="3086100" indent="0">
              <a:buNone/>
              <a:defRPr sz="1900">
                <a:solidFill>
                  <a:schemeClr val="tx1">
                    <a:tint val="75000"/>
                  </a:schemeClr>
                </a:solidFill>
              </a:defRPr>
            </a:lvl6pPr>
            <a:lvl7pPr marL="3703320" indent="0">
              <a:buNone/>
              <a:defRPr sz="1900">
                <a:solidFill>
                  <a:schemeClr val="tx1">
                    <a:tint val="75000"/>
                  </a:schemeClr>
                </a:solidFill>
              </a:defRPr>
            </a:lvl7pPr>
            <a:lvl8pPr marL="4320540" indent="0">
              <a:buNone/>
              <a:defRPr sz="1900">
                <a:solidFill>
                  <a:schemeClr val="tx1">
                    <a:tint val="75000"/>
                  </a:schemeClr>
                </a:solidFill>
              </a:defRPr>
            </a:lvl8pPr>
            <a:lvl9pPr marL="4937760" indent="0">
              <a:buNone/>
              <a:defRPr sz="19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CAF815-7484-4C24-B8EC-E5B83B21B60A}" type="datetimeFigureOut">
              <a:rPr lang="en-US" smtClean="0"/>
              <a:t>6/21/2017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4FB55AF-B816-45E5-9F27-B43BA6917C16}" type="slidenum">
              <a:rPr lang="en-US" smtClean="0"/>
              <a:t>‹Nº›</a:t>
            </a:fld>
            <a:endParaRPr lang="en-US"/>
          </a:p>
        </p:txBody>
      </p:sp>
    </p:spTree>
    <p:extLst>
      <p:ext uri="{BB962C8B-B14F-4D97-AF65-F5344CB8AC3E}">
        <p14:creationId xmlns:p14="http://schemas.microsoft.com/office/powerpoint/2010/main" val="306550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023707" y="2134438"/>
            <a:ext cx="9096965" cy="6040239"/>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10348690" y="2134438"/>
            <a:ext cx="9096965" cy="6040239"/>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27CAF815-7484-4C24-B8EC-E5B83B21B60A}" type="datetimeFigureOut">
              <a:rPr lang="en-US" smtClean="0"/>
              <a:t>6/21/2017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44FB55AF-B816-45E5-9F27-B43BA6917C16}" type="slidenum">
              <a:rPr lang="en-US" smtClean="0"/>
              <a:t>‹Nº›</a:t>
            </a:fld>
            <a:endParaRPr lang="en-US"/>
          </a:p>
        </p:txBody>
      </p:sp>
    </p:spTree>
    <p:extLst>
      <p:ext uri="{BB962C8B-B14F-4D97-AF65-F5344CB8AC3E}">
        <p14:creationId xmlns:p14="http://schemas.microsoft.com/office/powerpoint/2010/main" val="292735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84054" y="317232"/>
            <a:ext cx="12312968" cy="1320271"/>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4054" y="1773198"/>
            <a:ext cx="6044851" cy="738984"/>
          </a:xfrm>
        </p:spPr>
        <p:txBody>
          <a:bodyPr anchor="b"/>
          <a:lstStyle>
            <a:lvl1pPr marL="0" indent="0">
              <a:buNone/>
              <a:defRPr sz="32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84054" y="2512182"/>
            <a:ext cx="6044851" cy="4564104"/>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6949797" y="1773198"/>
            <a:ext cx="6047225" cy="738984"/>
          </a:xfrm>
        </p:spPr>
        <p:txBody>
          <a:bodyPr anchor="b"/>
          <a:lstStyle>
            <a:lvl1pPr marL="0" indent="0">
              <a:buNone/>
              <a:defRPr sz="32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949797" y="2512182"/>
            <a:ext cx="6047225" cy="4564104"/>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27CAF815-7484-4C24-B8EC-E5B83B21B60A}" type="datetimeFigureOut">
              <a:rPr lang="en-US" smtClean="0"/>
              <a:t>6/21/2017</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44FB55AF-B816-45E5-9F27-B43BA6917C16}" type="slidenum">
              <a:rPr lang="en-US" smtClean="0"/>
              <a:t>‹Nº›</a:t>
            </a:fld>
            <a:endParaRPr lang="en-US"/>
          </a:p>
        </p:txBody>
      </p:sp>
    </p:spTree>
    <p:extLst>
      <p:ext uri="{BB962C8B-B14F-4D97-AF65-F5344CB8AC3E}">
        <p14:creationId xmlns:p14="http://schemas.microsoft.com/office/powerpoint/2010/main" val="366671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27CAF815-7484-4C24-B8EC-E5B83B21B60A}" type="datetimeFigureOut">
              <a:rPr lang="en-US" smtClean="0"/>
              <a:t>6/21/2017</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44FB55AF-B816-45E5-9F27-B43BA6917C16}" type="slidenum">
              <a:rPr lang="en-US" smtClean="0"/>
              <a:t>‹Nº›</a:t>
            </a:fld>
            <a:endParaRPr lang="en-US"/>
          </a:p>
        </p:txBody>
      </p:sp>
    </p:spTree>
    <p:extLst>
      <p:ext uri="{BB962C8B-B14F-4D97-AF65-F5344CB8AC3E}">
        <p14:creationId xmlns:p14="http://schemas.microsoft.com/office/powerpoint/2010/main" val="137020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CAF815-7484-4C24-B8EC-E5B83B21B60A}" type="datetimeFigureOut">
              <a:rPr lang="en-US" smtClean="0"/>
              <a:t>6/21/2017</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44FB55AF-B816-45E5-9F27-B43BA6917C16}" type="slidenum">
              <a:rPr lang="en-US" smtClean="0"/>
              <a:t>‹Nº›</a:t>
            </a:fld>
            <a:endParaRPr lang="en-US"/>
          </a:p>
        </p:txBody>
      </p:sp>
    </p:spTree>
    <p:extLst>
      <p:ext uri="{BB962C8B-B14F-4D97-AF65-F5344CB8AC3E}">
        <p14:creationId xmlns:p14="http://schemas.microsoft.com/office/powerpoint/2010/main" val="126886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4055" y="315398"/>
            <a:ext cx="4500979" cy="1342275"/>
          </a:xfrm>
        </p:spPr>
        <p:txBody>
          <a:bodyPr anchor="b"/>
          <a:lstStyle>
            <a:lvl1pPr algn="l">
              <a:defRPr sz="27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5348920" y="315399"/>
            <a:ext cx="7648101" cy="676088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684055" y="1657674"/>
            <a:ext cx="4500979" cy="5418612"/>
          </a:xfrm>
        </p:spPr>
        <p:txBody>
          <a:bodyPr/>
          <a:lstStyle>
            <a:lvl1pPr marL="0" indent="0">
              <a:buNone/>
              <a:defRPr sz="1900"/>
            </a:lvl1pPr>
            <a:lvl2pPr marL="617220" indent="0">
              <a:buNone/>
              <a:defRPr sz="1600"/>
            </a:lvl2pPr>
            <a:lvl3pPr marL="1234440" indent="0">
              <a:buNone/>
              <a:defRPr sz="1400"/>
            </a:lvl3pPr>
            <a:lvl4pPr marL="1851660" indent="0">
              <a:buNone/>
              <a:defRPr sz="1200"/>
            </a:lvl4pPr>
            <a:lvl5pPr marL="2468880" indent="0">
              <a:buNone/>
              <a:defRPr sz="1200"/>
            </a:lvl5pPr>
            <a:lvl6pPr marL="3086100" indent="0">
              <a:buNone/>
              <a:defRPr sz="1200"/>
            </a:lvl6pPr>
            <a:lvl7pPr marL="3703320" indent="0">
              <a:buNone/>
              <a:defRPr sz="1200"/>
            </a:lvl7pPr>
            <a:lvl8pPr marL="4320540" indent="0">
              <a:buNone/>
              <a:defRPr sz="1200"/>
            </a:lvl8pPr>
            <a:lvl9pPr marL="4937760" indent="0">
              <a:buNone/>
              <a:defRPr sz="12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CAF815-7484-4C24-B8EC-E5B83B21B60A}" type="datetimeFigureOut">
              <a:rPr lang="en-US" smtClean="0"/>
              <a:t>6/21/2017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44FB55AF-B816-45E5-9F27-B43BA6917C16}" type="slidenum">
              <a:rPr lang="en-US" smtClean="0"/>
              <a:t>‹Nº›</a:t>
            </a:fld>
            <a:endParaRPr lang="en-US"/>
          </a:p>
        </p:txBody>
      </p:sp>
    </p:spTree>
    <p:extLst>
      <p:ext uri="{BB962C8B-B14F-4D97-AF65-F5344CB8AC3E}">
        <p14:creationId xmlns:p14="http://schemas.microsoft.com/office/powerpoint/2010/main" val="53306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681586" y="5545137"/>
            <a:ext cx="8208645" cy="654635"/>
          </a:xfrm>
        </p:spPr>
        <p:txBody>
          <a:bodyPr anchor="b"/>
          <a:lstStyle>
            <a:lvl1pPr algn="l">
              <a:defRPr sz="27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681586" y="707812"/>
            <a:ext cx="8208645" cy="4752975"/>
          </a:xfrm>
        </p:spPr>
        <p:txBody>
          <a:bodyPr/>
          <a:lstStyle>
            <a:lvl1pPr marL="0" indent="0">
              <a:buNone/>
              <a:defRPr sz="4300"/>
            </a:lvl1pPr>
            <a:lvl2pPr marL="617220" indent="0">
              <a:buNone/>
              <a:defRPr sz="3800"/>
            </a:lvl2pPr>
            <a:lvl3pPr marL="1234440" indent="0">
              <a:buNone/>
              <a:defRPr sz="3200"/>
            </a:lvl3pPr>
            <a:lvl4pPr marL="1851660" indent="0">
              <a:buNone/>
              <a:defRPr sz="2700"/>
            </a:lvl4pPr>
            <a:lvl5pPr marL="2468880" indent="0">
              <a:buNone/>
              <a:defRPr sz="2700"/>
            </a:lvl5pPr>
            <a:lvl6pPr marL="3086100" indent="0">
              <a:buNone/>
              <a:defRPr sz="2700"/>
            </a:lvl6pPr>
            <a:lvl7pPr marL="3703320" indent="0">
              <a:buNone/>
              <a:defRPr sz="2700"/>
            </a:lvl7pPr>
            <a:lvl8pPr marL="4320540" indent="0">
              <a:buNone/>
              <a:defRPr sz="2700"/>
            </a:lvl8pPr>
            <a:lvl9pPr marL="4937760" indent="0">
              <a:buNone/>
              <a:defRPr sz="2700"/>
            </a:lvl9pPr>
          </a:lstStyle>
          <a:p>
            <a:r>
              <a:rPr lang="es-ES" smtClean="0"/>
              <a:t>Haga clic en el icono para agregar una imagen</a:t>
            </a:r>
            <a:endParaRPr lang="en-US"/>
          </a:p>
        </p:txBody>
      </p:sp>
      <p:sp>
        <p:nvSpPr>
          <p:cNvPr id="4" name="3 Marcador de texto"/>
          <p:cNvSpPr>
            <a:spLocks noGrp="1"/>
          </p:cNvSpPr>
          <p:nvPr>
            <p:ph type="body" sz="half" idx="2"/>
          </p:nvPr>
        </p:nvSpPr>
        <p:spPr>
          <a:xfrm>
            <a:off x="2681586" y="6199772"/>
            <a:ext cx="8208645" cy="929690"/>
          </a:xfrm>
        </p:spPr>
        <p:txBody>
          <a:bodyPr/>
          <a:lstStyle>
            <a:lvl1pPr marL="0" indent="0">
              <a:buNone/>
              <a:defRPr sz="1900"/>
            </a:lvl1pPr>
            <a:lvl2pPr marL="617220" indent="0">
              <a:buNone/>
              <a:defRPr sz="1600"/>
            </a:lvl2pPr>
            <a:lvl3pPr marL="1234440" indent="0">
              <a:buNone/>
              <a:defRPr sz="1400"/>
            </a:lvl3pPr>
            <a:lvl4pPr marL="1851660" indent="0">
              <a:buNone/>
              <a:defRPr sz="1200"/>
            </a:lvl4pPr>
            <a:lvl5pPr marL="2468880" indent="0">
              <a:buNone/>
              <a:defRPr sz="1200"/>
            </a:lvl5pPr>
            <a:lvl6pPr marL="3086100" indent="0">
              <a:buNone/>
              <a:defRPr sz="1200"/>
            </a:lvl6pPr>
            <a:lvl7pPr marL="3703320" indent="0">
              <a:buNone/>
              <a:defRPr sz="1200"/>
            </a:lvl7pPr>
            <a:lvl8pPr marL="4320540" indent="0">
              <a:buNone/>
              <a:defRPr sz="1200"/>
            </a:lvl8pPr>
            <a:lvl9pPr marL="4937760" indent="0">
              <a:buNone/>
              <a:defRPr sz="12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CAF815-7484-4C24-B8EC-E5B83B21B60A}" type="datetimeFigureOut">
              <a:rPr lang="en-US" smtClean="0"/>
              <a:t>6/21/2017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44FB55AF-B816-45E5-9F27-B43BA6917C16}" type="slidenum">
              <a:rPr lang="en-US" smtClean="0"/>
              <a:t>‹Nº›</a:t>
            </a:fld>
            <a:endParaRPr lang="en-US"/>
          </a:p>
        </p:txBody>
      </p:sp>
    </p:spTree>
    <p:extLst>
      <p:ext uri="{BB962C8B-B14F-4D97-AF65-F5344CB8AC3E}">
        <p14:creationId xmlns:p14="http://schemas.microsoft.com/office/powerpoint/2010/main" val="292749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84054" y="317232"/>
            <a:ext cx="12312968" cy="1320271"/>
          </a:xfrm>
          <a:prstGeom prst="rect">
            <a:avLst/>
          </a:prstGeom>
        </p:spPr>
        <p:txBody>
          <a:bodyPr vert="horz" lIns="123444" tIns="61722" rIns="123444" bIns="61722"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4054" y="1848380"/>
            <a:ext cx="12312968" cy="5227906"/>
          </a:xfrm>
          <a:prstGeom prst="rect">
            <a:avLst/>
          </a:prstGeom>
        </p:spPr>
        <p:txBody>
          <a:bodyPr vert="horz" lIns="123444" tIns="61722" rIns="123444" bIns="61722"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684054" y="7342173"/>
            <a:ext cx="3192251" cy="421753"/>
          </a:xfrm>
          <a:prstGeom prst="rect">
            <a:avLst/>
          </a:prstGeom>
        </p:spPr>
        <p:txBody>
          <a:bodyPr vert="horz" lIns="123444" tIns="61722" rIns="123444" bIns="61722" rtlCol="0" anchor="ctr"/>
          <a:lstStyle>
            <a:lvl1pPr algn="l">
              <a:defRPr sz="1600">
                <a:solidFill>
                  <a:schemeClr val="tx1">
                    <a:tint val="75000"/>
                  </a:schemeClr>
                </a:solidFill>
              </a:defRPr>
            </a:lvl1pPr>
          </a:lstStyle>
          <a:p>
            <a:fld id="{27CAF815-7484-4C24-B8EC-E5B83B21B60A}" type="datetimeFigureOut">
              <a:rPr lang="en-US" smtClean="0"/>
              <a:t>6/21/2017</a:t>
            </a:fld>
            <a:endParaRPr lang="en-US"/>
          </a:p>
        </p:txBody>
      </p:sp>
      <p:sp>
        <p:nvSpPr>
          <p:cNvPr id="5" name="4 Marcador de pie de página"/>
          <p:cNvSpPr>
            <a:spLocks noGrp="1"/>
          </p:cNvSpPr>
          <p:nvPr>
            <p:ph type="ftr" sz="quarter" idx="3"/>
          </p:nvPr>
        </p:nvSpPr>
        <p:spPr>
          <a:xfrm>
            <a:off x="4674368" y="7342173"/>
            <a:ext cx="4332340" cy="421753"/>
          </a:xfrm>
          <a:prstGeom prst="rect">
            <a:avLst/>
          </a:prstGeom>
        </p:spPr>
        <p:txBody>
          <a:bodyPr vert="horz" lIns="123444" tIns="61722" rIns="123444" bIns="61722" rtlCol="0" anchor="ctr"/>
          <a:lstStyle>
            <a:lvl1pPr algn="ctr">
              <a:defRPr sz="16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9804770" y="7342173"/>
            <a:ext cx="3192251" cy="421753"/>
          </a:xfrm>
          <a:prstGeom prst="rect">
            <a:avLst/>
          </a:prstGeom>
        </p:spPr>
        <p:txBody>
          <a:bodyPr vert="horz" lIns="123444" tIns="61722" rIns="123444" bIns="61722" rtlCol="0" anchor="ctr"/>
          <a:lstStyle>
            <a:lvl1pPr algn="r">
              <a:defRPr sz="1600">
                <a:solidFill>
                  <a:schemeClr val="tx1">
                    <a:tint val="75000"/>
                  </a:schemeClr>
                </a:solidFill>
              </a:defRPr>
            </a:lvl1pPr>
          </a:lstStyle>
          <a:p>
            <a:fld id="{44FB55AF-B816-45E5-9F27-B43BA6917C16}" type="slidenum">
              <a:rPr lang="en-US" smtClean="0"/>
              <a:t>‹Nº›</a:t>
            </a:fld>
            <a:endParaRPr lang="en-US"/>
          </a:p>
        </p:txBody>
      </p:sp>
    </p:spTree>
    <p:extLst>
      <p:ext uri="{BB962C8B-B14F-4D97-AF65-F5344CB8AC3E}">
        <p14:creationId xmlns:p14="http://schemas.microsoft.com/office/powerpoint/2010/main" val="2539738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34440" rtl="0" eaLnBrk="1" latinLnBrk="0" hangingPunct="1">
        <a:spcBef>
          <a:spcPct val="0"/>
        </a:spcBef>
        <a:buNone/>
        <a:defRPr sz="5900" kern="1200">
          <a:solidFill>
            <a:schemeClr val="tx1"/>
          </a:solidFill>
          <a:latin typeface="+mj-lt"/>
          <a:ea typeface="+mj-ea"/>
          <a:cs typeface="+mj-cs"/>
        </a:defRPr>
      </a:lvl1pPr>
    </p:titleStyle>
    <p:bodyStyle>
      <a:lvl1pPr marL="462915" indent="-462915" algn="l" defTabSz="123444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1002983" indent="-385763" algn="l" defTabSz="123444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43050" indent="-308610" algn="l" defTabSz="12344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6027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7749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9471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401193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2915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4637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34440" rtl="0" eaLnBrk="1" latinLnBrk="0" hangingPunct="1">
        <a:defRPr sz="2400" kern="1200">
          <a:solidFill>
            <a:schemeClr val="tx1"/>
          </a:solidFill>
          <a:latin typeface="+mn-lt"/>
          <a:ea typeface="+mn-ea"/>
          <a:cs typeface="+mn-cs"/>
        </a:defRPr>
      </a:lvl1pPr>
      <a:lvl2pPr marL="617220" algn="l" defTabSz="1234440" rtl="0" eaLnBrk="1" latinLnBrk="0" hangingPunct="1">
        <a:defRPr sz="2400" kern="1200">
          <a:solidFill>
            <a:schemeClr val="tx1"/>
          </a:solidFill>
          <a:latin typeface="+mn-lt"/>
          <a:ea typeface="+mn-ea"/>
          <a:cs typeface="+mn-cs"/>
        </a:defRPr>
      </a:lvl2pPr>
      <a:lvl3pPr marL="1234440" algn="l" defTabSz="1234440" rtl="0" eaLnBrk="1" latinLnBrk="0" hangingPunct="1">
        <a:defRPr sz="2400" kern="1200">
          <a:solidFill>
            <a:schemeClr val="tx1"/>
          </a:solidFill>
          <a:latin typeface="+mn-lt"/>
          <a:ea typeface="+mn-ea"/>
          <a:cs typeface="+mn-cs"/>
        </a:defRPr>
      </a:lvl3pPr>
      <a:lvl4pPr marL="1851660" algn="l" defTabSz="1234440" rtl="0" eaLnBrk="1" latinLnBrk="0" hangingPunct="1">
        <a:defRPr sz="2400" kern="1200">
          <a:solidFill>
            <a:schemeClr val="tx1"/>
          </a:solidFill>
          <a:latin typeface="+mn-lt"/>
          <a:ea typeface="+mn-ea"/>
          <a:cs typeface="+mn-cs"/>
        </a:defRPr>
      </a:lvl4pPr>
      <a:lvl5pPr marL="2468880" algn="l" defTabSz="1234440" rtl="0" eaLnBrk="1" latinLnBrk="0" hangingPunct="1">
        <a:defRPr sz="2400" kern="1200">
          <a:solidFill>
            <a:schemeClr val="tx1"/>
          </a:solidFill>
          <a:latin typeface="+mn-lt"/>
          <a:ea typeface="+mn-ea"/>
          <a:cs typeface="+mn-cs"/>
        </a:defRPr>
      </a:lvl5pPr>
      <a:lvl6pPr marL="3086100" algn="l" defTabSz="1234440" rtl="0" eaLnBrk="1" latinLnBrk="0" hangingPunct="1">
        <a:defRPr sz="2400" kern="1200">
          <a:solidFill>
            <a:schemeClr val="tx1"/>
          </a:solidFill>
          <a:latin typeface="+mn-lt"/>
          <a:ea typeface="+mn-ea"/>
          <a:cs typeface="+mn-cs"/>
        </a:defRPr>
      </a:lvl6pPr>
      <a:lvl7pPr marL="3703320" algn="l" defTabSz="1234440" rtl="0" eaLnBrk="1" latinLnBrk="0" hangingPunct="1">
        <a:defRPr sz="2400" kern="1200">
          <a:solidFill>
            <a:schemeClr val="tx1"/>
          </a:solidFill>
          <a:latin typeface="+mn-lt"/>
          <a:ea typeface="+mn-ea"/>
          <a:cs typeface="+mn-cs"/>
        </a:defRPr>
      </a:lvl7pPr>
      <a:lvl8pPr marL="4320540" algn="l" defTabSz="1234440" rtl="0" eaLnBrk="1" latinLnBrk="0" hangingPunct="1">
        <a:defRPr sz="2400" kern="1200">
          <a:solidFill>
            <a:schemeClr val="tx1"/>
          </a:solidFill>
          <a:latin typeface="+mn-lt"/>
          <a:ea typeface="+mn-ea"/>
          <a:cs typeface="+mn-cs"/>
        </a:defRPr>
      </a:lvl8pPr>
      <a:lvl9pPr marL="4937760" algn="l" defTabSz="12344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160017" y="720452"/>
            <a:ext cx="11233026" cy="1107996"/>
          </a:xfrm>
          <a:prstGeom prst="rect">
            <a:avLst/>
          </a:prstGeom>
          <a:noFill/>
        </p:spPr>
        <p:txBody>
          <a:bodyPr wrap="square" lIns="180000" tIns="0" rIns="450000" bIns="0" rtlCol="0">
            <a:spAutoFit/>
          </a:bodyPr>
          <a:lstStyle/>
          <a:p>
            <a:pPr algn="ctr">
              <a:tabLst>
                <a:tab pos="1976438" algn="l"/>
              </a:tabLst>
            </a:pPr>
            <a:r>
              <a:rPr lang="es-CO" sz="36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ESTRATEGIA DE RENDICIÓN DE CUENTAS</a:t>
            </a:r>
          </a:p>
          <a:p>
            <a:pPr algn="ctr">
              <a:tabLst>
                <a:tab pos="1976438" algn="l"/>
              </a:tabLst>
            </a:pPr>
            <a:r>
              <a:rPr lang="es-CO" sz="36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2016 - 2017</a:t>
            </a:r>
            <a:endParaRPr lang="es-CO" sz="3600" b="1" dirty="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endParaRPr>
          </a:p>
        </p:txBody>
      </p:sp>
    </p:spTree>
    <p:extLst>
      <p:ext uri="{BB962C8B-B14F-4D97-AF65-F5344CB8AC3E}">
        <p14:creationId xmlns:p14="http://schemas.microsoft.com/office/powerpoint/2010/main" val="404672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888209" y="257659"/>
            <a:ext cx="9936882" cy="1231106"/>
          </a:xfrm>
          <a:prstGeom prst="rect">
            <a:avLst/>
          </a:prstGeom>
          <a:noFill/>
        </p:spPr>
        <p:txBody>
          <a:bodyPr wrap="square" lIns="180000" tIns="0" rIns="450000" bIns="0" rtlCol="0">
            <a:spAutoFit/>
          </a:bodyPr>
          <a:lstStyle/>
          <a:p>
            <a:pPr algn="r"/>
            <a:r>
              <a:rPr lang="es-CO" sz="40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ESTRATEGIA DE RENDICION DE CUENTAS 2016 - 2017</a:t>
            </a:r>
            <a:endParaRPr lang="en-US" sz="4000" b="1" dirty="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endParaRPr>
          </a:p>
        </p:txBody>
      </p:sp>
      <p:sp>
        <p:nvSpPr>
          <p:cNvPr id="6" name="Rectángulo 5"/>
          <p:cNvSpPr/>
          <p:nvPr/>
        </p:nvSpPr>
        <p:spPr>
          <a:xfrm>
            <a:off x="2448049" y="1944588"/>
            <a:ext cx="10441160" cy="5032147"/>
          </a:xfrm>
          <a:prstGeom prst="rect">
            <a:avLst/>
          </a:prstGeom>
        </p:spPr>
        <p:txBody>
          <a:bodyPr wrap="square">
            <a:spAutoFit/>
          </a:bodyPr>
          <a:lstStyle/>
          <a:p>
            <a:pPr algn="just">
              <a:lnSpc>
                <a:spcPct val="107000"/>
              </a:lnSpc>
              <a:spcAft>
                <a:spcPts val="0"/>
              </a:spcAft>
            </a:pPr>
            <a:r>
              <a:rPr lang="es-CO" sz="2000" dirty="0">
                <a:solidFill>
                  <a:srgbClr val="002060"/>
                </a:solidFill>
                <a:latin typeface="Leelawadee" panose="020B0502040204020203" pitchFamily="34" charset="-34"/>
                <a:ea typeface="Calibri" panose="020F0502020204030204" pitchFamily="34" charset="0"/>
                <a:cs typeface="Leelawadee" panose="020B0502040204020203" pitchFamily="34" charset="-34"/>
              </a:rPr>
              <a:t>La Universidad Militar Nueva Granada en su compromiso con la comunidad neogranadina y la comunidad en general busca mediante la presente estrategia, fortalecer los espacios existentes y abarcar nuevos </a:t>
            </a:r>
            <a:r>
              <a:rPr lang="es-CO" sz="2000" dirty="0" smtClean="0">
                <a:solidFill>
                  <a:srgbClr val="002060"/>
                </a:solidFill>
                <a:latin typeface="Leelawadee" panose="020B0502040204020203" pitchFamily="34" charset="-34"/>
                <a:ea typeface="Calibri" panose="020F0502020204030204" pitchFamily="34" charset="0"/>
                <a:cs typeface="Leelawadee" panose="020B0502040204020203" pitchFamily="34" charset="-34"/>
              </a:rPr>
              <a:t>escenarios </a:t>
            </a:r>
            <a:r>
              <a:rPr lang="es-CO" sz="2000" dirty="0">
                <a:solidFill>
                  <a:srgbClr val="002060"/>
                </a:solidFill>
                <a:latin typeface="Leelawadee" panose="020B0502040204020203" pitchFamily="34" charset="-34"/>
                <a:ea typeface="Calibri" panose="020F0502020204030204" pitchFamily="34" charset="0"/>
                <a:cs typeface="Leelawadee" panose="020B0502040204020203" pitchFamily="34" charset="-34"/>
              </a:rPr>
              <a:t>de comunicación y dialogo que permitan aumentar la confianza y mejorar la relación con nuestros grupos de </a:t>
            </a:r>
            <a:r>
              <a:rPr lang="es-CO" sz="2000" dirty="0" smtClean="0">
                <a:solidFill>
                  <a:srgbClr val="002060"/>
                </a:solidFill>
                <a:latin typeface="Leelawadee" panose="020B0502040204020203" pitchFamily="34" charset="-34"/>
                <a:ea typeface="Calibri" panose="020F0502020204030204" pitchFamily="34" charset="0"/>
                <a:cs typeface="Leelawadee" panose="020B0502040204020203" pitchFamily="34" charset="-34"/>
              </a:rPr>
              <a:t>interés, para avanzar por el </a:t>
            </a:r>
            <a:r>
              <a:rPr lang="es-CO" sz="2000" dirty="0">
                <a:solidFill>
                  <a:srgbClr val="002060"/>
                </a:solidFill>
                <a:latin typeface="Leelawadee" panose="020B0502040204020203" pitchFamily="34" charset="-34"/>
                <a:ea typeface="Calibri" panose="020F0502020204030204" pitchFamily="34" charset="0"/>
                <a:cs typeface="Leelawadee" panose="020B0502040204020203" pitchFamily="34" charset="-34"/>
              </a:rPr>
              <a:t>camino </a:t>
            </a:r>
            <a:r>
              <a:rPr lang="es-CO" sz="2000" dirty="0" smtClean="0">
                <a:solidFill>
                  <a:srgbClr val="002060"/>
                </a:solidFill>
                <a:latin typeface="Leelawadee" panose="020B0502040204020203" pitchFamily="34" charset="-34"/>
                <a:ea typeface="Calibri" panose="020F0502020204030204" pitchFamily="34" charset="0"/>
                <a:cs typeface="Leelawadee" panose="020B0502040204020203" pitchFamily="34" charset="-34"/>
              </a:rPr>
              <a:t>que permita cambios </a:t>
            </a:r>
            <a:r>
              <a:rPr lang="es-CO" sz="2000" dirty="0">
                <a:solidFill>
                  <a:srgbClr val="002060"/>
                </a:solidFill>
                <a:latin typeface="Leelawadee" panose="020B0502040204020203" pitchFamily="34" charset="-34"/>
                <a:ea typeface="Calibri" panose="020F0502020204030204" pitchFamily="34" charset="0"/>
                <a:cs typeface="Leelawadee" panose="020B0502040204020203" pitchFamily="34" charset="-34"/>
              </a:rPr>
              <a:t>significativos en la gestión para el beneficio común.</a:t>
            </a:r>
          </a:p>
          <a:p>
            <a:pPr algn="just">
              <a:lnSpc>
                <a:spcPct val="107000"/>
              </a:lnSpc>
              <a:spcAft>
                <a:spcPts val="0"/>
              </a:spcAft>
            </a:pPr>
            <a:r>
              <a:rPr lang="es-CO" sz="2000" b="1" dirty="0">
                <a:solidFill>
                  <a:srgbClr val="002060"/>
                </a:solidFill>
                <a:latin typeface="Leelawadee" panose="020B0502040204020203" pitchFamily="34" charset="-34"/>
                <a:ea typeface="Calibri" panose="020F0502020204030204" pitchFamily="34" charset="0"/>
                <a:cs typeface="Leelawadee" panose="020B0502040204020203" pitchFamily="34" charset="-34"/>
              </a:rPr>
              <a:t> </a:t>
            </a:r>
            <a:endParaRPr lang="es-CO" sz="2000" dirty="0">
              <a:solidFill>
                <a:srgbClr val="002060"/>
              </a:solidFill>
              <a:latin typeface="Leelawadee" panose="020B0502040204020203" pitchFamily="34" charset="-34"/>
              <a:ea typeface="Calibri" panose="020F0502020204030204" pitchFamily="34" charset="0"/>
              <a:cs typeface="Leelawadee" panose="020B0502040204020203" pitchFamily="34" charset="-34"/>
            </a:endParaRPr>
          </a:p>
          <a:p>
            <a:pPr algn="just">
              <a:lnSpc>
                <a:spcPct val="107000"/>
              </a:lnSpc>
              <a:spcAft>
                <a:spcPts val="0"/>
              </a:spcAft>
            </a:pPr>
            <a:r>
              <a:rPr lang="es-CO" sz="2000" dirty="0" smtClean="0">
                <a:solidFill>
                  <a:srgbClr val="002060"/>
                </a:solidFill>
                <a:latin typeface="Leelawadee" panose="020B0502040204020203" pitchFamily="34" charset="-34"/>
                <a:ea typeface="Calibri" panose="020F0502020204030204" pitchFamily="34" charset="0"/>
                <a:cs typeface="Leelawadee" panose="020B0502040204020203" pitchFamily="34" charset="-34"/>
              </a:rPr>
              <a:t>Como estrategia para el fortalecimiento de la rendición de cuentas, se han definido actividades que cumplen con los componentes de información, espacios de dialogo, incentivos y evaluación, mediante diferentes mecanismos en los cuales las </a:t>
            </a:r>
            <a:r>
              <a:rPr lang="es-CO" sz="2000" dirty="0">
                <a:solidFill>
                  <a:srgbClr val="002060"/>
                </a:solidFill>
                <a:latin typeface="Leelawadee" panose="020B0502040204020203" pitchFamily="34" charset="-34"/>
                <a:ea typeface="Calibri" panose="020F0502020204030204" pitchFamily="34" charset="0"/>
                <a:cs typeface="Leelawadee" panose="020B0502040204020203" pitchFamily="34" charset="-34"/>
              </a:rPr>
              <a:t>áreas </a:t>
            </a:r>
            <a:r>
              <a:rPr lang="es-CO" sz="2000" dirty="0" smtClean="0">
                <a:solidFill>
                  <a:srgbClr val="002060"/>
                </a:solidFill>
                <a:latin typeface="Leelawadee" panose="020B0502040204020203" pitchFamily="34" charset="-34"/>
                <a:ea typeface="Calibri" panose="020F0502020204030204" pitchFamily="34" charset="0"/>
                <a:cs typeface="Leelawadee" panose="020B0502040204020203" pitchFamily="34" charset="-34"/>
              </a:rPr>
              <a:t>misionales socializarán los procesos de mayor relevancia para cada grupo de interés, cifras que evidencian la gestión, la socialización de experiencias, así como los espacios para recibir de los participantes sus opiniones y sugerencias del tema en particular. </a:t>
            </a:r>
            <a:endParaRPr lang="es-CO" sz="2000" dirty="0">
              <a:solidFill>
                <a:srgbClr val="002060"/>
              </a:solidFill>
              <a:latin typeface="Leelawadee" panose="020B0502040204020203" pitchFamily="34" charset="-34"/>
              <a:ea typeface="Calibri" panose="020F0502020204030204" pitchFamily="34" charset="0"/>
              <a:cs typeface="Leelawadee" panose="020B0502040204020203" pitchFamily="34" charset="-34"/>
            </a:endParaRPr>
          </a:p>
          <a:p>
            <a:pPr algn="just">
              <a:lnSpc>
                <a:spcPct val="107000"/>
              </a:lnSpc>
              <a:spcAft>
                <a:spcPts val="0"/>
              </a:spcAft>
            </a:pPr>
            <a:r>
              <a:rPr lang="es-CO" sz="2000" dirty="0">
                <a:solidFill>
                  <a:srgbClr val="002060"/>
                </a:solidFill>
                <a:latin typeface="Leelawadee" panose="020B0502040204020203" pitchFamily="34" charset="-34"/>
                <a:ea typeface="Calibri" panose="020F0502020204030204" pitchFamily="34" charset="0"/>
                <a:cs typeface="Leelawadee" panose="020B0502040204020203" pitchFamily="34" charset="-34"/>
              </a:rPr>
              <a:t> </a:t>
            </a:r>
          </a:p>
          <a:p>
            <a:pPr algn="just">
              <a:lnSpc>
                <a:spcPct val="107000"/>
              </a:lnSpc>
              <a:spcAft>
                <a:spcPts val="0"/>
              </a:spcAft>
            </a:pPr>
            <a:r>
              <a:rPr lang="es-CO" sz="2000" dirty="0">
                <a:solidFill>
                  <a:srgbClr val="002060"/>
                </a:solidFill>
                <a:latin typeface="Leelawadee" panose="020B0502040204020203" pitchFamily="34" charset="-34"/>
                <a:ea typeface="Calibri" panose="020F0502020204030204" pitchFamily="34" charset="0"/>
                <a:cs typeface="Leelawadee" panose="020B0502040204020203" pitchFamily="34" charset="-34"/>
              </a:rPr>
              <a:t>Las estrategias definidas serán socializadas </a:t>
            </a:r>
            <a:r>
              <a:rPr lang="es-CO" sz="2000" dirty="0" smtClean="0">
                <a:solidFill>
                  <a:srgbClr val="002060"/>
                </a:solidFill>
                <a:latin typeface="Leelawadee" panose="020B0502040204020203" pitchFamily="34" charset="-34"/>
                <a:ea typeface="Calibri" panose="020F0502020204030204" pitchFamily="34" charset="0"/>
                <a:cs typeface="Leelawadee" panose="020B0502040204020203" pitchFamily="34" charset="-34"/>
              </a:rPr>
              <a:t>oportunamente, para lograr la participación de los integrantes de la comunidad neogranadina y la comunidad en general.  </a:t>
            </a:r>
            <a:endParaRPr lang="es-CO" sz="2000" dirty="0">
              <a:solidFill>
                <a:srgbClr val="002060"/>
              </a:solidFill>
              <a:effectLst/>
              <a:latin typeface="Leelawadee" panose="020B0502040204020203" pitchFamily="34" charset="-34"/>
              <a:ea typeface="Calibri" panose="020F0502020204030204" pitchFamily="34" charset="0"/>
              <a:cs typeface="Leelawadee" panose="020B0502040204020203" pitchFamily="34" charset="-34"/>
            </a:endParaRPr>
          </a:p>
        </p:txBody>
      </p:sp>
    </p:spTree>
    <p:extLst>
      <p:ext uri="{BB962C8B-B14F-4D97-AF65-F5344CB8AC3E}">
        <p14:creationId xmlns:p14="http://schemas.microsoft.com/office/powerpoint/2010/main" val="130081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392237726"/>
              </p:ext>
            </p:extLst>
          </p:nvPr>
        </p:nvGraphicFramePr>
        <p:xfrm>
          <a:off x="503833" y="1440532"/>
          <a:ext cx="12889432" cy="5781331"/>
        </p:xfrm>
        <a:graphic>
          <a:graphicData uri="http://schemas.openxmlformats.org/drawingml/2006/table">
            <a:tbl>
              <a:tblPr firstRow="1" firstCol="1" bandRow="1">
                <a:tableStyleId>{21E4AEA4-8DFA-4A89-87EB-49C32662AFE0}</a:tableStyleId>
              </a:tblPr>
              <a:tblGrid>
                <a:gridCol w="2160240"/>
                <a:gridCol w="720080"/>
                <a:gridCol w="4524071"/>
                <a:gridCol w="1926668"/>
                <a:gridCol w="1926668"/>
                <a:gridCol w="1631705"/>
              </a:tblGrid>
              <a:tr h="151191">
                <a:tc gridSpan="6">
                  <a:txBody>
                    <a:bodyPr/>
                    <a:lstStyle/>
                    <a:p>
                      <a:pPr algn="ctr">
                        <a:lnSpc>
                          <a:spcPct val="107000"/>
                        </a:lnSpc>
                        <a:spcAft>
                          <a:spcPts val="0"/>
                        </a:spcAft>
                      </a:pPr>
                      <a:r>
                        <a:rPr lang="es-CO" sz="3200" dirty="0">
                          <a:effectLst/>
                        </a:rPr>
                        <a:t>Componente </a:t>
                      </a:r>
                      <a:r>
                        <a:rPr lang="es-CO" sz="3200" dirty="0" smtClean="0">
                          <a:effectLst/>
                        </a:rPr>
                        <a:t> </a:t>
                      </a:r>
                      <a:r>
                        <a:rPr lang="es-CO" sz="3200" dirty="0">
                          <a:effectLst/>
                        </a:rPr>
                        <a:t>Rendición de Cuentas</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49793">
                <a:tc>
                  <a:txBody>
                    <a:bodyPr/>
                    <a:lstStyle/>
                    <a:p>
                      <a:pPr algn="ctr">
                        <a:lnSpc>
                          <a:spcPct val="107000"/>
                        </a:lnSpc>
                        <a:spcAft>
                          <a:spcPts val="0"/>
                        </a:spcAft>
                      </a:pPr>
                      <a:r>
                        <a:rPr lang="es-CO" sz="1600" b="1" dirty="0">
                          <a:effectLst/>
                        </a:rPr>
                        <a:t>Subcomponente</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gridSpan="2">
                  <a:txBody>
                    <a:bodyPr/>
                    <a:lstStyle/>
                    <a:p>
                      <a:pPr algn="ctr">
                        <a:lnSpc>
                          <a:spcPct val="107000"/>
                        </a:lnSpc>
                        <a:spcAft>
                          <a:spcPts val="0"/>
                        </a:spcAft>
                      </a:pPr>
                      <a:r>
                        <a:rPr lang="es-CO" sz="1400" b="1" dirty="0">
                          <a:effectLst/>
                        </a:rPr>
                        <a:t>Actividades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hMerge="1">
                  <a:txBody>
                    <a:bodyPr/>
                    <a:lstStyle/>
                    <a:p>
                      <a:endParaRPr lang="es-CO"/>
                    </a:p>
                  </a:txBody>
                  <a:tcPr/>
                </a:tc>
                <a:tc>
                  <a:txBody>
                    <a:bodyPr/>
                    <a:lstStyle/>
                    <a:p>
                      <a:pPr algn="ctr">
                        <a:lnSpc>
                          <a:spcPct val="107000"/>
                        </a:lnSpc>
                        <a:spcAft>
                          <a:spcPts val="0"/>
                        </a:spcAft>
                      </a:pPr>
                      <a:r>
                        <a:rPr lang="es-CO" sz="1400" b="1" dirty="0">
                          <a:effectLst/>
                        </a:rPr>
                        <a:t>Meta o producto</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b="1" dirty="0">
                          <a:effectLst/>
                        </a:rPr>
                        <a:t>Responsable </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b="1" dirty="0">
                          <a:effectLst/>
                        </a:rPr>
                        <a:t>Fecha programada</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r>
              <a:tr h="866608">
                <a:tc rowSpan="6">
                  <a:txBody>
                    <a:bodyPr/>
                    <a:lstStyle/>
                    <a:p>
                      <a:pPr algn="ctr">
                        <a:lnSpc>
                          <a:spcPct val="107000"/>
                        </a:lnSpc>
                        <a:spcAft>
                          <a:spcPts val="0"/>
                        </a:spcAft>
                      </a:pPr>
                      <a:r>
                        <a:rPr lang="es-CO" sz="1800" dirty="0" smtClean="0">
                          <a:effectLst/>
                        </a:rPr>
                        <a:t>INFORMACIÓN  </a:t>
                      </a:r>
                    </a:p>
                    <a:p>
                      <a:pPr algn="ctr">
                        <a:lnSpc>
                          <a:spcPct val="107000"/>
                        </a:lnSpc>
                        <a:spcAft>
                          <a:spcPts val="0"/>
                        </a:spcAft>
                      </a:pPr>
                      <a:r>
                        <a:rPr lang="es-CO" sz="1200" dirty="0" smtClean="0">
                          <a:effectLst/>
                        </a:rPr>
                        <a:t>Presentar </a:t>
                      </a:r>
                      <a:r>
                        <a:rPr lang="es-CO" sz="1200" dirty="0">
                          <a:effectLst/>
                        </a:rPr>
                        <a:t>Información de calidad y en lenguaje comprensible</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b="1" dirty="0">
                          <a:effectLst/>
                        </a:rPr>
                        <a:t>1.1</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nSpc>
                          <a:spcPct val="107000"/>
                        </a:lnSpc>
                        <a:spcAft>
                          <a:spcPts val="0"/>
                        </a:spcAft>
                      </a:pPr>
                      <a:r>
                        <a:rPr lang="es-CO" sz="1400" dirty="0">
                          <a:effectLst/>
                        </a:rPr>
                        <a:t>Preparación, consolidación, diseño y publicación de información institucional de gestión de la vigencia 2016.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a:effectLst/>
                        </a:rPr>
                        <a:t> Informe de Gestión Institucional 2016</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a:effectLst/>
                        </a:rPr>
                        <a:t>Oficina Asesora de Planeación, jefes áreas misionales y asesoras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a:effectLst/>
                        </a:rPr>
                        <a:t>Marzo 2017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r>
              <a:tr h="742806">
                <a:tc vMerge="1">
                  <a:txBody>
                    <a:bodyPr/>
                    <a:lstStyle/>
                    <a:p>
                      <a:endParaRPr lang="es-CO"/>
                    </a:p>
                  </a:txBody>
                  <a:tcPr/>
                </a:tc>
                <a:tc>
                  <a:txBody>
                    <a:bodyPr/>
                    <a:lstStyle/>
                    <a:p>
                      <a:pPr algn="ctr">
                        <a:lnSpc>
                          <a:spcPct val="107000"/>
                        </a:lnSpc>
                        <a:spcAft>
                          <a:spcPts val="0"/>
                        </a:spcAft>
                      </a:pPr>
                      <a:r>
                        <a:rPr lang="es-CO" sz="1400" b="1">
                          <a:effectLst/>
                        </a:rPr>
                        <a:t>1.2</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nSpc>
                          <a:spcPct val="107000"/>
                        </a:lnSpc>
                        <a:spcAft>
                          <a:spcPts val="0"/>
                        </a:spcAft>
                      </a:pPr>
                      <a:r>
                        <a:rPr lang="es-CO" sz="1400" dirty="0">
                          <a:effectLst/>
                        </a:rPr>
                        <a:t>Consolidación y análisis de los temas más recurrentes en los derechos de petición y sistema de PQR</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dirty="0">
                          <a:effectLst/>
                        </a:rPr>
                        <a:t>Informe con clasificación de temas de PQR y derechos de petición 2016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dirty="0" smtClean="0">
                          <a:effectLst/>
                        </a:rPr>
                        <a:t>Oficina Asesora</a:t>
                      </a:r>
                      <a:r>
                        <a:rPr lang="es-CO" sz="1400" baseline="0" dirty="0" smtClean="0">
                          <a:effectLst/>
                        </a:rPr>
                        <a:t> de Planeación</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a:effectLst/>
                        </a:rPr>
                        <a:t>Febrero 2017</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r>
              <a:tr h="866608">
                <a:tc vMerge="1">
                  <a:txBody>
                    <a:bodyPr/>
                    <a:lstStyle/>
                    <a:p>
                      <a:endParaRPr lang="es-CO"/>
                    </a:p>
                  </a:txBody>
                  <a:tcPr/>
                </a:tc>
                <a:tc>
                  <a:txBody>
                    <a:bodyPr/>
                    <a:lstStyle/>
                    <a:p>
                      <a:pPr algn="ctr">
                        <a:lnSpc>
                          <a:spcPct val="107000"/>
                        </a:lnSpc>
                        <a:spcAft>
                          <a:spcPts val="0"/>
                        </a:spcAft>
                      </a:pPr>
                      <a:r>
                        <a:rPr lang="es-CO" sz="1400" b="1">
                          <a:effectLst/>
                        </a:rPr>
                        <a:t>1.3</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nSpc>
                          <a:spcPct val="107000"/>
                        </a:lnSpc>
                        <a:spcAft>
                          <a:spcPts val="0"/>
                        </a:spcAft>
                      </a:pPr>
                      <a:r>
                        <a:rPr lang="es-CO" sz="1400">
                          <a:effectLst/>
                        </a:rPr>
                        <a:t>Diseño de actividades y espacios de rendición de cuentas específicos de acuerdo al grupo de interés al que se orientara la actividad</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dirty="0">
                          <a:effectLst/>
                        </a:rPr>
                        <a:t>Cronograma de actividades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dirty="0">
                          <a:effectLst/>
                        </a:rPr>
                        <a:t>Oficina Asesora de Planeación, jefes áreas misionales y asesoras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a:effectLst/>
                        </a:rPr>
                        <a:t> Abril – Octubre 2017</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r>
              <a:tr h="495204">
                <a:tc vMerge="1">
                  <a:txBody>
                    <a:bodyPr/>
                    <a:lstStyle/>
                    <a:p>
                      <a:endParaRPr lang="es-CO"/>
                    </a:p>
                  </a:txBody>
                  <a:tcPr/>
                </a:tc>
                <a:tc>
                  <a:txBody>
                    <a:bodyPr/>
                    <a:lstStyle/>
                    <a:p>
                      <a:pPr algn="ctr">
                        <a:lnSpc>
                          <a:spcPct val="107000"/>
                        </a:lnSpc>
                        <a:spcAft>
                          <a:spcPts val="0"/>
                        </a:spcAft>
                      </a:pPr>
                      <a:r>
                        <a:rPr lang="es-CO" sz="1400" b="1">
                          <a:effectLst/>
                        </a:rPr>
                        <a:t>1.4</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nSpc>
                          <a:spcPct val="107000"/>
                        </a:lnSpc>
                        <a:spcAft>
                          <a:spcPts val="0"/>
                        </a:spcAft>
                      </a:pPr>
                      <a:r>
                        <a:rPr lang="es-CO" sz="1400">
                          <a:effectLst/>
                        </a:rPr>
                        <a:t>Diseño de encuesta de identificación de necesidades y expectativas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a:effectLst/>
                        </a:rPr>
                        <a:t>Formato de encuesta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dirty="0">
                          <a:effectLst/>
                        </a:rPr>
                        <a:t>Oficina Asesora de Planeación</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dirty="0">
                          <a:effectLst/>
                        </a:rPr>
                        <a:t>Abril 2017</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r>
              <a:tr h="1114210">
                <a:tc vMerge="1">
                  <a:txBody>
                    <a:bodyPr/>
                    <a:lstStyle/>
                    <a:p>
                      <a:endParaRPr lang="es-CO"/>
                    </a:p>
                  </a:txBody>
                  <a:tcPr/>
                </a:tc>
                <a:tc>
                  <a:txBody>
                    <a:bodyPr/>
                    <a:lstStyle/>
                    <a:p>
                      <a:pPr algn="ctr">
                        <a:lnSpc>
                          <a:spcPct val="107000"/>
                        </a:lnSpc>
                        <a:spcAft>
                          <a:spcPts val="0"/>
                        </a:spcAft>
                      </a:pPr>
                      <a:r>
                        <a:rPr lang="es-CO" sz="1400" b="1">
                          <a:effectLst/>
                        </a:rPr>
                        <a:t>1.5</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nSpc>
                          <a:spcPct val="107000"/>
                        </a:lnSpc>
                        <a:spcAft>
                          <a:spcPts val="0"/>
                        </a:spcAft>
                      </a:pPr>
                      <a:r>
                        <a:rPr lang="es-CO" sz="1400">
                          <a:effectLst/>
                        </a:rPr>
                        <a:t>Reestructuración de las actividades de inducción de estudiantes, docentes y administrativos para incluir aspectos de rendición de cuentas y espacios de retroalimentación.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a:effectLst/>
                        </a:rPr>
                        <a:t>Presentaciones audiencias e informe de retroalimentación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dirty="0">
                          <a:effectLst/>
                        </a:rPr>
                        <a:t>Oficina Asesora de Planeación y Jefe área misional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dirty="0">
                          <a:effectLst/>
                        </a:rPr>
                        <a:t>Abril – Diciembre 2017</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r>
              <a:tr h="742806">
                <a:tc vMerge="1">
                  <a:txBody>
                    <a:bodyPr/>
                    <a:lstStyle/>
                    <a:p>
                      <a:endParaRPr lang="es-CO"/>
                    </a:p>
                  </a:txBody>
                  <a:tcPr/>
                </a:tc>
                <a:tc>
                  <a:txBody>
                    <a:bodyPr/>
                    <a:lstStyle/>
                    <a:p>
                      <a:pPr algn="ctr">
                        <a:lnSpc>
                          <a:spcPct val="107000"/>
                        </a:lnSpc>
                        <a:spcAft>
                          <a:spcPts val="0"/>
                        </a:spcAft>
                      </a:pPr>
                      <a:r>
                        <a:rPr lang="es-CO" sz="1400" b="1" dirty="0">
                          <a:effectLst/>
                        </a:rPr>
                        <a:t>1.6</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nSpc>
                          <a:spcPct val="107000"/>
                        </a:lnSpc>
                        <a:spcAft>
                          <a:spcPts val="0"/>
                        </a:spcAft>
                      </a:pPr>
                      <a:r>
                        <a:rPr lang="es-CO" sz="1400" dirty="0">
                          <a:effectLst/>
                        </a:rPr>
                        <a:t>Diseño de la metodología para la caracterización de cada uno de los grupos de interés  de la Universidad</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a:effectLst/>
                        </a:rPr>
                        <a:t>Documento que describe la metodología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a:effectLst/>
                        </a:rPr>
                        <a:t>Oficina Asesora de Planeación y la División de Gestión de Calidad</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c>
                  <a:txBody>
                    <a:bodyPr/>
                    <a:lstStyle/>
                    <a:p>
                      <a:pPr algn="ctr">
                        <a:lnSpc>
                          <a:spcPct val="107000"/>
                        </a:lnSpc>
                        <a:spcAft>
                          <a:spcPts val="0"/>
                        </a:spcAft>
                      </a:pPr>
                      <a:r>
                        <a:rPr lang="es-CO" sz="1400" dirty="0">
                          <a:effectLst/>
                        </a:rPr>
                        <a:t>Mayo 2017</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76" marR="30676" marT="0" marB="0" anchor="ctr"/>
                </a:tc>
              </a:tr>
            </a:tbl>
          </a:graphicData>
        </a:graphic>
      </p:graphicFrame>
      <p:sp>
        <p:nvSpPr>
          <p:cNvPr id="5" name="3 CuadroTexto"/>
          <p:cNvSpPr txBox="1"/>
          <p:nvPr/>
        </p:nvSpPr>
        <p:spPr>
          <a:xfrm>
            <a:off x="3744193" y="432420"/>
            <a:ext cx="9936882" cy="615553"/>
          </a:xfrm>
          <a:prstGeom prst="rect">
            <a:avLst/>
          </a:prstGeom>
          <a:noFill/>
        </p:spPr>
        <p:txBody>
          <a:bodyPr wrap="square" lIns="180000" tIns="0" rIns="450000" bIns="0" rtlCol="0">
            <a:spAutoFit/>
          </a:bodyPr>
          <a:lstStyle/>
          <a:p>
            <a:pPr algn="r"/>
            <a:r>
              <a:rPr lang="es-CO" sz="40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SUBCOMPONENTE: INFORMACIÓN</a:t>
            </a:r>
            <a:endParaRPr lang="en-US" sz="4000" b="1" dirty="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endParaRPr>
          </a:p>
        </p:txBody>
      </p:sp>
    </p:spTree>
    <p:extLst>
      <p:ext uri="{BB962C8B-B14F-4D97-AF65-F5344CB8AC3E}">
        <p14:creationId xmlns:p14="http://schemas.microsoft.com/office/powerpoint/2010/main" val="158621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436338687"/>
              </p:ext>
            </p:extLst>
          </p:nvPr>
        </p:nvGraphicFramePr>
        <p:xfrm>
          <a:off x="503833" y="1800572"/>
          <a:ext cx="12961440" cy="5546640"/>
        </p:xfrm>
        <a:graphic>
          <a:graphicData uri="http://schemas.openxmlformats.org/drawingml/2006/table">
            <a:tbl>
              <a:tblPr firstRow="1" firstCol="1" bandRow="1">
                <a:tableStyleId>{21E4AEA4-8DFA-4A89-87EB-49C32662AFE0}</a:tableStyleId>
              </a:tblPr>
              <a:tblGrid>
                <a:gridCol w="2077324"/>
                <a:gridCol w="442956"/>
                <a:gridCol w="4104456"/>
                <a:gridCol w="2304256"/>
                <a:gridCol w="1944216"/>
                <a:gridCol w="2088232"/>
              </a:tblGrid>
              <a:tr h="204429">
                <a:tc gridSpan="6">
                  <a:txBody>
                    <a:bodyPr/>
                    <a:lstStyle/>
                    <a:p>
                      <a:pPr marL="0" algn="ctr" defTabSz="1234440" rtl="0" eaLnBrk="1" latinLnBrk="0" hangingPunct="1">
                        <a:lnSpc>
                          <a:spcPct val="107000"/>
                        </a:lnSpc>
                        <a:spcAft>
                          <a:spcPts val="0"/>
                        </a:spcAft>
                      </a:pPr>
                      <a:r>
                        <a:rPr lang="es-CO" sz="3200" kern="1200" dirty="0">
                          <a:effectLst/>
                        </a:rPr>
                        <a:t>Componente 3:  Rendición de Cuentas</a:t>
                      </a:r>
                      <a:endParaRPr lang="es-CO" sz="3200" kern="1200" dirty="0">
                        <a:solidFill>
                          <a:schemeClr val="dk1"/>
                        </a:solidFill>
                        <a:effectLst/>
                        <a:latin typeface="+mn-lt"/>
                        <a:ea typeface="+mn-ea"/>
                        <a:cs typeface="+mn-cs"/>
                      </a:endParaRPr>
                    </a:p>
                  </a:txBody>
                  <a:tcPr marL="41478" marR="41478"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37752">
                <a:tc>
                  <a:txBody>
                    <a:bodyPr/>
                    <a:lstStyle/>
                    <a:p>
                      <a:pPr marL="0" algn="ctr" defTabSz="1234440" rtl="0" eaLnBrk="1" latinLnBrk="0" hangingPunct="1">
                        <a:lnSpc>
                          <a:spcPct val="107000"/>
                        </a:lnSpc>
                        <a:spcAft>
                          <a:spcPts val="0"/>
                        </a:spcAft>
                      </a:pPr>
                      <a:r>
                        <a:rPr lang="es-CO" sz="1600" b="1" kern="1200" dirty="0">
                          <a:effectLst/>
                        </a:rPr>
                        <a:t>Subcomponente</a:t>
                      </a:r>
                      <a:endParaRPr lang="es-CO" sz="1600" b="1" kern="1200" dirty="0">
                        <a:solidFill>
                          <a:schemeClr val="dk1"/>
                        </a:solidFill>
                        <a:effectLst/>
                        <a:latin typeface="+mn-lt"/>
                        <a:ea typeface="+mn-ea"/>
                        <a:cs typeface="+mn-cs"/>
                      </a:endParaRPr>
                    </a:p>
                  </a:txBody>
                  <a:tcPr marL="41478" marR="41478" marT="0" marB="0" anchor="ctr"/>
                </a:tc>
                <a:tc gridSpan="2">
                  <a:txBody>
                    <a:bodyPr/>
                    <a:lstStyle/>
                    <a:p>
                      <a:pPr marL="0" algn="ctr" defTabSz="1234440" rtl="0" eaLnBrk="1" latinLnBrk="0" hangingPunct="1">
                        <a:lnSpc>
                          <a:spcPct val="107000"/>
                        </a:lnSpc>
                        <a:spcAft>
                          <a:spcPts val="0"/>
                        </a:spcAft>
                      </a:pPr>
                      <a:r>
                        <a:rPr lang="es-CO" sz="1600" b="1" kern="1200" dirty="0">
                          <a:effectLst/>
                        </a:rPr>
                        <a:t>Actividades</a:t>
                      </a:r>
                      <a:endParaRPr lang="es-CO" sz="1600" b="1" kern="1200" dirty="0">
                        <a:solidFill>
                          <a:schemeClr val="dk1"/>
                        </a:solidFill>
                        <a:effectLst/>
                        <a:latin typeface="+mn-lt"/>
                        <a:ea typeface="+mn-ea"/>
                        <a:cs typeface="+mn-cs"/>
                      </a:endParaRPr>
                    </a:p>
                  </a:txBody>
                  <a:tcPr marL="41478" marR="41478" marT="0" marB="0" anchor="ctr"/>
                </a:tc>
                <a:tc hMerge="1">
                  <a:txBody>
                    <a:bodyPr/>
                    <a:lstStyle/>
                    <a:p>
                      <a:endParaRPr lang="es-CO"/>
                    </a:p>
                  </a:txBody>
                  <a:tcPr/>
                </a:tc>
                <a:tc>
                  <a:txBody>
                    <a:bodyPr/>
                    <a:lstStyle/>
                    <a:p>
                      <a:pPr marL="0" algn="ctr" defTabSz="1234440" rtl="0" eaLnBrk="1" latinLnBrk="0" hangingPunct="1">
                        <a:lnSpc>
                          <a:spcPct val="107000"/>
                        </a:lnSpc>
                        <a:spcAft>
                          <a:spcPts val="0"/>
                        </a:spcAft>
                      </a:pPr>
                      <a:r>
                        <a:rPr lang="es-CO" sz="1600" b="1" kern="1200">
                          <a:effectLst/>
                        </a:rPr>
                        <a:t>Meta o producto</a:t>
                      </a:r>
                      <a:endParaRPr lang="es-CO" sz="1600" b="1" kern="120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600" b="1" kern="1200" dirty="0">
                          <a:effectLst/>
                        </a:rPr>
                        <a:t>Responsable </a:t>
                      </a:r>
                      <a:endParaRPr lang="es-CO" sz="1600" b="1" kern="1200" dirty="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600" b="1" kern="1200" dirty="0">
                          <a:effectLst/>
                        </a:rPr>
                        <a:t>Fecha programada</a:t>
                      </a:r>
                      <a:endParaRPr lang="es-CO" sz="1600" b="1" kern="1200" dirty="0">
                        <a:solidFill>
                          <a:schemeClr val="dk1"/>
                        </a:solidFill>
                        <a:effectLst/>
                        <a:latin typeface="+mn-lt"/>
                        <a:ea typeface="+mn-ea"/>
                        <a:cs typeface="+mn-cs"/>
                      </a:endParaRPr>
                    </a:p>
                  </a:txBody>
                  <a:tcPr marL="41478" marR="41478" marT="0" marB="0" anchor="ctr"/>
                </a:tc>
              </a:tr>
              <a:tr h="669578">
                <a:tc rowSpan="4">
                  <a:txBody>
                    <a:bodyPr/>
                    <a:lstStyle/>
                    <a:p>
                      <a:pPr marL="0" algn="ctr" defTabSz="1234440" rtl="0" eaLnBrk="1" latinLnBrk="0" hangingPunct="1">
                        <a:lnSpc>
                          <a:spcPct val="107000"/>
                        </a:lnSpc>
                        <a:spcAft>
                          <a:spcPts val="0"/>
                        </a:spcAft>
                      </a:pPr>
                      <a:r>
                        <a:rPr lang="es-CO" sz="1800" kern="1200" dirty="0" smtClean="0">
                          <a:effectLst/>
                        </a:rPr>
                        <a:t>ESPACIOS DE DIALOGO                             </a:t>
                      </a:r>
                      <a:r>
                        <a:rPr lang="es-CO" sz="1200" kern="1200" dirty="0" smtClean="0">
                          <a:effectLst/>
                        </a:rPr>
                        <a:t>Crear y habilitar espacios de diálogo de doble vía con los grupos de interés.</a:t>
                      </a:r>
                      <a:endParaRPr lang="es-CO" sz="1200" kern="1200" dirty="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b="1" kern="1200" dirty="0">
                          <a:effectLst/>
                        </a:rPr>
                        <a:t>2.1</a:t>
                      </a:r>
                      <a:endParaRPr lang="es-CO" sz="1400" b="1" kern="1200" dirty="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dirty="0">
                          <a:effectLst/>
                        </a:rPr>
                        <a:t>Realizar audiencia pública de rendición de cuentas 2016</a:t>
                      </a:r>
                      <a:endParaRPr lang="es-CO" sz="1400" kern="1200" dirty="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dirty="0">
                          <a:effectLst/>
                        </a:rPr>
                        <a:t>Acta, presentación y video audiencia </a:t>
                      </a:r>
                      <a:endParaRPr lang="es-CO" sz="1400" kern="1200" dirty="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dirty="0">
                          <a:effectLst/>
                        </a:rPr>
                        <a:t>Oficina Asesora de Planeación </a:t>
                      </a:r>
                      <a:endParaRPr lang="es-CO" sz="1400" kern="1200" dirty="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dirty="0">
                          <a:effectLst/>
                        </a:rPr>
                        <a:t>Abril 2017 </a:t>
                      </a:r>
                      <a:endParaRPr lang="es-CO" sz="1400" kern="1200" dirty="0">
                        <a:solidFill>
                          <a:schemeClr val="dk1"/>
                        </a:solidFill>
                        <a:effectLst/>
                        <a:latin typeface="+mn-lt"/>
                        <a:ea typeface="+mn-ea"/>
                        <a:cs typeface="+mn-cs"/>
                      </a:endParaRPr>
                    </a:p>
                  </a:txBody>
                  <a:tcPr marL="41478" marR="41478" marT="0" marB="0" anchor="ctr"/>
                </a:tc>
              </a:tr>
              <a:tr h="1339156">
                <a:tc vMerge="1">
                  <a:txBody>
                    <a:bodyPr/>
                    <a:lstStyle/>
                    <a:p>
                      <a:endParaRPr lang="es-CO"/>
                    </a:p>
                  </a:txBody>
                  <a:tcPr/>
                </a:tc>
                <a:tc>
                  <a:txBody>
                    <a:bodyPr/>
                    <a:lstStyle/>
                    <a:p>
                      <a:pPr marL="0" algn="ctr" defTabSz="1234440" rtl="0" eaLnBrk="1" latinLnBrk="0" hangingPunct="1">
                        <a:lnSpc>
                          <a:spcPct val="107000"/>
                        </a:lnSpc>
                        <a:spcAft>
                          <a:spcPts val="0"/>
                        </a:spcAft>
                      </a:pPr>
                      <a:r>
                        <a:rPr lang="es-CO" sz="1400" b="1" kern="1200" dirty="0">
                          <a:effectLst/>
                        </a:rPr>
                        <a:t>2.2</a:t>
                      </a:r>
                      <a:endParaRPr lang="es-CO" sz="1400" b="1" kern="1200" dirty="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dirty="0">
                          <a:effectLst/>
                        </a:rPr>
                        <a:t>Realizar mínimo 1 actividad de rendición de cuentas especificas por áreas misionales de acuerdo al cronograma y diseño previo</a:t>
                      </a:r>
                      <a:endParaRPr lang="es-CO" sz="1400" kern="1200" dirty="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a:effectLst/>
                        </a:rPr>
                        <a:t> Actas e informes de actividades de rendición de cuentas específicos</a:t>
                      </a:r>
                      <a:endParaRPr lang="es-CO" sz="1400" kern="120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dirty="0">
                          <a:effectLst/>
                        </a:rPr>
                        <a:t>Oficina Asesora de Planeación</a:t>
                      </a:r>
                    </a:p>
                    <a:p>
                      <a:pPr marL="0" algn="ctr" defTabSz="1234440" rtl="0" eaLnBrk="1" latinLnBrk="0" hangingPunct="1">
                        <a:lnSpc>
                          <a:spcPct val="107000"/>
                        </a:lnSpc>
                        <a:spcAft>
                          <a:spcPts val="0"/>
                        </a:spcAft>
                      </a:pPr>
                      <a:r>
                        <a:rPr lang="es-CO" sz="1400" kern="1200" dirty="0">
                          <a:effectLst/>
                        </a:rPr>
                        <a:t>Jefes áreas misionales </a:t>
                      </a:r>
                      <a:endParaRPr lang="es-CO" sz="1400" kern="1200" dirty="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dirty="0">
                          <a:effectLst/>
                        </a:rPr>
                        <a:t>Abril – Diciembre 2017 </a:t>
                      </a:r>
                      <a:endParaRPr lang="es-CO" sz="1400" kern="1200" dirty="0">
                        <a:solidFill>
                          <a:schemeClr val="dk1"/>
                        </a:solidFill>
                        <a:effectLst/>
                        <a:latin typeface="+mn-lt"/>
                        <a:ea typeface="+mn-ea"/>
                        <a:cs typeface="+mn-cs"/>
                      </a:endParaRPr>
                    </a:p>
                  </a:txBody>
                  <a:tcPr marL="41478" marR="41478" marT="0" marB="0" anchor="ctr"/>
                </a:tc>
              </a:tr>
              <a:tr h="1673944">
                <a:tc vMerge="1">
                  <a:txBody>
                    <a:bodyPr/>
                    <a:lstStyle/>
                    <a:p>
                      <a:endParaRPr lang="es-CO"/>
                    </a:p>
                  </a:txBody>
                  <a:tcPr/>
                </a:tc>
                <a:tc>
                  <a:txBody>
                    <a:bodyPr/>
                    <a:lstStyle/>
                    <a:p>
                      <a:pPr marL="0" algn="ctr" defTabSz="1234440" rtl="0" eaLnBrk="1" latinLnBrk="0" hangingPunct="1">
                        <a:lnSpc>
                          <a:spcPct val="107000"/>
                        </a:lnSpc>
                        <a:spcAft>
                          <a:spcPts val="0"/>
                        </a:spcAft>
                      </a:pPr>
                      <a:r>
                        <a:rPr lang="es-CO" sz="1400" b="1" kern="1200" dirty="0">
                          <a:effectLst/>
                        </a:rPr>
                        <a:t>2.3</a:t>
                      </a:r>
                      <a:endParaRPr lang="es-CO" sz="1400" b="1" kern="1200" dirty="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a:effectLst/>
                        </a:rPr>
                        <a:t>Realizar actividades de inducción de estudiantes, docentes y administrativos incluyendo los aspectos de información de la gestión, proyectos y canales de retroalimentación.</a:t>
                      </a:r>
                      <a:endParaRPr lang="es-CO" sz="1400" kern="120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a:effectLst/>
                        </a:rPr>
                        <a:t> Actas y listas de asistencia</a:t>
                      </a:r>
                      <a:endParaRPr lang="es-CO" sz="1400" kern="120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a:effectLst/>
                        </a:rPr>
                        <a:t>División de Bienestar Universitario y División de Talento Humano </a:t>
                      </a:r>
                      <a:endParaRPr lang="es-CO" sz="1400" kern="120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a:effectLst/>
                        </a:rPr>
                        <a:t>Abril – Diciembre 2017 </a:t>
                      </a:r>
                      <a:endParaRPr lang="es-CO" sz="1400" kern="1200">
                        <a:solidFill>
                          <a:schemeClr val="dk1"/>
                        </a:solidFill>
                        <a:effectLst/>
                        <a:latin typeface="+mn-lt"/>
                        <a:ea typeface="+mn-ea"/>
                        <a:cs typeface="+mn-cs"/>
                      </a:endParaRPr>
                    </a:p>
                  </a:txBody>
                  <a:tcPr marL="41478" marR="41478" marT="0" marB="0" anchor="ctr"/>
                </a:tc>
              </a:tr>
              <a:tr h="1004367">
                <a:tc vMerge="1">
                  <a:txBody>
                    <a:bodyPr/>
                    <a:lstStyle/>
                    <a:p>
                      <a:endParaRPr lang="es-CO"/>
                    </a:p>
                  </a:txBody>
                  <a:tcPr/>
                </a:tc>
                <a:tc>
                  <a:txBody>
                    <a:bodyPr/>
                    <a:lstStyle/>
                    <a:p>
                      <a:pPr marL="0" algn="ctr" defTabSz="1234440" rtl="0" eaLnBrk="1" latinLnBrk="0" hangingPunct="1">
                        <a:lnSpc>
                          <a:spcPct val="107000"/>
                        </a:lnSpc>
                        <a:spcAft>
                          <a:spcPts val="0"/>
                        </a:spcAft>
                      </a:pPr>
                      <a:r>
                        <a:rPr lang="es-CO" sz="1400" b="1" kern="1200" dirty="0">
                          <a:effectLst/>
                        </a:rPr>
                        <a:t>2.4</a:t>
                      </a:r>
                      <a:endParaRPr lang="es-CO" sz="1400" b="1" kern="1200" dirty="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a:effectLst/>
                        </a:rPr>
                        <a:t>Aplicación de la metodología de caracterización de los grupos de interés.</a:t>
                      </a:r>
                      <a:endParaRPr lang="es-CO" sz="1400" kern="120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a:effectLst/>
                        </a:rPr>
                        <a:t>Actas de reunión </a:t>
                      </a:r>
                      <a:endParaRPr lang="es-CO" sz="1400" kern="120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dirty="0">
                          <a:effectLst/>
                        </a:rPr>
                        <a:t>Oficina Asesora de Planeación y la División de Gestión de Calidad</a:t>
                      </a:r>
                      <a:endParaRPr lang="es-CO" sz="1400" kern="1200" dirty="0">
                        <a:solidFill>
                          <a:schemeClr val="dk1"/>
                        </a:solidFill>
                        <a:effectLst/>
                        <a:latin typeface="+mn-lt"/>
                        <a:ea typeface="+mn-ea"/>
                        <a:cs typeface="+mn-cs"/>
                      </a:endParaRPr>
                    </a:p>
                  </a:txBody>
                  <a:tcPr marL="41478" marR="41478" marT="0" marB="0" anchor="ctr"/>
                </a:tc>
                <a:tc>
                  <a:txBody>
                    <a:bodyPr/>
                    <a:lstStyle/>
                    <a:p>
                      <a:pPr marL="0" algn="ctr" defTabSz="1234440" rtl="0" eaLnBrk="1" latinLnBrk="0" hangingPunct="1">
                        <a:lnSpc>
                          <a:spcPct val="107000"/>
                        </a:lnSpc>
                        <a:spcAft>
                          <a:spcPts val="0"/>
                        </a:spcAft>
                      </a:pPr>
                      <a:r>
                        <a:rPr lang="es-CO" sz="1400" kern="1200" dirty="0">
                          <a:effectLst/>
                        </a:rPr>
                        <a:t>Junio – Diciembre 2017</a:t>
                      </a:r>
                      <a:endParaRPr lang="es-CO" sz="1400" kern="1200" dirty="0">
                        <a:solidFill>
                          <a:schemeClr val="dk1"/>
                        </a:solidFill>
                        <a:effectLst/>
                        <a:latin typeface="+mn-lt"/>
                        <a:ea typeface="+mn-ea"/>
                        <a:cs typeface="+mn-cs"/>
                      </a:endParaRPr>
                    </a:p>
                  </a:txBody>
                  <a:tcPr marL="41478" marR="41478" marT="0" marB="0" anchor="ctr"/>
                </a:tc>
              </a:tr>
            </a:tbl>
          </a:graphicData>
        </a:graphic>
      </p:graphicFrame>
      <p:sp>
        <p:nvSpPr>
          <p:cNvPr id="6" name="3 CuadroTexto"/>
          <p:cNvSpPr txBox="1"/>
          <p:nvPr/>
        </p:nvSpPr>
        <p:spPr>
          <a:xfrm>
            <a:off x="3744193" y="237809"/>
            <a:ext cx="9936882" cy="1231106"/>
          </a:xfrm>
          <a:prstGeom prst="rect">
            <a:avLst/>
          </a:prstGeom>
          <a:noFill/>
        </p:spPr>
        <p:txBody>
          <a:bodyPr wrap="square" lIns="180000" tIns="0" rIns="450000" bIns="0" rtlCol="0">
            <a:spAutoFit/>
          </a:bodyPr>
          <a:lstStyle/>
          <a:p>
            <a:pPr algn="r"/>
            <a:r>
              <a:rPr lang="es-CO" sz="40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SUBCOMPONENTE: ESPACIOS DE DIALOGO</a:t>
            </a:r>
            <a:endParaRPr lang="en-US" sz="4000" b="1" dirty="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endParaRPr>
          </a:p>
        </p:txBody>
      </p:sp>
    </p:spTree>
    <p:extLst>
      <p:ext uri="{BB962C8B-B14F-4D97-AF65-F5344CB8AC3E}">
        <p14:creationId xmlns:p14="http://schemas.microsoft.com/office/powerpoint/2010/main" val="31617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891686472"/>
              </p:ext>
            </p:extLst>
          </p:nvPr>
        </p:nvGraphicFramePr>
        <p:xfrm>
          <a:off x="575841" y="1584548"/>
          <a:ext cx="12817425" cy="5588318"/>
        </p:xfrm>
        <a:graphic>
          <a:graphicData uri="http://schemas.openxmlformats.org/drawingml/2006/table">
            <a:tbl>
              <a:tblPr firstRow="1" firstCol="1" bandRow="1">
                <a:tableStyleId>{21E4AEA4-8DFA-4A89-87EB-49C32662AFE0}</a:tableStyleId>
              </a:tblPr>
              <a:tblGrid>
                <a:gridCol w="2054242"/>
                <a:gridCol w="322022"/>
                <a:gridCol w="4392488"/>
                <a:gridCol w="2232248"/>
                <a:gridCol w="1944216"/>
                <a:gridCol w="1872209"/>
              </a:tblGrid>
              <a:tr h="0">
                <a:tc gridSpan="6">
                  <a:txBody>
                    <a:bodyPr/>
                    <a:lstStyle/>
                    <a:p>
                      <a:pPr algn="ctr">
                        <a:lnSpc>
                          <a:spcPct val="107000"/>
                        </a:lnSpc>
                        <a:spcAft>
                          <a:spcPts val="0"/>
                        </a:spcAft>
                      </a:pPr>
                      <a:r>
                        <a:rPr lang="es-CO" sz="3200" dirty="0">
                          <a:effectLst/>
                        </a:rPr>
                        <a:t>Componente 3:  Rendición de Cuentas</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68891">
                <a:tc>
                  <a:txBody>
                    <a:bodyPr/>
                    <a:lstStyle/>
                    <a:p>
                      <a:pPr algn="ctr">
                        <a:lnSpc>
                          <a:spcPct val="107000"/>
                        </a:lnSpc>
                        <a:spcAft>
                          <a:spcPts val="0"/>
                        </a:spcAft>
                      </a:pPr>
                      <a:r>
                        <a:rPr lang="es-CO" sz="1600" b="1" dirty="0">
                          <a:effectLst/>
                        </a:rPr>
                        <a:t>Subcomponente</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gridSpan="2">
                  <a:txBody>
                    <a:bodyPr/>
                    <a:lstStyle/>
                    <a:p>
                      <a:pPr algn="ctr">
                        <a:lnSpc>
                          <a:spcPct val="107000"/>
                        </a:lnSpc>
                        <a:spcAft>
                          <a:spcPts val="0"/>
                        </a:spcAft>
                      </a:pPr>
                      <a:r>
                        <a:rPr lang="es-CO" sz="1600" b="1">
                          <a:effectLst/>
                        </a:rPr>
                        <a:t>Actividades</a:t>
                      </a:r>
                      <a:endParaRPr lang="es-CO" sz="1600" b="1">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hMerge="1">
                  <a:txBody>
                    <a:bodyPr/>
                    <a:lstStyle/>
                    <a:p>
                      <a:endParaRPr lang="es-CO"/>
                    </a:p>
                  </a:txBody>
                  <a:tcPr/>
                </a:tc>
                <a:tc>
                  <a:txBody>
                    <a:bodyPr/>
                    <a:lstStyle/>
                    <a:p>
                      <a:pPr algn="ctr">
                        <a:lnSpc>
                          <a:spcPct val="107000"/>
                        </a:lnSpc>
                        <a:spcAft>
                          <a:spcPts val="0"/>
                        </a:spcAft>
                      </a:pPr>
                      <a:r>
                        <a:rPr lang="es-CO" sz="1600" b="1">
                          <a:effectLst/>
                        </a:rPr>
                        <a:t>Meta o producto</a:t>
                      </a:r>
                      <a:endParaRPr lang="es-CO" sz="1600" b="1">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600" b="1" dirty="0">
                          <a:effectLst/>
                        </a:rPr>
                        <a:t>Responsable </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600" b="1" dirty="0">
                          <a:effectLst/>
                        </a:rPr>
                        <a:t>Fecha programada</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r>
              <a:tr h="1066130">
                <a:tc rowSpan="5">
                  <a:txBody>
                    <a:bodyPr/>
                    <a:lstStyle/>
                    <a:p>
                      <a:pPr algn="ctr">
                        <a:lnSpc>
                          <a:spcPct val="107000"/>
                        </a:lnSpc>
                        <a:spcAft>
                          <a:spcPts val="0"/>
                        </a:spcAft>
                      </a:pPr>
                      <a:r>
                        <a:rPr lang="es-CO" sz="1800" dirty="0" smtClean="0">
                          <a:effectLst/>
                        </a:rPr>
                        <a:t>INCENTIVOS    </a:t>
                      </a:r>
                      <a:r>
                        <a:rPr lang="es-CO" sz="800" dirty="0" smtClean="0">
                          <a:effectLst/>
                        </a:rPr>
                        <a:t>                       </a:t>
                      </a:r>
                    </a:p>
                    <a:p>
                      <a:pPr algn="ctr">
                        <a:lnSpc>
                          <a:spcPct val="107000"/>
                        </a:lnSpc>
                        <a:spcAft>
                          <a:spcPts val="0"/>
                        </a:spcAft>
                      </a:pPr>
                      <a:r>
                        <a:rPr lang="es-CO" sz="1200" dirty="0" smtClean="0">
                          <a:effectLst/>
                        </a:rPr>
                        <a:t>Creación </a:t>
                      </a:r>
                      <a:r>
                        <a:rPr lang="es-CO" sz="1200" dirty="0">
                          <a:effectLst/>
                        </a:rPr>
                        <a:t>de espacios que incentiven la cultura de la rendición y petición de cuentas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b="1" dirty="0">
                          <a:effectLst/>
                        </a:rPr>
                        <a:t>3.1</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nSpc>
                          <a:spcPct val="107000"/>
                        </a:lnSpc>
                        <a:spcAft>
                          <a:spcPts val="0"/>
                        </a:spcAft>
                      </a:pPr>
                      <a:r>
                        <a:rPr lang="es-CO" sz="1400" dirty="0">
                          <a:effectLst/>
                        </a:rPr>
                        <a:t>Realizar capacitaciones en el manejo de canales y estrategias de comunicación tecnológica a usuarios y áreas misionales.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a:effectLst/>
                        </a:rPr>
                        <a:t>Actas de capacitación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a:effectLst/>
                        </a:rPr>
                        <a:t>Oficina Asesora de TICS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a:effectLst/>
                        </a:rPr>
                        <a:t>Agosto – Diciembre 2017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r>
              <a:tr h="1066130">
                <a:tc vMerge="1">
                  <a:txBody>
                    <a:bodyPr/>
                    <a:lstStyle/>
                    <a:p>
                      <a:endParaRPr lang="es-CO"/>
                    </a:p>
                  </a:txBody>
                  <a:tcPr/>
                </a:tc>
                <a:tc>
                  <a:txBody>
                    <a:bodyPr/>
                    <a:lstStyle/>
                    <a:p>
                      <a:pPr algn="ctr">
                        <a:lnSpc>
                          <a:spcPct val="107000"/>
                        </a:lnSpc>
                        <a:spcAft>
                          <a:spcPts val="0"/>
                        </a:spcAft>
                      </a:pPr>
                      <a:r>
                        <a:rPr lang="es-CO" sz="1400" b="1" dirty="0">
                          <a:effectLst/>
                        </a:rPr>
                        <a:t>3.2</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nSpc>
                          <a:spcPct val="107000"/>
                        </a:lnSpc>
                        <a:spcAft>
                          <a:spcPts val="0"/>
                        </a:spcAft>
                      </a:pPr>
                      <a:r>
                        <a:rPr lang="es-CO" sz="1400" dirty="0">
                          <a:effectLst/>
                        </a:rPr>
                        <a:t>Realizar socialización de resultados encuestas de procesos de rendición de cuentas en comités y con dependencias relacionadas.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dirty="0">
                          <a:effectLst/>
                        </a:rPr>
                        <a:t>Actas de comité y correos electrónicos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a:effectLst/>
                        </a:rPr>
                        <a:t>Oficina Asesora de Planeación y áreas misionales que realizan las actividades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a:effectLst/>
                        </a:rPr>
                        <a:t>Mayo – Junio 2017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r>
              <a:tr h="1332662">
                <a:tc vMerge="1">
                  <a:txBody>
                    <a:bodyPr/>
                    <a:lstStyle/>
                    <a:p>
                      <a:endParaRPr lang="es-CO"/>
                    </a:p>
                  </a:txBody>
                  <a:tcPr/>
                </a:tc>
                <a:tc>
                  <a:txBody>
                    <a:bodyPr/>
                    <a:lstStyle/>
                    <a:p>
                      <a:pPr algn="ctr">
                        <a:lnSpc>
                          <a:spcPct val="107000"/>
                        </a:lnSpc>
                        <a:spcAft>
                          <a:spcPts val="0"/>
                        </a:spcAft>
                      </a:pPr>
                      <a:r>
                        <a:rPr lang="es-CO" sz="1400" b="1" dirty="0">
                          <a:effectLst/>
                        </a:rPr>
                        <a:t>3.3</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nSpc>
                          <a:spcPct val="107000"/>
                        </a:lnSpc>
                        <a:spcAft>
                          <a:spcPts val="0"/>
                        </a:spcAft>
                      </a:pPr>
                      <a:r>
                        <a:rPr lang="es-CO" sz="1400" dirty="0">
                          <a:effectLst/>
                        </a:rPr>
                        <a:t>Realizar la habilitación de nuevos canales de comunicación y retroalimentación de manera permanente</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dirty="0">
                          <a:effectLst/>
                        </a:rPr>
                        <a:t> Evidencia documental del funcionamiento de los canales habilitados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dirty="0">
                          <a:effectLst/>
                        </a:rPr>
                        <a:t>Oficina Asesora de Planeación y áreas misionales que realizan las actividades y Oficina Asesora de </a:t>
                      </a:r>
                      <a:r>
                        <a:rPr lang="es-CO" sz="1400" dirty="0" err="1">
                          <a:effectLst/>
                        </a:rPr>
                        <a:t>TICs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a:effectLst/>
                        </a:rPr>
                        <a:t>Mayo – Diciembre 2017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r>
              <a:tr h="533065">
                <a:tc vMerge="1">
                  <a:txBody>
                    <a:bodyPr/>
                    <a:lstStyle/>
                    <a:p>
                      <a:endParaRPr lang="es-CO"/>
                    </a:p>
                  </a:txBody>
                  <a:tcPr/>
                </a:tc>
                <a:tc>
                  <a:txBody>
                    <a:bodyPr/>
                    <a:lstStyle/>
                    <a:p>
                      <a:pPr algn="ctr">
                        <a:lnSpc>
                          <a:spcPct val="107000"/>
                        </a:lnSpc>
                        <a:spcAft>
                          <a:spcPts val="0"/>
                        </a:spcAft>
                      </a:pPr>
                      <a:r>
                        <a:rPr lang="es-CO" sz="1400" b="1" dirty="0">
                          <a:effectLst/>
                        </a:rPr>
                        <a:t>3.4</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nSpc>
                          <a:spcPct val="107000"/>
                        </a:lnSpc>
                        <a:spcAft>
                          <a:spcPts val="0"/>
                        </a:spcAft>
                      </a:pPr>
                      <a:r>
                        <a:rPr lang="es-CO" sz="1400">
                          <a:effectLst/>
                        </a:rPr>
                        <a:t>Realizar capacitaciones de atención al ciudadano.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a:effectLst/>
                        </a:rPr>
                        <a:t>Actas de capacitación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dirty="0">
                          <a:effectLst/>
                        </a:rPr>
                        <a:t>Oficina Asesora de Planeación</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a:effectLst/>
                        </a:rPr>
                        <a:t>Febrero – Diciembre 2017</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r>
              <a:tr h="799597">
                <a:tc vMerge="1">
                  <a:txBody>
                    <a:bodyPr/>
                    <a:lstStyle/>
                    <a:p>
                      <a:endParaRPr lang="es-CO"/>
                    </a:p>
                  </a:txBody>
                  <a:tcPr/>
                </a:tc>
                <a:tc>
                  <a:txBody>
                    <a:bodyPr/>
                    <a:lstStyle/>
                    <a:p>
                      <a:pPr algn="ctr">
                        <a:lnSpc>
                          <a:spcPct val="107000"/>
                        </a:lnSpc>
                        <a:spcAft>
                          <a:spcPts val="0"/>
                        </a:spcAft>
                      </a:pPr>
                      <a:r>
                        <a:rPr lang="es-CO" sz="1400" b="1" dirty="0">
                          <a:effectLst/>
                        </a:rPr>
                        <a:t>3.5</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nSpc>
                          <a:spcPct val="107000"/>
                        </a:lnSpc>
                        <a:spcAft>
                          <a:spcPts val="0"/>
                        </a:spcAft>
                      </a:pPr>
                      <a:r>
                        <a:rPr lang="es-CO" sz="1400">
                          <a:effectLst/>
                        </a:rPr>
                        <a:t>Socialización oferta de valor resultado de la identificación de los grupos de interés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a:effectLst/>
                        </a:rPr>
                        <a:t>Actas de reunión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dirty="0">
                          <a:effectLst/>
                        </a:rPr>
                        <a:t>Oficina Asesora de Planeación y División de Gestión de Calidad</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c>
                  <a:txBody>
                    <a:bodyPr/>
                    <a:lstStyle/>
                    <a:p>
                      <a:pPr algn="ctr">
                        <a:lnSpc>
                          <a:spcPct val="107000"/>
                        </a:lnSpc>
                        <a:spcAft>
                          <a:spcPts val="0"/>
                        </a:spcAft>
                      </a:pPr>
                      <a:r>
                        <a:rPr lang="es-CO" sz="1400" dirty="0">
                          <a:effectLst/>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022" marR="33022" marT="0" marB="0" anchor="ctr"/>
                </a:tc>
              </a:tr>
            </a:tbl>
          </a:graphicData>
        </a:graphic>
      </p:graphicFrame>
      <p:sp>
        <p:nvSpPr>
          <p:cNvPr id="5" name="3 CuadroTexto"/>
          <p:cNvSpPr txBox="1"/>
          <p:nvPr/>
        </p:nvSpPr>
        <p:spPr>
          <a:xfrm>
            <a:off x="3744193" y="504428"/>
            <a:ext cx="9936882" cy="615553"/>
          </a:xfrm>
          <a:prstGeom prst="rect">
            <a:avLst/>
          </a:prstGeom>
          <a:noFill/>
        </p:spPr>
        <p:txBody>
          <a:bodyPr wrap="square" lIns="180000" tIns="0" rIns="450000" bIns="0" rtlCol="0">
            <a:spAutoFit/>
          </a:bodyPr>
          <a:lstStyle/>
          <a:p>
            <a:pPr algn="r"/>
            <a:r>
              <a:rPr lang="es-CO" sz="40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SUBCOMPONENTE: INCENTIVOS</a:t>
            </a:r>
            <a:endParaRPr lang="en-US" sz="4000" b="1" dirty="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endParaRPr>
          </a:p>
        </p:txBody>
      </p:sp>
    </p:spTree>
    <p:extLst>
      <p:ext uri="{BB962C8B-B14F-4D97-AF65-F5344CB8AC3E}">
        <p14:creationId xmlns:p14="http://schemas.microsoft.com/office/powerpoint/2010/main" val="109523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137563934"/>
              </p:ext>
            </p:extLst>
          </p:nvPr>
        </p:nvGraphicFramePr>
        <p:xfrm>
          <a:off x="647849" y="2088604"/>
          <a:ext cx="12601403" cy="4923479"/>
        </p:xfrm>
        <a:graphic>
          <a:graphicData uri="http://schemas.openxmlformats.org/drawingml/2006/table">
            <a:tbl>
              <a:tblPr firstRow="1" firstCol="1" bandRow="1">
                <a:tableStyleId>{21E4AEA4-8DFA-4A89-87EB-49C32662AFE0}</a:tableStyleId>
              </a:tblPr>
              <a:tblGrid>
                <a:gridCol w="2019619"/>
                <a:gridCol w="428657"/>
                <a:gridCol w="4032448"/>
                <a:gridCol w="2232248"/>
                <a:gridCol w="1800200"/>
                <a:gridCol w="2088231"/>
              </a:tblGrid>
              <a:tr h="204429">
                <a:tc gridSpan="6">
                  <a:txBody>
                    <a:bodyPr/>
                    <a:lstStyle/>
                    <a:p>
                      <a:pPr algn="ctr">
                        <a:lnSpc>
                          <a:spcPct val="107000"/>
                        </a:lnSpc>
                        <a:spcAft>
                          <a:spcPts val="0"/>
                        </a:spcAft>
                      </a:pPr>
                      <a:r>
                        <a:rPr lang="es-CO" sz="3200" dirty="0">
                          <a:effectLst/>
                        </a:rPr>
                        <a:t>Componente 3:  Rendición de Cuentas</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37752">
                <a:tc>
                  <a:txBody>
                    <a:bodyPr/>
                    <a:lstStyle/>
                    <a:p>
                      <a:pPr algn="ctr">
                        <a:lnSpc>
                          <a:spcPct val="107000"/>
                        </a:lnSpc>
                        <a:spcAft>
                          <a:spcPts val="0"/>
                        </a:spcAft>
                      </a:pPr>
                      <a:r>
                        <a:rPr lang="es-CO" sz="1600" b="1" dirty="0">
                          <a:effectLst/>
                        </a:rPr>
                        <a:t>Subcomponente</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gridSpan="2">
                  <a:txBody>
                    <a:bodyPr/>
                    <a:lstStyle/>
                    <a:p>
                      <a:pPr algn="ctr">
                        <a:lnSpc>
                          <a:spcPct val="107000"/>
                        </a:lnSpc>
                        <a:spcAft>
                          <a:spcPts val="0"/>
                        </a:spcAft>
                      </a:pPr>
                      <a:r>
                        <a:rPr lang="es-CO" sz="1600" b="1" dirty="0">
                          <a:effectLst/>
                        </a:rPr>
                        <a:t>Actividades</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hMerge="1">
                  <a:txBody>
                    <a:bodyPr/>
                    <a:lstStyle/>
                    <a:p>
                      <a:endParaRPr lang="es-CO"/>
                    </a:p>
                  </a:txBody>
                  <a:tcPr/>
                </a:tc>
                <a:tc>
                  <a:txBody>
                    <a:bodyPr/>
                    <a:lstStyle/>
                    <a:p>
                      <a:pPr algn="ctr">
                        <a:lnSpc>
                          <a:spcPct val="107000"/>
                        </a:lnSpc>
                        <a:spcAft>
                          <a:spcPts val="0"/>
                        </a:spcAft>
                      </a:pPr>
                      <a:r>
                        <a:rPr lang="es-CO" sz="1600" b="1" dirty="0">
                          <a:effectLst/>
                        </a:rPr>
                        <a:t>Meta o producto</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600" b="1" dirty="0">
                          <a:effectLst/>
                        </a:rPr>
                        <a:t>Responsable </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600" b="1" dirty="0">
                          <a:effectLst/>
                        </a:rPr>
                        <a:t>Fecha programada</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r>
              <a:tr h="836972">
                <a:tc rowSpan="5">
                  <a:txBody>
                    <a:bodyPr/>
                    <a:lstStyle/>
                    <a:p>
                      <a:pPr algn="ctr">
                        <a:lnSpc>
                          <a:spcPct val="107000"/>
                        </a:lnSpc>
                        <a:spcAft>
                          <a:spcPts val="0"/>
                        </a:spcAft>
                      </a:pPr>
                      <a:r>
                        <a:rPr lang="es-CO" sz="1800" dirty="0" smtClean="0">
                          <a:effectLst/>
                        </a:rPr>
                        <a:t>EVALUACIÓN    </a:t>
                      </a:r>
                      <a:r>
                        <a:rPr lang="es-CO" sz="1000" dirty="0" smtClean="0">
                          <a:effectLst/>
                        </a:rPr>
                        <a:t>                      </a:t>
                      </a:r>
                    </a:p>
                    <a:p>
                      <a:pPr algn="ctr">
                        <a:lnSpc>
                          <a:spcPct val="107000"/>
                        </a:lnSpc>
                        <a:spcAft>
                          <a:spcPts val="0"/>
                        </a:spcAft>
                      </a:pPr>
                      <a:r>
                        <a:rPr lang="es-CO" sz="1200" dirty="0" smtClean="0">
                          <a:effectLst/>
                        </a:rPr>
                        <a:t>Aplicación </a:t>
                      </a:r>
                      <a:r>
                        <a:rPr lang="es-CO" sz="1200" dirty="0">
                          <a:effectLst/>
                        </a:rPr>
                        <a:t>de estrategias de evaluación y retroalimentación a la gestión institucional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b="1" dirty="0">
                          <a:effectLst/>
                        </a:rPr>
                        <a:t>4.1</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nSpc>
                          <a:spcPct val="107000"/>
                        </a:lnSpc>
                        <a:spcAft>
                          <a:spcPts val="0"/>
                        </a:spcAft>
                      </a:pPr>
                      <a:r>
                        <a:rPr lang="es-CO" sz="1400">
                          <a:effectLst/>
                        </a:rPr>
                        <a:t>Presentación de resultados Plan de Desarrollo Institucional y plan rectoral</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a:effectLst/>
                        </a:rPr>
                        <a:t>Informes dirigidos a la alta dirección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a:effectLst/>
                        </a:rPr>
                        <a:t>Oficina Asesora de Planeación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a:effectLst/>
                        </a:rPr>
                        <a:t>Mayo 2017</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r>
              <a:tr h="502184">
                <a:tc vMerge="1">
                  <a:txBody>
                    <a:bodyPr/>
                    <a:lstStyle/>
                    <a:p>
                      <a:endParaRPr lang="es-CO"/>
                    </a:p>
                  </a:txBody>
                  <a:tcPr/>
                </a:tc>
                <a:tc>
                  <a:txBody>
                    <a:bodyPr/>
                    <a:lstStyle/>
                    <a:p>
                      <a:pPr algn="ctr">
                        <a:lnSpc>
                          <a:spcPct val="107000"/>
                        </a:lnSpc>
                        <a:spcAft>
                          <a:spcPts val="0"/>
                        </a:spcAft>
                      </a:pPr>
                      <a:r>
                        <a:rPr lang="es-CO" sz="1400" b="1" dirty="0">
                          <a:effectLst/>
                        </a:rPr>
                        <a:t>4.2</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nSpc>
                          <a:spcPct val="107000"/>
                        </a:lnSpc>
                        <a:spcAft>
                          <a:spcPts val="0"/>
                        </a:spcAft>
                      </a:pPr>
                      <a:r>
                        <a:rPr lang="es-CO" sz="1400">
                          <a:effectLst/>
                        </a:rPr>
                        <a:t>Auditorías internas del sistema integrado de gestión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a:effectLst/>
                        </a:rPr>
                        <a:t> Actas de auditoria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a:effectLst/>
                        </a:rPr>
                        <a:t>División de Gestión de Calidad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a:effectLst/>
                        </a:rPr>
                        <a:t> Marzo – Agosto 2017</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r>
              <a:tr h="704683">
                <a:tc vMerge="1">
                  <a:txBody>
                    <a:bodyPr/>
                    <a:lstStyle/>
                    <a:p>
                      <a:endParaRPr lang="es-CO"/>
                    </a:p>
                  </a:txBody>
                  <a:tcPr/>
                </a:tc>
                <a:tc>
                  <a:txBody>
                    <a:bodyPr/>
                    <a:lstStyle/>
                    <a:p>
                      <a:pPr algn="ctr">
                        <a:lnSpc>
                          <a:spcPct val="107000"/>
                        </a:lnSpc>
                        <a:spcAft>
                          <a:spcPts val="0"/>
                        </a:spcAft>
                      </a:pPr>
                      <a:r>
                        <a:rPr lang="es-CO" sz="1400" b="1" dirty="0">
                          <a:effectLst/>
                        </a:rPr>
                        <a:t>4.3</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nSpc>
                          <a:spcPct val="107000"/>
                        </a:lnSpc>
                        <a:spcAft>
                          <a:spcPts val="0"/>
                        </a:spcAft>
                      </a:pPr>
                      <a:r>
                        <a:rPr lang="es-CO" sz="1400" dirty="0">
                          <a:effectLst/>
                        </a:rPr>
                        <a:t>Presentación informes a Consejo Superior Universitario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a:effectLst/>
                        </a:rPr>
                        <a:t>Informes y actas de reunión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a:effectLst/>
                        </a:rPr>
                        <a:t>Oficina Asesora de Planeación y áreas misionales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dirty="0">
                          <a:effectLst/>
                        </a:rPr>
                        <a:t> Octubre 2017</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r>
              <a:tr h="1019839">
                <a:tc vMerge="1">
                  <a:txBody>
                    <a:bodyPr/>
                    <a:lstStyle/>
                    <a:p>
                      <a:endParaRPr lang="es-CO"/>
                    </a:p>
                  </a:txBody>
                  <a:tcPr/>
                </a:tc>
                <a:tc>
                  <a:txBody>
                    <a:bodyPr/>
                    <a:lstStyle/>
                    <a:p>
                      <a:pPr algn="ctr">
                        <a:lnSpc>
                          <a:spcPct val="107000"/>
                        </a:lnSpc>
                        <a:spcAft>
                          <a:spcPts val="0"/>
                        </a:spcAft>
                      </a:pPr>
                      <a:r>
                        <a:rPr lang="es-CO" sz="1400" b="1" dirty="0">
                          <a:effectLst/>
                        </a:rPr>
                        <a:t>4.4</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nSpc>
                          <a:spcPct val="107000"/>
                        </a:lnSpc>
                        <a:spcAft>
                          <a:spcPts val="0"/>
                        </a:spcAft>
                      </a:pPr>
                      <a:r>
                        <a:rPr lang="es-CO" sz="1400">
                          <a:effectLst/>
                        </a:rPr>
                        <a:t>Aplicación de encuestas de identificación de necesidades, expectativas y calificación del espacio de dialogo.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a:effectLst/>
                        </a:rPr>
                        <a:t> Resultados encuestas aplicadas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dirty="0">
                          <a:effectLst/>
                        </a:rPr>
                        <a:t>Oficina Asesora de Planeación y áreas misionales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a:effectLst/>
                        </a:rPr>
                        <a:t>Abril – Diciembre 2017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r>
              <a:tr h="1000206">
                <a:tc vMerge="1">
                  <a:txBody>
                    <a:bodyPr/>
                    <a:lstStyle/>
                    <a:p>
                      <a:endParaRPr lang="es-CO"/>
                    </a:p>
                  </a:txBody>
                  <a:tcPr/>
                </a:tc>
                <a:tc>
                  <a:txBody>
                    <a:bodyPr/>
                    <a:lstStyle/>
                    <a:p>
                      <a:pPr algn="ctr">
                        <a:lnSpc>
                          <a:spcPct val="107000"/>
                        </a:lnSpc>
                        <a:spcAft>
                          <a:spcPts val="0"/>
                        </a:spcAft>
                      </a:pPr>
                      <a:r>
                        <a:rPr lang="es-CO" sz="1400" b="1" dirty="0">
                          <a:effectLst/>
                        </a:rPr>
                        <a:t>4.5</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nSpc>
                          <a:spcPct val="107000"/>
                        </a:lnSpc>
                        <a:spcAft>
                          <a:spcPts val="0"/>
                        </a:spcAft>
                      </a:pPr>
                      <a:r>
                        <a:rPr lang="es-CO" sz="1400">
                          <a:effectLst/>
                        </a:rPr>
                        <a:t>Realización de reunión de Revisión por Directivas en el que de manera permanente se evalúe la estrategia de rendición de cuentas.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a:effectLst/>
                        </a:rPr>
                        <a:t>Actas de reunión</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dirty="0">
                          <a:effectLst/>
                        </a:rPr>
                        <a:t>División de Gestión de Calidad y Oficina Asesora de Planeación</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c>
                  <a:txBody>
                    <a:bodyPr/>
                    <a:lstStyle/>
                    <a:p>
                      <a:pPr algn="ctr">
                        <a:lnSpc>
                          <a:spcPct val="107000"/>
                        </a:lnSpc>
                        <a:spcAft>
                          <a:spcPts val="0"/>
                        </a:spcAft>
                      </a:pPr>
                      <a:r>
                        <a:rPr lang="es-CO" sz="1400" dirty="0">
                          <a:effectLst/>
                        </a:rPr>
                        <a:t>Septiembre 2017</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478" marR="41478" marT="0" marB="0" anchor="ctr"/>
                </a:tc>
              </a:tr>
            </a:tbl>
          </a:graphicData>
        </a:graphic>
      </p:graphicFrame>
      <p:sp>
        <p:nvSpPr>
          <p:cNvPr id="5" name="3 CuadroTexto"/>
          <p:cNvSpPr txBox="1"/>
          <p:nvPr/>
        </p:nvSpPr>
        <p:spPr>
          <a:xfrm>
            <a:off x="3888209" y="576436"/>
            <a:ext cx="9936882" cy="615553"/>
          </a:xfrm>
          <a:prstGeom prst="rect">
            <a:avLst/>
          </a:prstGeom>
          <a:noFill/>
        </p:spPr>
        <p:txBody>
          <a:bodyPr wrap="square" lIns="180000" tIns="0" rIns="450000" bIns="0" rtlCol="0">
            <a:spAutoFit/>
          </a:bodyPr>
          <a:lstStyle/>
          <a:p>
            <a:pPr algn="r"/>
            <a:r>
              <a:rPr lang="es-CO" sz="40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SUBCOMPONENTE: EVALUACIÓN</a:t>
            </a:r>
            <a:endParaRPr lang="en-US" sz="4000" b="1" dirty="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endParaRPr>
          </a:p>
        </p:txBody>
      </p:sp>
    </p:spTree>
    <p:extLst>
      <p:ext uri="{BB962C8B-B14F-4D97-AF65-F5344CB8AC3E}">
        <p14:creationId xmlns:p14="http://schemas.microsoft.com/office/powerpoint/2010/main" val="382232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161297" y="1254833"/>
            <a:ext cx="11520000" cy="257707"/>
          </a:xfrm>
          <a:prstGeom prst="rect">
            <a:avLst/>
          </a:prstGeom>
        </p:spPr>
      </p:pic>
      <p:sp>
        <p:nvSpPr>
          <p:cNvPr id="4" name="3 CuadroTexto"/>
          <p:cNvSpPr txBox="1"/>
          <p:nvPr/>
        </p:nvSpPr>
        <p:spPr>
          <a:xfrm>
            <a:off x="791865" y="462745"/>
            <a:ext cx="12889210" cy="492443"/>
          </a:xfrm>
          <a:prstGeom prst="rect">
            <a:avLst/>
          </a:prstGeom>
          <a:noFill/>
        </p:spPr>
        <p:txBody>
          <a:bodyPr wrap="square" lIns="180000" tIns="0" rIns="450000" bIns="0" rtlCol="0">
            <a:spAutoFit/>
          </a:bodyPr>
          <a:lstStyle/>
          <a:p>
            <a:pPr algn="r"/>
            <a:r>
              <a:rPr lang="es-CO" sz="32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EQUIPO DE TRABAJO - DIRECTIVOS</a:t>
            </a:r>
            <a:endParaRPr lang="en-US" sz="3200" b="1" dirty="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endParaRPr>
          </a:p>
        </p:txBody>
      </p:sp>
      <p:pic>
        <p:nvPicPr>
          <p:cNvPr id="14" name="Imagen 13"/>
          <p:cNvPicPr>
            <a:picLocks noChangeAspect="1"/>
          </p:cNvPicPr>
          <p:nvPr/>
        </p:nvPicPr>
        <p:blipFill rotWithShape="1">
          <a:blip r:embed="rId4"/>
          <a:srcRect l="19008" t="38459" r="20573" b="26542"/>
          <a:stretch/>
        </p:blipFill>
        <p:spPr>
          <a:xfrm>
            <a:off x="1007221" y="3621352"/>
            <a:ext cx="5741120" cy="1790947"/>
          </a:xfrm>
          <a:prstGeom prst="rect">
            <a:avLst/>
          </a:prstGeom>
        </p:spPr>
      </p:pic>
      <p:pic>
        <p:nvPicPr>
          <p:cNvPr id="15" name="Imagen 14"/>
          <p:cNvPicPr>
            <a:picLocks noChangeAspect="1"/>
          </p:cNvPicPr>
          <p:nvPr/>
        </p:nvPicPr>
        <p:blipFill rotWithShape="1">
          <a:blip r:embed="rId5"/>
          <a:srcRect l="4703" t="22632" r="54545" b="50896"/>
          <a:stretch/>
        </p:blipFill>
        <p:spPr>
          <a:xfrm>
            <a:off x="7624695" y="3623177"/>
            <a:ext cx="4896544" cy="1789122"/>
          </a:xfrm>
          <a:prstGeom prst="rect">
            <a:avLst/>
          </a:prstGeom>
        </p:spPr>
      </p:pic>
      <p:pic>
        <p:nvPicPr>
          <p:cNvPr id="16" name="Imagen 15"/>
          <p:cNvPicPr>
            <a:picLocks noChangeAspect="1"/>
          </p:cNvPicPr>
          <p:nvPr/>
        </p:nvPicPr>
        <p:blipFill rotWithShape="1">
          <a:blip r:embed="rId6"/>
          <a:srcRect l="412" t="36698" r="56915" b="39091"/>
          <a:stretch/>
        </p:blipFill>
        <p:spPr>
          <a:xfrm>
            <a:off x="955086" y="5567978"/>
            <a:ext cx="5957459" cy="1921226"/>
          </a:xfrm>
          <a:prstGeom prst="rect">
            <a:avLst/>
          </a:prstGeom>
        </p:spPr>
      </p:pic>
      <p:pic>
        <p:nvPicPr>
          <p:cNvPr id="20" name="Imagen 19"/>
          <p:cNvPicPr>
            <a:picLocks noChangeAspect="1"/>
          </p:cNvPicPr>
          <p:nvPr/>
        </p:nvPicPr>
        <p:blipFill rotWithShape="1">
          <a:blip r:embed="rId7"/>
          <a:srcRect l="4149" t="61072" r="51662" b="13276"/>
          <a:stretch/>
        </p:blipFill>
        <p:spPr>
          <a:xfrm>
            <a:off x="7028443" y="5689004"/>
            <a:ext cx="5492796" cy="1793566"/>
          </a:xfrm>
          <a:prstGeom prst="rect">
            <a:avLst/>
          </a:prstGeom>
        </p:spPr>
      </p:pic>
      <p:pic>
        <p:nvPicPr>
          <p:cNvPr id="2" name="Imagen 1"/>
          <p:cNvPicPr>
            <a:picLocks noChangeAspect="1"/>
          </p:cNvPicPr>
          <p:nvPr/>
        </p:nvPicPr>
        <p:blipFill rotWithShape="1">
          <a:blip r:embed="rId8"/>
          <a:srcRect l="15686" t="45107" r="27596" b="19881"/>
          <a:stretch/>
        </p:blipFill>
        <p:spPr>
          <a:xfrm>
            <a:off x="7344592" y="1721930"/>
            <a:ext cx="5184577" cy="1800200"/>
          </a:xfrm>
          <a:prstGeom prst="rect">
            <a:avLst/>
          </a:prstGeom>
        </p:spPr>
      </p:pic>
      <p:pic>
        <p:nvPicPr>
          <p:cNvPr id="5" name="Imagen 4"/>
          <p:cNvPicPr>
            <a:picLocks noChangeAspect="1"/>
          </p:cNvPicPr>
          <p:nvPr/>
        </p:nvPicPr>
        <p:blipFill rotWithShape="1">
          <a:blip r:embed="rId9"/>
          <a:srcRect l="15912" t="30801" r="27512" b="34625"/>
          <a:stretch/>
        </p:blipFill>
        <p:spPr>
          <a:xfrm>
            <a:off x="955086" y="1631017"/>
            <a:ext cx="5337182" cy="1834656"/>
          </a:xfrm>
          <a:prstGeom prst="rect">
            <a:avLst/>
          </a:prstGeom>
        </p:spPr>
      </p:pic>
    </p:spTree>
    <p:extLst>
      <p:ext uri="{BB962C8B-B14F-4D97-AF65-F5344CB8AC3E}">
        <p14:creationId xmlns:p14="http://schemas.microsoft.com/office/powerpoint/2010/main" val="232391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32025" y="1008484"/>
            <a:ext cx="11089232" cy="6217664"/>
          </a:xfrm>
          <a:prstGeom prst="rect">
            <a:avLst/>
          </a:prstGeom>
        </p:spPr>
        <p:txBody>
          <a:bodyPr wrap="square">
            <a:spAutoFit/>
          </a:bodyPr>
          <a:lstStyle/>
          <a:p>
            <a:pPr>
              <a:lnSpc>
                <a:spcPct val="107000"/>
              </a:lnSpc>
              <a:spcAft>
                <a:spcPts val="0"/>
              </a:spcAft>
            </a:pPr>
            <a:r>
              <a:rPr lang="es-CO" dirty="0">
                <a:latin typeface="Leelawadee" panose="020B0502040204020203" pitchFamily="34" charset="-34"/>
                <a:ea typeface="Meiryo" panose="020B0604030504040204" pitchFamily="34" charset="-128"/>
                <a:cs typeface="Leelawadee" panose="020B0502040204020203" pitchFamily="34" charset="-34"/>
              </a:rPr>
              <a:t> </a:t>
            </a:r>
          </a:p>
          <a:p>
            <a:pPr>
              <a:lnSpc>
                <a:spcPct val="107000"/>
              </a:lnSpc>
              <a:spcAft>
                <a:spcPts val="0"/>
              </a:spcAft>
            </a:pPr>
            <a:r>
              <a:rPr lang="es-CO" sz="4400" b="1" dirty="0">
                <a:solidFill>
                  <a:srgbClr val="C00000"/>
                </a:solidFill>
                <a:latin typeface="Leelawadee" panose="020B0502040204020203" pitchFamily="34" charset="-34"/>
                <a:ea typeface="Meiryo" panose="020B0604030504040204" pitchFamily="34" charset="-128"/>
                <a:cs typeface="Leelawadee" panose="020B0502040204020203" pitchFamily="34" charset="-34"/>
              </a:rPr>
              <a:t>Señor usuario:</a:t>
            </a:r>
            <a:endParaRPr lang="es-CO" sz="4400" dirty="0">
              <a:solidFill>
                <a:srgbClr val="C00000"/>
              </a:solidFill>
              <a:latin typeface="Leelawadee" panose="020B0502040204020203" pitchFamily="34" charset="-34"/>
              <a:ea typeface="Meiryo" panose="020B0604030504040204" pitchFamily="34" charset="-128"/>
              <a:cs typeface="Leelawadee" panose="020B0502040204020203" pitchFamily="34" charset="-34"/>
            </a:endParaRPr>
          </a:p>
          <a:p>
            <a:pPr>
              <a:lnSpc>
                <a:spcPct val="107000"/>
              </a:lnSpc>
              <a:spcAft>
                <a:spcPts val="0"/>
              </a:spcAft>
            </a:pPr>
            <a:r>
              <a:rPr lang="es-CO" dirty="0">
                <a:solidFill>
                  <a:srgbClr val="FF0000"/>
                </a:solidFill>
                <a:latin typeface="Leelawadee" panose="020B0502040204020203" pitchFamily="34" charset="-34"/>
                <a:ea typeface="Meiryo" panose="020B0604030504040204" pitchFamily="34" charset="-128"/>
                <a:cs typeface="Leelawadee" panose="020B0502040204020203" pitchFamily="34" charset="-34"/>
              </a:rPr>
              <a:t> </a:t>
            </a:r>
            <a:endParaRPr lang="es-CO" sz="20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algn="just">
              <a:lnSpc>
                <a:spcPct val="107000"/>
              </a:lnSpc>
              <a:spcAft>
                <a:spcPts val="0"/>
              </a:spcAft>
            </a:pPr>
            <a:r>
              <a:rPr lang="es-CO" sz="20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Su participación como  miembro de esta comunidad en una jornada de rendición  de cuentas u otro espacio de participación, le permitirá conocer mejor nuestra Universidad, garantizar la transparencia  y dar legitimidad al ejercicio de la administración pública. </a:t>
            </a:r>
          </a:p>
          <a:p>
            <a:pPr algn="just">
              <a:lnSpc>
                <a:spcPct val="107000"/>
              </a:lnSpc>
              <a:spcAft>
                <a:spcPts val="0"/>
              </a:spcAft>
            </a:pPr>
            <a:r>
              <a:rPr lang="es-CO" sz="20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algn="just">
              <a:lnSpc>
                <a:spcPct val="107000"/>
              </a:lnSpc>
              <a:spcAft>
                <a:spcPts val="0"/>
              </a:spcAft>
            </a:pPr>
            <a:r>
              <a:rPr lang="es-CO" sz="20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Los aportes y visión de la gestión desde su perspectiva, permitirán a la entidad identificar situaciones favorables o desfavorables que pueden ser sujeto de fortalecimiento, de mejora, además de la identificación de situaciones </a:t>
            </a:r>
            <a:r>
              <a:rPr lang="es-CO" sz="20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que </a:t>
            </a:r>
            <a:r>
              <a:rPr lang="es-CO" sz="20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orientaran la toma de decisiones. </a:t>
            </a:r>
          </a:p>
          <a:p>
            <a:pPr algn="just">
              <a:lnSpc>
                <a:spcPct val="107000"/>
              </a:lnSpc>
              <a:spcAft>
                <a:spcPts val="0"/>
              </a:spcAft>
            </a:pPr>
            <a:r>
              <a:rPr lang="es-CO" sz="20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algn="just">
              <a:lnSpc>
                <a:spcPct val="107000"/>
              </a:lnSpc>
              <a:spcAft>
                <a:spcPts val="0"/>
              </a:spcAft>
            </a:pPr>
            <a:r>
              <a:rPr lang="es-CO" sz="20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Su participación hace parte de los procesos de control  social, participación ciudadana, transparencia y lucha contra la corrupción, aportes importantes y derechos que como colombianos nos permite la Constitución Política Colombiana.</a:t>
            </a:r>
          </a:p>
          <a:p>
            <a:pPr algn="just">
              <a:lnSpc>
                <a:spcPct val="107000"/>
              </a:lnSpc>
              <a:spcAft>
                <a:spcPts val="0"/>
              </a:spcAft>
            </a:pPr>
            <a:r>
              <a:rPr lang="es-CO" sz="20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algn="just">
              <a:lnSpc>
                <a:spcPct val="107000"/>
              </a:lnSpc>
              <a:spcAft>
                <a:spcPts val="0"/>
              </a:spcAft>
            </a:pPr>
            <a:r>
              <a:rPr lang="es-CO" sz="20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¡Por todo esto consideramos muy importante su participación!</a:t>
            </a:r>
            <a:endParaRPr lang="es-CO" sz="2000" b="1" dirty="0">
              <a:solidFill>
                <a:srgbClr val="002060"/>
              </a:solidFill>
              <a:effectLst/>
              <a:latin typeface="Leelawadee" panose="020B0502040204020203" pitchFamily="34" charset="-34"/>
              <a:ea typeface="Meiryo" panose="020B0604030504040204" pitchFamily="34" charset="-128"/>
              <a:cs typeface="Leelawadee" panose="020B0502040204020203" pitchFamily="34" charset="-34"/>
            </a:endParaRPr>
          </a:p>
        </p:txBody>
      </p:sp>
      <p:sp>
        <p:nvSpPr>
          <p:cNvPr id="8" name="3 CuadroTexto"/>
          <p:cNvSpPr txBox="1"/>
          <p:nvPr/>
        </p:nvSpPr>
        <p:spPr>
          <a:xfrm>
            <a:off x="1367929" y="592985"/>
            <a:ext cx="12097344" cy="830997"/>
          </a:xfrm>
          <a:prstGeom prst="rect">
            <a:avLst/>
          </a:prstGeom>
          <a:noFill/>
        </p:spPr>
        <p:txBody>
          <a:bodyPr wrap="square" lIns="180000" tIns="0" rIns="450000" bIns="0" rtlCol="0">
            <a:spAutoFit/>
          </a:bodyPr>
          <a:lstStyle/>
          <a:p>
            <a:pPr algn="r"/>
            <a:r>
              <a:rPr lang="es-CO" sz="54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IMPORTANTE</a:t>
            </a:r>
            <a:endParaRPr lang="en-US" sz="5400" b="1" dirty="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endParaRPr>
          </a:p>
        </p:txBody>
      </p:sp>
    </p:spTree>
    <p:extLst>
      <p:ext uri="{BB962C8B-B14F-4D97-AF65-F5344CB8AC3E}">
        <p14:creationId xmlns:p14="http://schemas.microsoft.com/office/powerpoint/2010/main" val="272010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CuadroTexto"/>
          <p:cNvSpPr txBox="1"/>
          <p:nvPr/>
        </p:nvSpPr>
        <p:spPr>
          <a:xfrm>
            <a:off x="791865" y="335569"/>
            <a:ext cx="12889210" cy="830997"/>
          </a:xfrm>
          <a:prstGeom prst="rect">
            <a:avLst/>
          </a:prstGeom>
          <a:noFill/>
        </p:spPr>
        <p:txBody>
          <a:bodyPr wrap="square" lIns="180000" tIns="0" rIns="450000" bIns="0" rtlCol="0">
            <a:spAutoFit/>
          </a:bodyPr>
          <a:lstStyle/>
          <a:p>
            <a:pPr algn="r"/>
            <a:r>
              <a:rPr lang="es-CO" sz="54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MARCO LEGAL</a:t>
            </a:r>
            <a:endParaRPr lang="en-US" sz="5400" b="1" dirty="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endParaRPr>
          </a:p>
        </p:txBody>
      </p:sp>
      <p:sp>
        <p:nvSpPr>
          <p:cNvPr id="9" name="Rectángulo 8"/>
          <p:cNvSpPr/>
          <p:nvPr/>
        </p:nvSpPr>
        <p:spPr>
          <a:xfrm>
            <a:off x="430045" y="1584548"/>
            <a:ext cx="6120680" cy="6080960"/>
          </a:xfrm>
          <a:prstGeom prst="rect">
            <a:avLst/>
          </a:prstGeom>
        </p:spPr>
        <p:txBody>
          <a:bodyPr wrap="square">
            <a:spAutoFit/>
          </a:bodyPr>
          <a:lstStyle/>
          <a:p>
            <a:pPr algn="just">
              <a:lnSpc>
                <a:spcPct val="107000"/>
              </a:lnSpc>
              <a:spcAft>
                <a:spcPts val="0"/>
              </a:spcAft>
            </a:pP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marL="285750" lvl="0" indent="-285750" algn="just">
              <a:buFont typeface="Wingdings" panose="05000000000000000000" pitchFamily="2" charset="2"/>
              <a:buChar char="ü"/>
            </a:pPr>
            <a:r>
              <a:rPr lang="es-CO" sz="16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CONSTITUCIÓN </a:t>
            </a:r>
            <a:r>
              <a:rPr lang="es-CO" sz="16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POLÍTICA DE COLOMBIA</a:t>
            </a:r>
          </a:p>
          <a:p>
            <a:pPr algn="just"/>
            <a:r>
              <a:rPr lang="es-CO" sz="14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marL="285750" lvl="0" indent="-285750" algn="just">
              <a:buFont typeface="Wingdings" panose="05000000000000000000" pitchFamily="2" charset="2"/>
              <a:buChar char="ü"/>
            </a:pP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Ley 57 de </a:t>
            </a: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1985.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la cual se ordena la publicidad de los actos y documentos oficiales.</a:t>
            </a:r>
          </a:p>
          <a:p>
            <a:pPr marL="171450" indent="-171450" algn="just">
              <a:buFont typeface="Wingdings" panose="05000000000000000000" pitchFamily="2" charset="2"/>
              <a:buChar char="ü"/>
            </a:pPr>
            <a:endPar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Ley 42 de </a:t>
            </a: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1993. </a:t>
            </a:r>
            <a:r>
              <a:rPr lang="es-CO" sz="12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Sobre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la organización del sistema de control fiscal financiero y los organismos que lo ejercen. Control Fiscal de la Contraloría General de la República. Ver: Sentencias de la Corte Constitucional C-529 de 1993, 46 de 1994 , 484 de 2000 y 131 de 2002; Ver el Decreto Nacional 272 de 2000; Ver la Circular de la Contraloría Distrital 117 de 2002 y la Resolución 9 de 1999</a:t>
            </a:r>
            <a:r>
              <a:rPr lang="es-CO" sz="12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a:t>
            </a:r>
          </a:p>
          <a:p>
            <a:pPr algn="just"/>
            <a:r>
              <a:rPr lang="es-CO" sz="12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marL="285750" lvl="0" indent="-285750" algn="just">
              <a:buFont typeface="Wingdings" panose="05000000000000000000" pitchFamily="2" charset="2"/>
              <a:buChar char="ü"/>
            </a:pP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Ley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190 de </a:t>
            </a: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1995</a:t>
            </a:r>
            <a:r>
              <a:rPr lang="es-CO" sz="12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la cual se dictan normas tendientes a preservar la moralidad en la Administración Pública y se fijan disposiciones con el fin de erradicar la corrupción administrativa. Ver: Ley 970 de 2005.</a:t>
            </a:r>
          </a:p>
          <a:p>
            <a:pPr algn="just"/>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marL="285750" lvl="0" indent="-285750" algn="just">
              <a:buFont typeface="Wingdings" panose="05000000000000000000" pitchFamily="2" charset="2"/>
              <a:buChar char="ü"/>
            </a:pP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Decreto 2232 de 1995, artículos 7, 8 y 9.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medio del cual se reglamenta la Ley 190 de 1995, en materia de declaración de bienes y rentas e informe de actividad económica y así como el sistema de quejas y reclamos.</a:t>
            </a:r>
          </a:p>
          <a:p>
            <a:pPr algn="just"/>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marL="285750" lvl="0" indent="-285750" algn="just">
              <a:buFont typeface="Wingdings" panose="05000000000000000000" pitchFamily="2" charset="2"/>
              <a:buChar char="ü"/>
            </a:pP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Ley 489 de 1998</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Por la cual se dictan normas sobre la organización y funcionamiento de las entidades del orden nacional, se expiden disposiciones, principios y reglas generales para el ejercicio de las atribuciones previstas en los numerales 15 y 16 del artículo 189 de la Constitución Política de Colombia y se dictan otras disposiciones. Reglamentada parcialmente por el Decreto Nacional 910 de 2000.</a:t>
            </a:r>
          </a:p>
          <a:p>
            <a:pPr algn="just"/>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marL="285750" lvl="0" indent="-285750" algn="just">
              <a:buFont typeface="Wingdings" panose="05000000000000000000" pitchFamily="2" charset="2"/>
              <a:buChar char="ü"/>
            </a:pP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Ley 962 de 2005.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Ley </a:t>
            </a:r>
            <a:r>
              <a:rPr lang="es-CO" sz="1200" dirty="0" err="1">
                <a:solidFill>
                  <a:srgbClr val="002060"/>
                </a:solidFill>
                <a:latin typeface="Leelawadee" panose="020B0502040204020203" pitchFamily="34" charset="-34"/>
                <a:ea typeface="Meiryo" panose="020B0604030504040204" pitchFamily="34" charset="-128"/>
                <a:cs typeface="Leelawadee" panose="020B0502040204020203" pitchFamily="34" charset="-34"/>
              </a:rPr>
              <a:t>antitrámites</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Dicta disposiciones sobre racionalización de trámites y procedimientos administrativos de los organismos y entidades del Estado y de los particulares que ejercen funciones públicas o prestan servicios públicos.</a:t>
            </a:r>
          </a:p>
          <a:p>
            <a:pPr marL="285750" indent="-285750" algn="just">
              <a:lnSpc>
                <a:spcPct val="107000"/>
              </a:lnSpc>
              <a:spcAft>
                <a:spcPts val="0"/>
              </a:spcAft>
              <a:buFont typeface="Wingdings" panose="05000000000000000000" pitchFamily="2" charset="2"/>
              <a:buChar char="ü"/>
            </a:pPr>
            <a:endParaRPr lang="es-CO" sz="1400" b="1" dirty="0">
              <a:solidFill>
                <a:srgbClr val="002060"/>
              </a:solidFill>
              <a:effectLst/>
              <a:latin typeface="Leelawadee" panose="020B0502040204020203" pitchFamily="34" charset="-34"/>
              <a:ea typeface="Meiryo" panose="020B0604030504040204" pitchFamily="34" charset="-128"/>
              <a:cs typeface="Leelawadee" panose="020B0502040204020203" pitchFamily="34" charset="-34"/>
            </a:endParaRPr>
          </a:p>
        </p:txBody>
      </p:sp>
      <p:sp>
        <p:nvSpPr>
          <p:cNvPr id="10" name="Rectángulo 9"/>
          <p:cNvSpPr/>
          <p:nvPr/>
        </p:nvSpPr>
        <p:spPr>
          <a:xfrm>
            <a:off x="6840537" y="1497120"/>
            <a:ext cx="6480720" cy="6255815"/>
          </a:xfrm>
          <a:prstGeom prst="rect">
            <a:avLst/>
          </a:prstGeom>
        </p:spPr>
        <p:txBody>
          <a:bodyPr wrap="square">
            <a:spAutoFit/>
          </a:bodyPr>
          <a:lstStyle/>
          <a:p>
            <a:pPr algn="just">
              <a:lnSpc>
                <a:spcPct val="107000"/>
              </a:lnSpc>
              <a:spcAft>
                <a:spcPts val="0"/>
              </a:spcAft>
            </a:pPr>
            <a:endPar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Ley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734 de 2002.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la cual se expide el Código Único Disciplinario</a:t>
            </a:r>
            <a:r>
              <a:rPr lang="es-CO" sz="12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a:t>
            </a:r>
          </a:p>
          <a:p>
            <a:pPr lvl="0" algn="just"/>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marL="285750" lvl="0" indent="-285750" algn="just">
              <a:buFont typeface="Wingdings" panose="05000000000000000000" pitchFamily="2" charset="2"/>
              <a:buChar char="ü"/>
            </a:pP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Ley 850 de 2003.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medio de la cual se reglamentan las veedurías ciudadanas.</a:t>
            </a:r>
          </a:p>
          <a:p>
            <a:pPr algn="just"/>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marL="285750" lvl="0" indent="-285750" algn="just">
              <a:buFont typeface="Wingdings" panose="05000000000000000000" pitchFamily="2" charset="2"/>
              <a:buChar char="ü"/>
            </a:pP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Ley 1437 de 2011</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Por la cual se expide el Código de Procedimiento Administrativo y de lo Contencioso Administrativo.</a:t>
            </a:r>
          </a:p>
          <a:p>
            <a:pPr algn="just"/>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marL="285750" lvl="0" indent="-285750" algn="just">
              <a:buFont typeface="Wingdings" panose="05000000000000000000" pitchFamily="2" charset="2"/>
              <a:buChar char="ü"/>
            </a:pP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Ley 1474 de 2011</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Estatuto Anticorrupción.</a:t>
            </a:r>
          </a:p>
          <a:p>
            <a:pPr algn="just"/>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endPar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Decreto 4637 de 2011.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el cual se crea la Secretaria de Transparencia de la Presidencia de la Republica. </a:t>
            </a:r>
          </a:p>
          <a:p>
            <a:pPr algn="just"/>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marL="285750" lvl="0" indent="-285750" algn="just">
              <a:buFont typeface="Wingdings" panose="05000000000000000000" pitchFamily="2" charset="2"/>
              <a:buChar char="ü"/>
            </a:pP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Decreto 4632 de 2011.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el cual se reglamenta parcialmente la Ley 1474 de 2011, en lo que se refiere a la Comisión Nacional para la Moralización y la Comisión Nacional Ciudadana para la Lucha contra la Corrupción.</a:t>
            </a:r>
          </a:p>
          <a:p>
            <a:pPr algn="just"/>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endPar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Decreto 019 de 2012.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la cual se dictan normas para suprimir o reformar regulaciones, procedimientos y trámites innecesarios existentes en la Administración Pública. </a:t>
            </a:r>
            <a:endParaRPr lang="es-CO" sz="12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171450" lvl="0" indent="-171450" algn="just">
              <a:buFont typeface="Wingdings" panose="05000000000000000000" pitchFamily="2" charset="2"/>
              <a:buChar char="ü"/>
            </a:pPr>
            <a:endPar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indent="-285750" algn="just">
              <a:lnSpc>
                <a:spcPct val="107000"/>
              </a:lnSpc>
              <a:spcAft>
                <a:spcPts val="0"/>
              </a:spcAft>
              <a:buFont typeface="Wingdings" panose="05000000000000000000" pitchFamily="2" charset="2"/>
              <a:buChar char="ü"/>
            </a:pP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Decreto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2482 de 2012.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el cual se establecen los lineamientos generales para la integración de la planeación y la gestión.</a:t>
            </a:r>
          </a:p>
          <a:p>
            <a:pPr marL="285750" indent="-285750" algn="just">
              <a:lnSpc>
                <a:spcPct val="107000"/>
              </a:lnSpc>
              <a:spcAft>
                <a:spcPts val="0"/>
              </a:spcAft>
              <a:buFont typeface="Wingdings" panose="05000000000000000000" pitchFamily="2" charset="2"/>
              <a:buChar char="ü"/>
            </a:pPr>
            <a:endPar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indent="-285750" algn="just">
              <a:lnSpc>
                <a:spcPct val="107000"/>
              </a:lnSpc>
              <a:spcAft>
                <a:spcPts val="0"/>
              </a:spcAft>
              <a:buFont typeface="Wingdings" panose="05000000000000000000" pitchFamily="2" charset="2"/>
              <a:buChar char="ü"/>
            </a:pP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Decreto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2641 de 2012.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el cual se reglamentan los artículos 73 y 76 de la Ley 1471 de 2011.</a:t>
            </a:r>
          </a:p>
          <a:p>
            <a:pPr marL="285750" indent="-285750" algn="just">
              <a:lnSpc>
                <a:spcPct val="107000"/>
              </a:lnSpc>
              <a:spcAft>
                <a:spcPts val="0"/>
              </a:spcAft>
              <a:buFont typeface="Wingdings" panose="05000000000000000000" pitchFamily="2" charset="2"/>
              <a:buChar char="ü"/>
            </a:pPr>
            <a:endPar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indent="-285750" algn="just">
              <a:lnSpc>
                <a:spcPct val="107000"/>
              </a:lnSpc>
              <a:spcAft>
                <a:spcPts val="0"/>
              </a:spcAft>
              <a:buFont typeface="Wingdings" panose="05000000000000000000" pitchFamily="2" charset="2"/>
              <a:buChar char="ü"/>
            </a:pP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Decreto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1510 de 2013.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el cual se reglamenta el sistema de compras y contratación pública</a:t>
            </a: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a:t>
            </a:r>
          </a:p>
          <a:p>
            <a:pPr algn="just">
              <a:lnSpc>
                <a:spcPct val="107000"/>
              </a:lnSpc>
              <a:spcAft>
                <a:spcPts val="0"/>
              </a:spcAft>
            </a:pPr>
            <a:endPar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indent="-285750" algn="just">
              <a:lnSpc>
                <a:spcPct val="107000"/>
              </a:lnSpc>
              <a:spcAft>
                <a:spcPts val="0"/>
              </a:spcAft>
              <a:buFont typeface="Wingdings" panose="05000000000000000000" pitchFamily="2" charset="2"/>
              <a:buChar char="ü"/>
            </a:pP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Decreto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1649 de 2014.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medio del cual se modifica la estructura del DAPRE.</a:t>
            </a:r>
          </a:p>
          <a:p>
            <a:pPr marL="285750" indent="-285750" algn="just">
              <a:lnSpc>
                <a:spcPct val="107000"/>
              </a:lnSpc>
              <a:spcAft>
                <a:spcPts val="0"/>
              </a:spcAft>
              <a:buFont typeface="Wingdings" panose="05000000000000000000" pitchFamily="2" charset="2"/>
              <a:buChar char="ü"/>
            </a:pPr>
            <a:endParaRPr lang="es-CO" sz="1400" b="1" dirty="0">
              <a:solidFill>
                <a:srgbClr val="002060"/>
              </a:solidFill>
              <a:effectLst/>
              <a:latin typeface="Leelawadee" panose="020B0502040204020203" pitchFamily="34" charset="-34"/>
              <a:ea typeface="Meiryo" panose="020B0604030504040204" pitchFamily="34" charset="-128"/>
              <a:cs typeface="Leelawadee" panose="020B0502040204020203" pitchFamily="34" charset="-34"/>
            </a:endParaRPr>
          </a:p>
        </p:txBody>
      </p:sp>
    </p:spTree>
    <p:extLst>
      <p:ext uri="{BB962C8B-B14F-4D97-AF65-F5344CB8AC3E}">
        <p14:creationId xmlns:p14="http://schemas.microsoft.com/office/powerpoint/2010/main" val="146721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CuadroTexto"/>
          <p:cNvSpPr txBox="1"/>
          <p:nvPr/>
        </p:nvSpPr>
        <p:spPr>
          <a:xfrm>
            <a:off x="815625" y="360412"/>
            <a:ext cx="12889210" cy="830997"/>
          </a:xfrm>
          <a:prstGeom prst="rect">
            <a:avLst/>
          </a:prstGeom>
          <a:noFill/>
        </p:spPr>
        <p:txBody>
          <a:bodyPr wrap="square" lIns="180000" tIns="0" rIns="450000" bIns="0" rtlCol="0">
            <a:spAutoFit/>
          </a:bodyPr>
          <a:lstStyle/>
          <a:p>
            <a:pPr algn="r"/>
            <a:r>
              <a:rPr lang="es-CO" sz="54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MARCO LEGAL</a:t>
            </a:r>
            <a:endParaRPr lang="en-US" sz="5400" b="1" dirty="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endParaRPr>
          </a:p>
        </p:txBody>
      </p:sp>
      <p:sp>
        <p:nvSpPr>
          <p:cNvPr id="9" name="Rectángulo 8"/>
          <p:cNvSpPr/>
          <p:nvPr/>
        </p:nvSpPr>
        <p:spPr>
          <a:xfrm>
            <a:off x="719857" y="1656556"/>
            <a:ext cx="5832648" cy="5457071"/>
          </a:xfrm>
          <a:prstGeom prst="rect">
            <a:avLst/>
          </a:prstGeom>
        </p:spPr>
        <p:txBody>
          <a:bodyPr wrap="square">
            <a:spAutoFit/>
          </a:bodyPr>
          <a:lstStyle/>
          <a:p>
            <a:pPr algn="just">
              <a:lnSpc>
                <a:spcPct val="107000"/>
              </a:lnSpc>
              <a:spcAft>
                <a:spcPts val="0"/>
              </a:spcAft>
            </a:pP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marL="285750" lvl="0" indent="-285750" algn="just">
              <a:buFont typeface="Wingdings" panose="05000000000000000000" pitchFamily="2" charset="2"/>
              <a:buChar char="ü"/>
            </a:pP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Ley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1712 del 2014.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medio de la cual se crea la Ley de Transparencia y del Derecho de Acceso a la Información Pública Nacional. Reglamentada parcialmente por el Decreto Nacional 103 de 2015.</a:t>
            </a:r>
          </a:p>
          <a:p>
            <a:pPr marL="285750" lvl="0" indent="-285750" algn="just">
              <a:buFont typeface="Wingdings" panose="05000000000000000000" pitchFamily="2" charset="2"/>
              <a:buChar char="ü"/>
            </a:pPr>
            <a:endPar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Decreto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943 de 2014.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medio del cual adopta la actualización del Modelo Estándar de Control Interno para el estado Colombiano (MECI).</a:t>
            </a:r>
          </a:p>
          <a:p>
            <a:pPr marL="285750" lvl="0" indent="-285750" algn="just">
              <a:buFont typeface="Wingdings" panose="05000000000000000000" pitchFamily="2" charset="2"/>
              <a:buChar char="ü"/>
            </a:pPr>
            <a:endPar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Ley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1753 de 2015.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medio de la cual se expide Plan Nacional de Desarrollo 2014 – 2018, “Todos por un nuevo país”.</a:t>
            </a:r>
          </a:p>
          <a:p>
            <a:pPr marL="285750" lvl="0" indent="-285750" algn="just">
              <a:buFont typeface="Wingdings" panose="05000000000000000000" pitchFamily="2" charset="2"/>
              <a:buChar char="ü"/>
            </a:pPr>
            <a:endPar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Ley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1575 de 2015.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Promoción y protección al derecho a la participación ciudadana.</a:t>
            </a:r>
          </a:p>
          <a:p>
            <a:pPr marL="285750" lvl="0" indent="-285750" algn="just">
              <a:buFont typeface="Wingdings" panose="05000000000000000000" pitchFamily="2" charset="2"/>
              <a:buChar char="ü"/>
            </a:pPr>
            <a:endPar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Ley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1755 de 2015.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medio del cual se regula el derecho fundamental de petición.</a:t>
            </a:r>
          </a:p>
          <a:p>
            <a:pPr marL="285750" lvl="0" indent="-285750" algn="just">
              <a:buFont typeface="Wingdings" panose="05000000000000000000" pitchFamily="2" charset="2"/>
              <a:buChar char="ü"/>
            </a:pPr>
            <a:endPar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Decreto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103 del 2015.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el cual se reglamenta parcialmente la Ley 1712 de 2014 y se dictan otras disposiciones.</a:t>
            </a:r>
          </a:p>
          <a:p>
            <a:pPr marL="285750" lvl="0" indent="-285750" algn="just">
              <a:buFont typeface="Wingdings" panose="05000000000000000000" pitchFamily="2" charset="2"/>
              <a:buChar char="ü"/>
            </a:pPr>
            <a:endPar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Decreto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1081 de 2015.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medio del cual se expide el Decreto Reglamentario Único del Sector Presidencia de la República, mediante el cual se estableció como metodología para diseñar y hacer seguimiento a dicha estrategia, la establecida en el Plan Anticorrupción y de Atención al Ciudadano.</a:t>
            </a:r>
          </a:p>
          <a:p>
            <a:pPr marL="285750" lvl="0" indent="-285750" algn="just">
              <a:buFont typeface="Wingdings" panose="05000000000000000000" pitchFamily="2" charset="2"/>
              <a:buChar char="ü"/>
            </a:pPr>
            <a:endPar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Decreto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1083 de 2015.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medio del cual se regula el procedimiento para establecer y modificar los trámites autorizados por la ley y crea las instancias para los mismos efectos.</a:t>
            </a:r>
          </a:p>
          <a:p>
            <a:pPr marL="285750" indent="-285750" algn="just">
              <a:lnSpc>
                <a:spcPct val="107000"/>
              </a:lnSpc>
              <a:spcAft>
                <a:spcPts val="0"/>
              </a:spcAft>
              <a:buFont typeface="Wingdings" panose="05000000000000000000" pitchFamily="2" charset="2"/>
              <a:buChar char="ü"/>
            </a:pPr>
            <a:endParaRPr lang="es-CO" sz="1100" b="1" dirty="0">
              <a:solidFill>
                <a:srgbClr val="002060"/>
              </a:solidFill>
              <a:effectLst/>
              <a:latin typeface="Leelawadee" panose="020B0502040204020203" pitchFamily="34" charset="-34"/>
              <a:ea typeface="Meiryo" panose="020B0604030504040204" pitchFamily="34" charset="-128"/>
              <a:cs typeface="Leelawadee" panose="020B0502040204020203" pitchFamily="34" charset="-34"/>
            </a:endParaRPr>
          </a:p>
        </p:txBody>
      </p:sp>
      <p:sp>
        <p:nvSpPr>
          <p:cNvPr id="11" name="Rectángulo 10"/>
          <p:cNvSpPr/>
          <p:nvPr/>
        </p:nvSpPr>
        <p:spPr>
          <a:xfrm>
            <a:off x="7128569" y="1584548"/>
            <a:ext cx="5904656" cy="2317750"/>
          </a:xfrm>
          <a:prstGeom prst="rect">
            <a:avLst/>
          </a:prstGeom>
        </p:spPr>
        <p:txBody>
          <a:bodyPr wrap="square">
            <a:spAutoFit/>
          </a:bodyPr>
          <a:lstStyle/>
          <a:p>
            <a:pPr algn="just">
              <a:lnSpc>
                <a:spcPct val="107000"/>
              </a:lnSpc>
              <a:spcAft>
                <a:spcPts val="0"/>
              </a:spcAft>
            </a:pP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marL="285750" lvl="0" indent="-285750" algn="just">
              <a:buFont typeface="Wingdings" panose="05000000000000000000" pitchFamily="2" charset="2"/>
              <a:buChar char="ü"/>
            </a:pP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Decreto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124 de 2016.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el cual se sustituye el Título 4 de la parte 1 del Libro 2 del decreto 1081 de 2015, relativo al “Plan Anticorrupción y de Atención al Ciudadano”.</a:t>
            </a:r>
          </a:p>
          <a:p>
            <a:pPr lvl="0" algn="just"/>
            <a:endPar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2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Ley </a:t>
            </a:r>
            <a:r>
              <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1740 de 2014.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la cual se desarrolla parcialmente el artículo 67 y los numerales 21, 22 y 26 del artículo 189 dela constitución política, se regula la inspección y vigilancia de la educación superior, se modifica parcialmente la Ley 30 de 1992 y se dictan otras disposiciones.</a:t>
            </a:r>
          </a:p>
          <a:p>
            <a:pPr marL="285750" lvl="0" indent="-285750" algn="just">
              <a:buFont typeface="Wingdings" panose="05000000000000000000" pitchFamily="2" charset="2"/>
              <a:buChar char="ü"/>
            </a:pPr>
            <a:endParaRPr lang="es-CO" sz="12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2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Y </a:t>
            </a:r>
            <a:r>
              <a:rPr lang="es-CO" sz="12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demás normas aplicables</a:t>
            </a:r>
          </a:p>
          <a:p>
            <a:pPr marL="285750" indent="-285750" algn="just">
              <a:lnSpc>
                <a:spcPct val="107000"/>
              </a:lnSpc>
              <a:spcAft>
                <a:spcPts val="0"/>
              </a:spcAft>
              <a:buFont typeface="Wingdings" panose="05000000000000000000" pitchFamily="2" charset="2"/>
              <a:buChar char="ü"/>
            </a:pPr>
            <a:endParaRPr lang="es-CO" sz="1100" b="1" dirty="0">
              <a:solidFill>
                <a:srgbClr val="002060"/>
              </a:solidFill>
              <a:effectLst/>
              <a:latin typeface="Leelawadee" panose="020B0502040204020203" pitchFamily="34" charset="-34"/>
              <a:ea typeface="Meiryo" panose="020B0604030504040204" pitchFamily="34" charset="-128"/>
              <a:cs typeface="Leelawadee" panose="020B0502040204020203" pitchFamily="34" charset="-34"/>
            </a:endParaRPr>
          </a:p>
        </p:txBody>
      </p:sp>
    </p:spTree>
    <p:extLst>
      <p:ext uri="{BB962C8B-B14F-4D97-AF65-F5344CB8AC3E}">
        <p14:creationId xmlns:p14="http://schemas.microsoft.com/office/powerpoint/2010/main" val="56527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19857" y="432420"/>
            <a:ext cx="12889210" cy="830997"/>
          </a:xfrm>
          <a:prstGeom prst="rect">
            <a:avLst/>
          </a:prstGeom>
          <a:noFill/>
        </p:spPr>
        <p:txBody>
          <a:bodyPr wrap="square" lIns="180000" tIns="0" rIns="450000" bIns="0" rtlCol="0">
            <a:spAutoFit/>
          </a:bodyPr>
          <a:lstStyle/>
          <a:p>
            <a:pPr algn="r"/>
            <a:r>
              <a:rPr lang="es-CO" sz="54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NORMATIVA INTERNA</a:t>
            </a:r>
            <a:endParaRPr lang="en-US" sz="5400" b="1" dirty="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endParaRPr>
          </a:p>
        </p:txBody>
      </p:sp>
      <p:sp>
        <p:nvSpPr>
          <p:cNvPr id="6" name="Rectángulo 5"/>
          <p:cNvSpPr/>
          <p:nvPr/>
        </p:nvSpPr>
        <p:spPr>
          <a:xfrm>
            <a:off x="2304033" y="1152500"/>
            <a:ext cx="9145016" cy="5465342"/>
          </a:xfrm>
          <a:prstGeom prst="rect">
            <a:avLst/>
          </a:prstGeom>
        </p:spPr>
        <p:txBody>
          <a:bodyPr wrap="square">
            <a:spAutoFit/>
          </a:bodyPr>
          <a:lstStyle/>
          <a:p>
            <a:pPr algn="just">
              <a:lnSpc>
                <a:spcPct val="107000"/>
              </a:lnSpc>
              <a:spcAft>
                <a:spcPts val="0"/>
              </a:spcAft>
            </a:pP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marL="285750" lvl="0" indent="-285750" algn="just">
              <a:buFont typeface="Wingdings" panose="05000000000000000000" pitchFamily="2" charset="2"/>
              <a:buChar char="ü"/>
            </a:pPr>
            <a:endParaRPr lang="es-CO" sz="16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6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Acuerdo </a:t>
            </a:r>
            <a:r>
              <a:rPr lang="es-CO" sz="16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13 de 2010.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el cual se expide el Estatuto General de la Universidad Militar Nueva Granada.</a:t>
            </a:r>
          </a:p>
          <a:p>
            <a:pPr marL="285750" lvl="0" indent="-285750" algn="just">
              <a:buFont typeface="Wingdings" panose="05000000000000000000" pitchFamily="2" charset="2"/>
              <a:buChar char="ü"/>
            </a:pPr>
            <a:endParaRPr lang="es-CO" sz="16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6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Acuerdo </a:t>
            </a:r>
            <a:r>
              <a:rPr lang="es-CO" sz="16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02 de 2012.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el cual se expide el Reglamento General del Personal y de la Carrera Administrativa de la Universidad Militar Nueva Granada.</a:t>
            </a:r>
          </a:p>
          <a:p>
            <a:pPr marL="285750" lvl="0" indent="-285750" algn="just">
              <a:buFont typeface="Wingdings" panose="05000000000000000000" pitchFamily="2" charset="2"/>
              <a:buChar char="ü"/>
            </a:pPr>
            <a:endParaRPr lang="es-CO" sz="16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6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Acuerdo </a:t>
            </a:r>
            <a:r>
              <a:rPr lang="es-CO" sz="16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07 de 2013.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el cual se expide el Estatuto Presupuestal de la Universidad Militar Nueva </a:t>
            </a: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Granada.</a:t>
            </a:r>
            <a:endPar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endParaRPr lang="es-CO" sz="16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6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Resolución </a:t>
            </a:r>
            <a:r>
              <a:rPr lang="es-CO" sz="16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2097 de 2013.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el cual se establece la política de seguridad de la información de la Universidad Militar Nueva Granada.</a:t>
            </a:r>
          </a:p>
          <a:p>
            <a:pPr marL="285750" lvl="0" indent="-285750" algn="just">
              <a:buFont typeface="Wingdings" panose="05000000000000000000" pitchFamily="2" charset="2"/>
              <a:buChar char="ü"/>
            </a:pPr>
            <a:endParaRPr lang="es-CO" sz="16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6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Resolución </a:t>
            </a:r>
            <a:r>
              <a:rPr lang="es-CO" sz="16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3225 de 2013.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el cual se aprueba el manual de políticas de privacidad de los datos personales de la Universidad Militar Nueva Granada.</a:t>
            </a:r>
          </a:p>
          <a:p>
            <a:pPr marL="285750" lvl="0" indent="-285750" algn="just">
              <a:buFont typeface="Wingdings" panose="05000000000000000000" pitchFamily="2" charset="2"/>
              <a:buChar char="ü"/>
            </a:pPr>
            <a:endParaRPr lang="es-CO" sz="16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6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Acuerdo </a:t>
            </a:r>
            <a:r>
              <a:rPr lang="es-CO" sz="16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17 de 2014.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Por el cual se expide el Reglamento General de Contratación.</a:t>
            </a:r>
          </a:p>
          <a:p>
            <a:pPr marL="285750" lvl="0" indent="-285750" algn="just">
              <a:buFont typeface="Wingdings" panose="05000000000000000000" pitchFamily="2" charset="2"/>
              <a:buChar char="ü"/>
            </a:pPr>
            <a:endParaRPr lang="es-CO" sz="1600" b="1"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285750" lvl="0" indent="-285750" algn="just">
              <a:buFont typeface="Wingdings" panose="05000000000000000000" pitchFamily="2" charset="2"/>
              <a:buChar char="ü"/>
            </a:pPr>
            <a:r>
              <a:rPr lang="es-CO" sz="1600" b="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Resolución </a:t>
            </a:r>
            <a:r>
              <a:rPr lang="es-CO" sz="1600" b="1" dirty="0">
                <a:solidFill>
                  <a:srgbClr val="002060"/>
                </a:solidFill>
                <a:latin typeface="Leelawadee" panose="020B0502040204020203" pitchFamily="34" charset="-34"/>
                <a:ea typeface="Meiryo" panose="020B0604030504040204" pitchFamily="34" charset="-128"/>
                <a:cs typeface="Leelawadee" panose="020B0502040204020203" pitchFamily="34" charset="-34"/>
              </a:rPr>
              <a:t>2948 de 2015, </a:t>
            </a: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Por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el cual se expide el Código de Ética de la Universidad Militar Nueva Granada.</a:t>
            </a:r>
          </a:p>
          <a:p>
            <a:pPr marL="285750" indent="-285750" algn="just">
              <a:lnSpc>
                <a:spcPct val="107000"/>
              </a:lnSpc>
              <a:spcAft>
                <a:spcPts val="0"/>
              </a:spcAft>
              <a:buFont typeface="Wingdings" panose="05000000000000000000" pitchFamily="2" charset="2"/>
              <a:buChar char="ü"/>
            </a:pPr>
            <a:endParaRPr lang="es-CO" sz="1400" b="1" dirty="0">
              <a:solidFill>
                <a:srgbClr val="002060"/>
              </a:solidFill>
              <a:effectLst/>
              <a:latin typeface="Leelawadee" panose="020B0502040204020203" pitchFamily="34" charset="-34"/>
              <a:ea typeface="Meiryo" panose="020B0604030504040204" pitchFamily="34" charset="-128"/>
              <a:cs typeface="Leelawadee" panose="020B0502040204020203" pitchFamily="34" charset="-34"/>
            </a:endParaRPr>
          </a:p>
        </p:txBody>
      </p:sp>
    </p:spTree>
    <p:extLst>
      <p:ext uri="{BB962C8B-B14F-4D97-AF65-F5344CB8AC3E}">
        <p14:creationId xmlns:p14="http://schemas.microsoft.com/office/powerpoint/2010/main" val="219113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71468" y="320724"/>
            <a:ext cx="12889210" cy="738664"/>
          </a:xfrm>
          <a:prstGeom prst="rect">
            <a:avLst/>
          </a:prstGeom>
          <a:noFill/>
        </p:spPr>
        <p:txBody>
          <a:bodyPr wrap="square" lIns="180000" tIns="0" rIns="450000" bIns="0" rtlCol="0">
            <a:spAutoFit/>
          </a:bodyPr>
          <a:lstStyle/>
          <a:p>
            <a:pPr algn="r"/>
            <a:r>
              <a:rPr lang="es-CO" sz="48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ASPECTOS </a:t>
            </a:r>
            <a:r>
              <a:rPr lang="es-CO" sz="48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ESTRATÉGICOS</a:t>
            </a:r>
            <a:endParaRPr lang="en-US" sz="4800" b="1" dirty="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endParaRPr>
          </a:p>
        </p:txBody>
      </p:sp>
      <p:sp>
        <p:nvSpPr>
          <p:cNvPr id="6" name="Rectángulo 5"/>
          <p:cNvSpPr/>
          <p:nvPr/>
        </p:nvSpPr>
        <p:spPr>
          <a:xfrm>
            <a:off x="1265065" y="2592660"/>
            <a:ext cx="5256584" cy="3846759"/>
          </a:xfrm>
          <a:prstGeom prst="rect">
            <a:avLst/>
          </a:prstGeom>
        </p:spPr>
        <p:txBody>
          <a:bodyPr wrap="square">
            <a:spAutoFit/>
          </a:bodyPr>
          <a:lstStyle/>
          <a:p>
            <a:pPr algn="ctr">
              <a:lnSpc>
                <a:spcPct val="107000"/>
              </a:lnSpc>
              <a:spcAft>
                <a:spcPts val="0"/>
              </a:spcAft>
            </a:pPr>
            <a:r>
              <a:rPr lang="es-CO" sz="2000" b="1" dirty="0" smtClean="0">
                <a:solidFill>
                  <a:srgbClr val="C00000"/>
                </a:solidFill>
                <a:latin typeface="Leelawadee" panose="020B0502040204020203" pitchFamily="34" charset="-34"/>
                <a:ea typeface="Meiryo" panose="020B0604030504040204" pitchFamily="34" charset="-128"/>
                <a:cs typeface="Leelawadee" panose="020B0502040204020203" pitchFamily="34" charset="-34"/>
              </a:rPr>
              <a:t>Misión</a:t>
            </a:r>
          </a:p>
          <a:p>
            <a:pPr>
              <a:lnSpc>
                <a:spcPct val="107000"/>
              </a:lnSpc>
              <a:spcAft>
                <a:spcPts val="0"/>
              </a:spcAft>
            </a:pPr>
            <a:endParaRPr lang="es-CO" sz="1600" dirty="0">
              <a:solidFill>
                <a:srgbClr val="C00000"/>
              </a:solidFill>
              <a:latin typeface="Leelawadee" panose="020B0502040204020203" pitchFamily="34" charset="-34"/>
              <a:ea typeface="Meiryo" panose="020B0604030504040204" pitchFamily="34" charset="-128"/>
              <a:cs typeface="Leelawadee" panose="020B0502040204020203" pitchFamily="34" charset="-34"/>
            </a:endParaRPr>
          </a:p>
          <a:p>
            <a:pPr algn="just">
              <a:lnSpc>
                <a:spcPct val="107000"/>
              </a:lnSpc>
              <a:spcAft>
                <a:spcPts val="0"/>
              </a:spcAft>
            </a:pP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La Universidad Militar Nueva Granada, es una institución pública del orden nacional que desarrolla las funciones de docencia, investigación, y extensión, fomenta el diálogo de saberes, la construcción de comunidad académica, la autoevaluación permanente de los procesos institucionales, en el contexto de un mundo globalizado, con el fin de formar ciudadanos íntegros y socialmente responsables que promuevan la justicia, la equidad, el respeto por los valores humanos y contribuyan al progreso del sector Defensa y a la sociedad en general.</a:t>
            </a:r>
          </a:p>
          <a:p>
            <a:pPr>
              <a:lnSpc>
                <a:spcPct val="107000"/>
              </a:lnSpc>
              <a:spcAft>
                <a:spcPts val="0"/>
              </a:spcAft>
            </a:pP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endParaRPr lang="es-CO" sz="1600" dirty="0">
              <a:solidFill>
                <a:srgbClr val="002060"/>
              </a:solidFill>
              <a:effectLst/>
              <a:latin typeface="Leelawadee" panose="020B0502040204020203" pitchFamily="34" charset="-34"/>
              <a:ea typeface="Meiryo" panose="020B0604030504040204" pitchFamily="34" charset="-128"/>
              <a:cs typeface="Leelawadee" panose="020B0502040204020203" pitchFamily="34" charset="-34"/>
            </a:endParaRPr>
          </a:p>
        </p:txBody>
      </p:sp>
      <p:sp>
        <p:nvSpPr>
          <p:cNvPr id="7" name="Rectángulo 6"/>
          <p:cNvSpPr/>
          <p:nvPr/>
        </p:nvSpPr>
        <p:spPr>
          <a:xfrm>
            <a:off x="7023272" y="1059388"/>
            <a:ext cx="6153969" cy="2348272"/>
          </a:xfrm>
          <a:prstGeom prst="rect">
            <a:avLst/>
          </a:prstGeom>
        </p:spPr>
        <p:txBody>
          <a:bodyPr wrap="square">
            <a:spAutoFit/>
          </a:bodyPr>
          <a:lstStyle/>
          <a:p>
            <a:pPr algn="ctr">
              <a:lnSpc>
                <a:spcPct val="107000"/>
              </a:lnSpc>
              <a:spcAft>
                <a:spcPts val="0"/>
              </a:spcAft>
            </a:pPr>
            <a:r>
              <a:rPr lang="es-CO" sz="2000" b="1" dirty="0" smtClean="0">
                <a:solidFill>
                  <a:srgbClr val="C00000"/>
                </a:solidFill>
                <a:latin typeface="Leelawadee" panose="020B0502040204020203" pitchFamily="34" charset="-34"/>
                <a:ea typeface="Meiryo" panose="020B0604030504040204" pitchFamily="34" charset="-128"/>
                <a:cs typeface="Leelawadee" panose="020B0502040204020203" pitchFamily="34" charset="-34"/>
              </a:rPr>
              <a:t>Visión</a:t>
            </a:r>
          </a:p>
          <a:p>
            <a:pPr>
              <a:lnSpc>
                <a:spcPct val="107000"/>
              </a:lnSpc>
              <a:spcAft>
                <a:spcPts val="0"/>
              </a:spcAft>
            </a:pPr>
            <a:endParaRPr lang="es-CO" sz="500"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algn="just">
              <a:lnSpc>
                <a:spcPct val="107000"/>
              </a:lnSpc>
              <a:spcAft>
                <a:spcPts val="0"/>
              </a:spcAft>
            </a:pP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La Universidad Militar Nueva Granada será reconocida por su alta calidad y excelencia en los ámbitos nacional e internacional mediante el fomento de la reflexión, la creatividad, el aprendizaje continuo, la investigación y la innovación desde una perspectiva global; en cumplimiento de la responsabilidad social, que le permita anticipar, proponer y desarrollar soluciones que respondan a las necesidades de la sociedad y del sector Defensa.</a:t>
            </a:r>
            <a:endParaRPr lang="es-CO" sz="1600" dirty="0">
              <a:solidFill>
                <a:srgbClr val="002060"/>
              </a:solidFill>
              <a:effectLst/>
              <a:latin typeface="Leelawadee" panose="020B0502040204020203" pitchFamily="34" charset="-34"/>
              <a:ea typeface="Meiryo" panose="020B0604030504040204" pitchFamily="34" charset="-128"/>
              <a:cs typeface="Leelawadee" panose="020B0502040204020203" pitchFamily="34" charset="-34"/>
            </a:endParaRPr>
          </a:p>
        </p:txBody>
      </p:sp>
      <p:sp>
        <p:nvSpPr>
          <p:cNvPr id="8" name="Rectángulo 7"/>
          <p:cNvSpPr/>
          <p:nvPr/>
        </p:nvSpPr>
        <p:spPr>
          <a:xfrm>
            <a:off x="7023271" y="3672780"/>
            <a:ext cx="6153969" cy="3723199"/>
          </a:xfrm>
          <a:prstGeom prst="rect">
            <a:avLst/>
          </a:prstGeom>
        </p:spPr>
        <p:txBody>
          <a:bodyPr wrap="square">
            <a:spAutoFit/>
          </a:bodyPr>
          <a:lstStyle/>
          <a:p>
            <a:pPr algn="ctr">
              <a:lnSpc>
                <a:spcPct val="107000"/>
              </a:lnSpc>
              <a:spcAft>
                <a:spcPts val="0"/>
              </a:spcAft>
            </a:pPr>
            <a:r>
              <a:rPr lang="es-CO" sz="2000" b="1" dirty="0">
                <a:solidFill>
                  <a:srgbClr val="C00000"/>
                </a:solidFill>
                <a:latin typeface="Leelawadee" panose="020B0502040204020203" pitchFamily="34" charset="-34"/>
                <a:ea typeface="Meiryo" panose="020B0604030504040204" pitchFamily="34" charset="-128"/>
                <a:cs typeface="Leelawadee" panose="020B0502040204020203" pitchFamily="34" charset="-34"/>
              </a:rPr>
              <a:t>Objetivos </a:t>
            </a:r>
            <a:r>
              <a:rPr lang="es-CO" sz="2000" b="1" dirty="0" smtClean="0">
                <a:solidFill>
                  <a:srgbClr val="C00000"/>
                </a:solidFill>
                <a:latin typeface="Leelawadee" panose="020B0502040204020203" pitchFamily="34" charset="-34"/>
                <a:ea typeface="Meiryo" panose="020B0604030504040204" pitchFamily="34" charset="-128"/>
                <a:cs typeface="Leelawadee" panose="020B0502040204020203" pitchFamily="34" charset="-34"/>
              </a:rPr>
              <a:t>institucionales</a:t>
            </a:r>
          </a:p>
          <a:p>
            <a:pPr algn="ctr">
              <a:lnSpc>
                <a:spcPct val="107000"/>
              </a:lnSpc>
              <a:spcAft>
                <a:spcPts val="0"/>
              </a:spcAft>
            </a:pPr>
            <a:endParaRPr lang="es-CO" sz="1050" dirty="0">
              <a:solidFill>
                <a:srgbClr val="C00000"/>
              </a:solidFill>
              <a:latin typeface="Leelawadee" panose="020B0502040204020203" pitchFamily="34" charset="-34"/>
              <a:ea typeface="Meiryo" panose="020B0604030504040204" pitchFamily="34" charset="-128"/>
              <a:cs typeface="Leelawadee" panose="020B0502040204020203" pitchFamily="34" charset="-34"/>
            </a:endParaRPr>
          </a:p>
          <a:p>
            <a:pPr marL="342900" indent="-342900">
              <a:lnSpc>
                <a:spcPct val="107000"/>
              </a:lnSpc>
              <a:spcAft>
                <a:spcPts val="0"/>
              </a:spcAft>
              <a:buFont typeface="+mj-lt"/>
              <a:buAutoNum type="arabicPeriod"/>
            </a:pP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Posicionar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nacional e internacionalmente a la </a:t>
            </a: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Universidad Militar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Nueva </a:t>
            </a: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Granada</a:t>
            </a:r>
          </a:p>
          <a:p>
            <a:pPr marL="342900" indent="-342900">
              <a:lnSpc>
                <a:spcPct val="107000"/>
              </a:lnSpc>
              <a:spcAft>
                <a:spcPts val="0"/>
              </a:spcAft>
              <a:buFont typeface="+mj-lt"/>
              <a:buAutoNum type="arabicPeriod"/>
            </a:pPr>
            <a:endParaRPr lang="es-CO" sz="14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342900" indent="-342900">
              <a:lnSpc>
                <a:spcPct val="107000"/>
              </a:lnSpc>
              <a:spcAft>
                <a:spcPts val="0"/>
              </a:spcAft>
              <a:buFont typeface="+mj-lt"/>
              <a:buAutoNum type="arabicPeriod"/>
            </a:pP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Mejorar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la gestión académica y administrativa efectiva, con el </a:t>
            </a: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 fin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de ofrecer servicios educativos de </a:t>
            </a: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calidad.</a:t>
            </a:r>
          </a:p>
          <a:p>
            <a:pPr marL="342900" indent="-342900">
              <a:lnSpc>
                <a:spcPct val="107000"/>
              </a:lnSpc>
              <a:spcAft>
                <a:spcPts val="0"/>
              </a:spcAft>
              <a:buFont typeface="+mj-lt"/>
              <a:buAutoNum type="arabicPeriod"/>
            </a:pPr>
            <a:endPar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342900" indent="-342900">
              <a:lnSpc>
                <a:spcPct val="107000"/>
              </a:lnSpc>
              <a:spcAft>
                <a:spcPts val="0"/>
              </a:spcAft>
              <a:buFont typeface="+mj-lt"/>
              <a:buAutoNum type="arabicPeriod"/>
            </a:pP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Consolidar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la acreditación de calidad </a:t>
            </a: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institucional</a:t>
            </a:r>
          </a:p>
          <a:p>
            <a:pPr marL="342900" indent="-342900">
              <a:lnSpc>
                <a:spcPct val="107000"/>
              </a:lnSpc>
              <a:spcAft>
                <a:spcPts val="0"/>
              </a:spcAft>
              <a:buFont typeface="+mj-lt"/>
              <a:buAutoNum type="arabicPeriod"/>
            </a:pPr>
            <a:endPar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342900" indent="-342900">
              <a:lnSpc>
                <a:spcPct val="107000"/>
              </a:lnSpc>
              <a:spcAft>
                <a:spcPts val="0"/>
              </a:spcAft>
              <a:buFont typeface="+mj-lt"/>
              <a:buAutoNum type="arabicPeriod"/>
            </a:pP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Afianzar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el Sistema de Ciencia y Tecnología e Innovación Científica y </a:t>
            </a: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Académica</a:t>
            </a:r>
          </a:p>
          <a:p>
            <a:pPr marL="342900" indent="-342900">
              <a:lnSpc>
                <a:spcPct val="107000"/>
              </a:lnSpc>
              <a:spcAft>
                <a:spcPts val="0"/>
              </a:spcAft>
              <a:buFont typeface="+mj-lt"/>
              <a:buAutoNum type="arabicPeriod"/>
            </a:pPr>
            <a:endPar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marL="342900" indent="-342900">
              <a:lnSpc>
                <a:spcPct val="107000"/>
              </a:lnSpc>
              <a:spcAft>
                <a:spcPts val="0"/>
              </a:spcAft>
              <a:buFont typeface="+mj-lt"/>
              <a:buAutoNum type="arabicPeriod"/>
            </a:pP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Fortalecer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la interacción con el sector Defensa</a:t>
            </a:r>
            <a:endParaRPr lang="es-CO" sz="1600" dirty="0">
              <a:solidFill>
                <a:srgbClr val="002060"/>
              </a:solidFill>
              <a:effectLst/>
              <a:latin typeface="Leelawadee" panose="020B0502040204020203" pitchFamily="34" charset="-34"/>
              <a:ea typeface="Meiryo" panose="020B0604030504040204" pitchFamily="34" charset="-128"/>
              <a:cs typeface="Leelawadee" panose="020B0502040204020203" pitchFamily="34" charset="-34"/>
            </a:endParaRPr>
          </a:p>
        </p:txBody>
      </p:sp>
    </p:spTree>
    <p:extLst>
      <p:ext uri="{BB962C8B-B14F-4D97-AF65-F5344CB8AC3E}">
        <p14:creationId xmlns:p14="http://schemas.microsoft.com/office/powerpoint/2010/main" val="123232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27969" y="1800572"/>
            <a:ext cx="5040560" cy="2331792"/>
          </a:xfrm>
          <a:prstGeom prst="rect">
            <a:avLst/>
          </a:prstGeom>
        </p:spPr>
        <p:txBody>
          <a:bodyPr wrap="square">
            <a:spAutoFit/>
          </a:bodyPr>
          <a:lstStyle/>
          <a:p>
            <a:pPr algn="ctr">
              <a:lnSpc>
                <a:spcPct val="107000"/>
              </a:lnSpc>
              <a:spcAft>
                <a:spcPts val="0"/>
              </a:spcAft>
            </a:pPr>
            <a:r>
              <a:rPr lang="es-CO" b="1" dirty="0">
                <a:solidFill>
                  <a:srgbClr val="C00000"/>
                </a:solidFill>
                <a:latin typeface="Leelawadee" panose="020B0502040204020203" pitchFamily="34" charset="-34"/>
                <a:ea typeface="Meiryo" panose="020B0604030504040204" pitchFamily="34" charset="-128"/>
                <a:cs typeface="Leelawadee" panose="020B0502040204020203" pitchFamily="34" charset="-34"/>
              </a:rPr>
              <a:t>Alcance</a:t>
            </a:r>
            <a:endParaRPr lang="es-CO" dirty="0">
              <a:solidFill>
                <a:srgbClr val="C00000"/>
              </a:solidFill>
              <a:latin typeface="Leelawadee" panose="020B0502040204020203" pitchFamily="34" charset="-34"/>
              <a:ea typeface="Meiryo" panose="020B0604030504040204" pitchFamily="34" charset="-128"/>
              <a:cs typeface="Leelawadee" panose="020B0502040204020203" pitchFamily="34" charset="-34"/>
            </a:endParaRPr>
          </a:p>
          <a:p>
            <a:pPr algn="just">
              <a:lnSpc>
                <a:spcPct val="107000"/>
              </a:lnSpc>
              <a:spcAft>
                <a:spcPts val="0"/>
              </a:spcAft>
            </a:pP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algn="just">
              <a:lnSpc>
                <a:spcPct val="107000"/>
              </a:lnSpc>
              <a:spcAft>
                <a:spcPts val="0"/>
              </a:spcAft>
            </a:pP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La Estrategia de Rendición de Cuentas, deberá definir mecanismos eficientes, de manera que se convierta en una acción planificada, que sea conocida y permee todas las unidades académico-administrativas y grupos de interés que hacen parte de esta Casa de Estudios, incluidos servidores públicos y contratistas.</a:t>
            </a:r>
            <a:endParaRPr lang="es-CO" sz="1600" dirty="0">
              <a:solidFill>
                <a:srgbClr val="002060"/>
              </a:solidFill>
              <a:effectLst/>
              <a:latin typeface="Leelawadee" panose="020B0502040204020203" pitchFamily="34" charset="-34"/>
              <a:ea typeface="Meiryo" panose="020B0604030504040204" pitchFamily="34" charset="-128"/>
              <a:cs typeface="Leelawadee" panose="020B0502040204020203" pitchFamily="34" charset="-34"/>
            </a:endParaRPr>
          </a:p>
        </p:txBody>
      </p:sp>
      <p:sp>
        <p:nvSpPr>
          <p:cNvPr id="5" name="Rectángulo 4"/>
          <p:cNvSpPr/>
          <p:nvPr/>
        </p:nvSpPr>
        <p:spPr>
          <a:xfrm>
            <a:off x="7236470" y="3960812"/>
            <a:ext cx="5758830" cy="3385670"/>
          </a:xfrm>
          <a:prstGeom prst="rect">
            <a:avLst/>
          </a:prstGeom>
        </p:spPr>
        <p:txBody>
          <a:bodyPr wrap="square">
            <a:spAutoFit/>
          </a:bodyPr>
          <a:lstStyle/>
          <a:p>
            <a:pPr algn="ctr">
              <a:lnSpc>
                <a:spcPct val="107000"/>
              </a:lnSpc>
              <a:spcAft>
                <a:spcPts val="0"/>
              </a:spcAft>
            </a:pPr>
            <a:r>
              <a:rPr lang="es-CO" sz="2000" b="1" dirty="0" smtClean="0">
                <a:solidFill>
                  <a:srgbClr val="C00000"/>
                </a:solidFill>
                <a:latin typeface="Leelawadee" panose="020B0502040204020203" pitchFamily="34" charset="-34"/>
                <a:ea typeface="Meiryo" panose="020B0604030504040204" pitchFamily="34" charset="-128"/>
                <a:cs typeface="Leelawadee" panose="020B0502040204020203" pitchFamily="34" charset="-34"/>
              </a:rPr>
              <a:t>Objetivo de la estrategia de Rendición de Cuentas</a:t>
            </a:r>
            <a:endParaRPr lang="es-CO" sz="2000" dirty="0">
              <a:solidFill>
                <a:srgbClr val="C00000"/>
              </a:solidFill>
              <a:latin typeface="Leelawadee" panose="020B0502040204020203" pitchFamily="34" charset="-34"/>
              <a:ea typeface="Meiryo" panose="020B0604030504040204" pitchFamily="34" charset="-128"/>
              <a:cs typeface="Leelawadee" panose="020B0502040204020203" pitchFamily="34" charset="-34"/>
            </a:endParaRPr>
          </a:p>
          <a:p>
            <a:pPr>
              <a:lnSpc>
                <a:spcPct val="107000"/>
              </a:lnSpc>
              <a:spcAft>
                <a:spcPts val="0"/>
              </a:spcAft>
            </a:pP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 </a:t>
            </a:r>
          </a:p>
          <a:p>
            <a:pPr algn="just">
              <a:lnSpc>
                <a:spcPct val="107000"/>
              </a:lnSpc>
              <a:spcAft>
                <a:spcPts val="0"/>
              </a:spcAft>
            </a:pP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Establecer las políticas, estrategias y actividades que contribuyan a “Fortalecer los mecanismos de prevención, investigación y sanción de actos de corrupción y la efectividad del control de la gestión pública” tal y como lo establece la Ley 1474 de 2011 “Estatuto Anticorrupción” otorgando énfasis en la propensión por una eficiente Atención al Ciudadano, con el conocimiento del marco legal vigente para cada componente del Plan Anticorrupción y de Atención al Ciudadano. </a:t>
            </a:r>
            <a:endParaRPr lang="es-CO" sz="1600" dirty="0">
              <a:solidFill>
                <a:srgbClr val="002060"/>
              </a:solidFill>
              <a:effectLst/>
              <a:latin typeface="Leelawadee" panose="020B0502040204020203" pitchFamily="34" charset="-34"/>
              <a:ea typeface="Meiryo" panose="020B0604030504040204" pitchFamily="34" charset="-128"/>
              <a:cs typeface="Leelawadee" panose="020B0502040204020203" pitchFamily="34" charset="-34"/>
            </a:endParaRPr>
          </a:p>
        </p:txBody>
      </p:sp>
      <p:sp>
        <p:nvSpPr>
          <p:cNvPr id="6" name="3 CuadroTexto"/>
          <p:cNvSpPr txBox="1"/>
          <p:nvPr/>
        </p:nvSpPr>
        <p:spPr>
          <a:xfrm>
            <a:off x="791865" y="522580"/>
            <a:ext cx="12889210" cy="738664"/>
          </a:xfrm>
          <a:prstGeom prst="rect">
            <a:avLst/>
          </a:prstGeom>
          <a:noFill/>
        </p:spPr>
        <p:txBody>
          <a:bodyPr wrap="square" lIns="180000" tIns="0" rIns="450000" bIns="0" rtlCol="0">
            <a:spAutoFit/>
          </a:bodyPr>
          <a:lstStyle/>
          <a:p>
            <a:pPr algn="r"/>
            <a:r>
              <a:rPr lang="es-CO" sz="48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ASPECTOS </a:t>
            </a:r>
            <a:r>
              <a:rPr lang="es-CO" sz="48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ESTRATÉGICOS</a:t>
            </a:r>
            <a:endParaRPr lang="en-US" sz="4800" b="1" dirty="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endParaRPr>
          </a:p>
        </p:txBody>
      </p:sp>
    </p:spTree>
    <p:extLst>
      <p:ext uri="{BB962C8B-B14F-4D97-AF65-F5344CB8AC3E}">
        <p14:creationId xmlns:p14="http://schemas.microsoft.com/office/powerpoint/2010/main" val="252869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07889" y="288404"/>
            <a:ext cx="12889210" cy="677108"/>
          </a:xfrm>
          <a:prstGeom prst="rect">
            <a:avLst/>
          </a:prstGeom>
          <a:noFill/>
        </p:spPr>
        <p:txBody>
          <a:bodyPr wrap="square" lIns="180000" tIns="0" rIns="450000" bIns="0" rtlCol="0">
            <a:spAutoFit/>
          </a:bodyPr>
          <a:lstStyle/>
          <a:p>
            <a:pPr algn="r"/>
            <a:r>
              <a:rPr lang="es-CO" sz="44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ANALISIS DE </a:t>
            </a:r>
            <a:r>
              <a:rPr lang="es-CO" sz="44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LA SITUACIÓN </a:t>
            </a:r>
            <a:r>
              <a:rPr lang="es-CO" sz="4400" b="1" dirty="0" smtClean="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rPr>
              <a:t>ACTUAL</a:t>
            </a:r>
            <a:endParaRPr lang="en-US" sz="4400" b="1" dirty="0">
              <a:solidFill>
                <a:srgbClr val="002060"/>
              </a:solidFill>
              <a:effectLst>
                <a:outerShdw blurRad="38100" dist="38100" dir="2700000" algn="tl">
                  <a:srgbClr val="000000">
                    <a:alpha val="43137"/>
                  </a:srgbClr>
                </a:outerShdw>
              </a:effectLst>
              <a:latin typeface="Leelawadee" panose="020B0502040204020203" pitchFamily="34" charset="-34"/>
              <a:ea typeface="Meiryo" panose="020B0604030504040204" pitchFamily="34" charset="-128"/>
              <a:cs typeface="Leelawadee" panose="020B0502040204020203" pitchFamily="34" charset="-34"/>
            </a:endParaRPr>
          </a:p>
        </p:txBody>
      </p:sp>
      <p:sp>
        <p:nvSpPr>
          <p:cNvPr id="6" name="Rectángulo 5"/>
          <p:cNvSpPr/>
          <p:nvPr/>
        </p:nvSpPr>
        <p:spPr>
          <a:xfrm>
            <a:off x="2304033" y="1440532"/>
            <a:ext cx="11197133" cy="6986528"/>
          </a:xfrm>
          <a:prstGeom prst="rect">
            <a:avLst/>
          </a:prstGeom>
        </p:spPr>
        <p:txBody>
          <a:bodyPr wrap="square">
            <a:spAutoFit/>
          </a:bodyPr>
          <a:lstStyle/>
          <a:p>
            <a:pPr algn="just"/>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En la Universidad Militar Nueva Granada, la actividad de rendición de cuentas </a:t>
            </a: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ha sido un proceso continuo en el que se ha dado a conocer la gestión de la vigencia inmediatamente anterior y los logros alcanzados en cumplimiento de la misión encomendada.</a:t>
            </a:r>
          </a:p>
          <a:p>
            <a:pPr algn="just"/>
            <a:endPar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algn="just"/>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La Audiencia Pública de Rendición de Cuentas es una actividad de gran relevancia para la Universidad, cuya divulgación se realiza a través de todos los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canales de comunicación </a:t>
            </a: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institucionales, con el fin de informar e invitar a toda la comunidad a participar. Mediante este ejercicio de Audiencia los </a:t>
            </a:r>
            <a:r>
              <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rPr>
              <a:t>directivos de la Universidad presentan a la comunidad los datos más representativos de la gestión de cada </a:t>
            </a: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vigencia, en los aspectos misionales, administrativos, así como de control y evaluación. </a:t>
            </a:r>
          </a:p>
          <a:p>
            <a:pPr algn="just"/>
            <a:endPar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algn="just"/>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Adicionalmente la Universidad mediante su portal web facilita a toda la comunidad el acceso a la información que por disposiciones legales y de interés de la comunidad, tienen derecho a conocer y acceder de manera permanente.  </a:t>
            </a:r>
          </a:p>
          <a:p>
            <a:pPr algn="just"/>
            <a:endPar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algn="just"/>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Como medio de información permanente se cuenta con el </a:t>
            </a:r>
            <a:r>
              <a:rPr lang="es-CO" sz="1600" b="1" i="1"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correo </a:t>
            </a:r>
            <a:r>
              <a:rPr lang="es-CO" sz="1600" b="1" i="1" dirty="0" err="1"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info</a:t>
            </a: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 el cual esta disponible para que todas las unidades académico administrativas compartan información de interés de forma permanente. </a:t>
            </a:r>
          </a:p>
          <a:p>
            <a:pPr algn="just"/>
            <a:endPar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algn="just"/>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Y como canales para la atención al ciudadano se encuentran habilitados</a:t>
            </a:r>
            <a:r>
              <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rPr>
              <a:t>:</a:t>
            </a:r>
          </a:p>
          <a:p>
            <a:pPr algn="just"/>
            <a:endPar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algn="just"/>
            <a:endPar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algn="just"/>
            <a:r>
              <a:rPr lang="es-CO" sz="1600" dirty="0" smtClean="0">
                <a:solidFill>
                  <a:srgbClr val="C00000"/>
                </a:solidFill>
                <a:latin typeface="Leelawadee" panose="020B0502040204020203" pitchFamily="34" charset="-34"/>
                <a:cs typeface="Leelawadee" panose="020B0502040204020203" pitchFamily="34" charset="-34"/>
              </a:rPr>
              <a:t>	Línea </a:t>
            </a:r>
            <a:r>
              <a:rPr lang="es-CO" sz="1600" dirty="0">
                <a:solidFill>
                  <a:srgbClr val="C00000"/>
                </a:solidFill>
                <a:latin typeface="Leelawadee" panose="020B0502040204020203" pitchFamily="34" charset="-34"/>
                <a:cs typeface="Leelawadee" panose="020B0502040204020203" pitchFamily="34" charset="-34"/>
              </a:rPr>
              <a:t>Gratuita: </a:t>
            </a:r>
            <a:r>
              <a:rPr lang="es-CO" sz="1600" b="1" dirty="0" smtClean="0">
                <a:solidFill>
                  <a:srgbClr val="C00000"/>
                </a:solidFill>
                <a:latin typeface="Leelawadee" panose="020B0502040204020203" pitchFamily="34" charset="-34"/>
                <a:cs typeface="Leelawadee" panose="020B0502040204020203" pitchFamily="34" charset="-34"/>
              </a:rPr>
              <a:t>018000111019</a:t>
            </a:r>
            <a:endParaRPr lang="es-CO" sz="1600" b="1" dirty="0">
              <a:solidFill>
                <a:srgbClr val="C00000"/>
              </a:solidFill>
              <a:latin typeface="Leelawadee" panose="020B0502040204020203" pitchFamily="34" charset="-34"/>
              <a:cs typeface="Leelawadee" panose="020B0502040204020203" pitchFamily="34" charset="-34"/>
            </a:endParaRPr>
          </a:p>
          <a:p>
            <a:pPr algn="just"/>
            <a:r>
              <a:rPr lang="es-CO" sz="1600" dirty="0" smtClean="0">
                <a:solidFill>
                  <a:srgbClr val="C00000"/>
                </a:solidFill>
                <a:latin typeface="Leelawadee" panose="020B0502040204020203" pitchFamily="34" charset="-34"/>
                <a:cs typeface="Leelawadee" panose="020B0502040204020203" pitchFamily="34" charset="-34"/>
              </a:rPr>
              <a:t>	Conmutador</a:t>
            </a:r>
            <a:r>
              <a:rPr lang="es-CO" sz="1600" b="1" dirty="0">
                <a:solidFill>
                  <a:srgbClr val="C00000"/>
                </a:solidFill>
                <a:latin typeface="Leelawadee" panose="020B0502040204020203" pitchFamily="34" charset="-34"/>
                <a:cs typeface="Leelawadee" panose="020B0502040204020203" pitchFamily="34" charset="-34"/>
              </a:rPr>
              <a:t>: 6 </a:t>
            </a:r>
            <a:r>
              <a:rPr lang="es-CO" sz="1600" b="1" dirty="0" smtClean="0">
                <a:solidFill>
                  <a:srgbClr val="C00000"/>
                </a:solidFill>
                <a:latin typeface="Leelawadee" panose="020B0502040204020203" pitchFamily="34" charset="-34"/>
                <a:cs typeface="Leelawadee" panose="020B0502040204020203" pitchFamily="34" charset="-34"/>
              </a:rPr>
              <a:t>50 00 00</a:t>
            </a:r>
            <a:r>
              <a:rPr lang="es-CO" sz="1600" b="1" dirty="0">
                <a:solidFill>
                  <a:srgbClr val="C00000"/>
                </a:solidFill>
                <a:latin typeface="Leelawadee" panose="020B0502040204020203" pitchFamily="34" charset="-34"/>
                <a:cs typeface="Leelawadee" panose="020B0502040204020203" pitchFamily="34" charset="-34"/>
              </a:rPr>
              <a:t> Extensión 1614</a:t>
            </a:r>
            <a:r>
              <a:rPr lang="es-CO" sz="1600" dirty="0">
                <a:solidFill>
                  <a:srgbClr val="C00000"/>
                </a:solidFill>
                <a:latin typeface="Leelawadee" panose="020B0502040204020203" pitchFamily="34" charset="-34"/>
                <a:cs typeface="Leelawadee" panose="020B0502040204020203" pitchFamily="34" charset="-34"/>
              </a:rPr>
              <a:t> Sección de atención al Ciudadano.</a:t>
            </a:r>
          </a:p>
          <a:p>
            <a:pPr algn="just"/>
            <a:r>
              <a:rPr lang="es-CO" sz="1600" dirty="0" smtClean="0">
                <a:solidFill>
                  <a:srgbClr val="C00000"/>
                </a:solidFill>
                <a:latin typeface="Leelawadee" panose="020B0502040204020203" pitchFamily="34" charset="-34"/>
                <a:cs typeface="Leelawadee" panose="020B0502040204020203" pitchFamily="34" charset="-34"/>
              </a:rPr>
              <a:t>	Correo </a:t>
            </a:r>
            <a:r>
              <a:rPr lang="es-CO" sz="1600" dirty="0">
                <a:solidFill>
                  <a:srgbClr val="C00000"/>
                </a:solidFill>
                <a:latin typeface="Leelawadee" panose="020B0502040204020203" pitchFamily="34" charset="-34"/>
                <a:cs typeface="Leelawadee" panose="020B0502040204020203" pitchFamily="34" charset="-34"/>
              </a:rPr>
              <a:t>electrónico: </a:t>
            </a:r>
            <a:r>
              <a:rPr lang="es-CO" sz="1600" b="1" u="sng" dirty="0">
                <a:solidFill>
                  <a:srgbClr val="C00000"/>
                </a:solidFill>
                <a:latin typeface="Leelawadee" panose="020B0502040204020203" pitchFamily="34" charset="-34"/>
                <a:cs typeface="Leelawadee" panose="020B0502040204020203" pitchFamily="34" charset="-34"/>
              </a:rPr>
              <a:t>PQR@unimilitar.edu.co</a:t>
            </a:r>
            <a:endParaRPr lang="es-CO" sz="1600" b="1" dirty="0">
              <a:solidFill>
                <a:srgbClr val="C00000"/>
              </a:solidFill>
              <a:latin typeface="Leelawadee" panose="020B0502040204020203" pitchFamily="34" charset="-34"/>
              <a:cs typeface="Leelawadee" panose="020B0502040204020203" pitchFamily="34" charset="-34"/>
            </a:endParaRPr>
          </a:p>
          <a:p>
            <a:pPr algn="just"/>
            <a:r>
              <a:rPr lang="es-CO" sz="1600" dirty="0" smtClean="0">
                <a:solidFill>
                  <a:srgbClr val="C00000"/>
                </a:solidFill>
                <a:latin typeface="Leelawadee" panose="020B0502040204020203" pitchFamily="34" charset="-34"/>
                <a:cs typeface="Leelawadee" panose="020B0502040204020203" pitchFamily="34" charset="-34"/>
              </a:rPr>
              <a:t>	Correspondencia</a:t>
            </a:r>
            <a:r>
              <a:rPr lang="es-CO" sz="1600" dirty="0">
                <a:solidFill>
                  <a:srgbClr val="C00000"/>
                </a:solidFill>
                <a:latin typeface="Leelawadee" panose="020B0502040204020203" pitchFamily="34" charset="-34"/>
                <a:cs typeface="Leelawadee" panose="020B0502040204020203" pitchFamily="34" charset="-34"/>
              </a:rPr>
              <a:t>: </a:t>
            </a:r>
            <a:r>
              <a:rPr lang="es-CO" sz="1600" b="1" dirty="0">
                <a:solidFill>
                  <a:srgbClr val="C00000"/>
                </a:solidFill>
                <a:latin typeface="Leelawadee" panose="020B0502040204020203" pitchFamily="34" charset="-34"/>
                <a:cs typeface="Leelawadee" panose="020B0502040204020203" pitchFamily="34" charset="-34"/>
              </a:rPr>
              <a:t>Carrera 11 No. 101-80</a:t>
            </a:r>
            <a:r>
              <a:rPr lang="es-CO" sz="1600" dirty="0">
                <a:solidFill>
                  <a:srgbClr val="C00000"/>
                </a:solidFill>
                <a:latin typeface="Leelawadee" panose="020B0502040204020203" pitchFamily="34" charset="-34"/>
                <a:cs typeface="Leelawadee" panose="020B0502040204020203" pitchFamily="34" charset="-34"/>
              </a:rPr>
              <a:t>, Torre Administrativa, Sección de Correspondencia y Archivo.</a:t>
            </a:r>
          </a:p>
          <a:p>
            <a:pPr algn="just"/>
            <a:r>
              <a:rPr lang="es-CO" sz="1600" dirty="0" smtClean="0">
                <a:solidFill>
                  <a:srgbClr val="C00000"/>
                </a:solidFill>
                <a:latin typeface="Leelawadee" panose="020B0502040204020203" pitchFamily="34" charset="-34"/>
                <a:cs typeface="Leelawadee" panose="020B0502040204020203" pitchFamily="34" charset="-34"/>
              </a:rPr>
              <a:t>	Presentación </a:t>
            </a:r>
            <a:r>
              <a:rPr lang="es-CO" sz="1600" dirty="0">
                <a:solidFill>
                  <a:srgbClr val="C00000"/>
                </a:solidFill>
                <a:latin typeface="Leelawadee" panose="020B0502040204020203" pitchFamily="34" charset="-34"/>
                <a:cs typeface="Leelawadee" panose="020B0502040204020203" pitchFamily="34" charset="-34"/>
              </a:rPr>
              <a:t>personal: </a:t>
            </a:r>
            <a:r>
              <a:rPr lang="es-CO" sz="1600" b="1" dirty="0">
                <a:solidFill>
                  <a:srgbClr val="C00000"/>
                </a:solidFill>
                <a:latin typeface="Leelawadee" panose="020B0502040204020203" pitchFamily="34" charset="-34"/>
                <a:cs typeface="Leelawadee" panose="020B0502040204020203" pitchFamily="34" charset="-34"/>
              </a:rPr>
              <a:t>Carrera 11 No. 101-80</a:t>
            </a:r>
            <a:r>
              <a:rPr lang="es-CO" sz="1600" dirty="0">
                <a:solidFill>
                  <a:srgbClr val="C00000"/>
                </a:solidFill>
                <a:latin typeface="Leelawadee" panose="020B0502040204020203" pitchFamily="34" charset="-34"/>
                <a:cs typeface="Leelawadee" panose="020B0502040204020203" pitchFamily="34" charset="-34"/>
              </a:rPr>
              <a:t>, Torre Administrativa, Sección de atención al Ciudadano.</a:t>
            </a:r>
          </a:p>
          <a:p>
            <a:pPr algn="just"/>
            <a:endPar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algn="just"/>
            <a:endPar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algn="just"/>
            <a:endParaRPr lang="es-CO" sz="1600" dirty="0" smtClean="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a:p>
            <a:pPr algn="just"/>
            <a:endParaRPr lang="es-CO" sz="1600" dirty="0">
              <a:solidFill>
                <a:srgbClr val="002060"/>
              </a:solidFill>
              <a:latin typeface="Leelawadee" panose="020B0502040204020203" pitchFamily="34" charset="-34"/>
              <a:ea typeface="Meiryo" panose="020B0604030504040204" pitchFamily="34" charset="-128"/>
              <a:cs typeface="Leelawadee" panose="020B0502040204020203" pitchFamily="34" charset="-34"/>
            </a:endParaRPr>
          </a:p>
        </p:txBody>
      </p:sp>
    </p:spTree>
    <p:extLst>
      <p:ext uri="{BB962C8B-B14F-4D97-AF65-F5344CB8AC3E}">
        <p14:creationId xmlns:p14="http://schemas.microsoft.com/office/powerpoint/2010/main" val="1908808855"/>
      </p:ext>
    </p:extLst>
  </p:cSld>
  <p:clrMapOvr>
    <a:masterClrMapping/>
  </p:clrMapOvr>
</p:sld>
</file>

<file path=ppt/theme/theme1.xml><?xml version="1.0" encoding="utf-8"?>
<a:theme xmlns:a="http://schemas.openxmlformats.org/drawingml/2006/main" name="Plantilla institucional UM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institucional UMNG</Template>
  <TotalTime>1490</TotalTime>
  <Words>1250</Words>
  <Application>Microsoft Office PowerPoint</Application>
  <PresentationFormat>Personalizado</PresentationFormat>
  <Paragraphs>279</Paragraphs>
  <Slides>14</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Meiryo</vt:lpstr>
      <vt:lpstr>Arial</vt:lpstr>
      <vt:lpstr>Calibri</vt:lpstr>
      <vt:lpstr>Leelawadee</vt:lpstr>
      <vt:lpstr>Times New Roman</vt:lpstr>
      <vt:lpstr>Wingdings</vt:lpstr>
      <vt:lpstr>Plantilla institucional UMNG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MILITAR NUEVA GRANADA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 Guayara</dc:creator>
  <cp:lastModifiedBy>Alexandra  Melo Arias</cp:lastModifiedBy>
  <cp:revision>64</cp:revision>
  <dcterms:created xsi:type="dcterms:W3CDTF">2014-07-29T18:42:26Z</dcterms:created>
  <dcterms:modified xsi:type="dcterms:W3CDTF">2017-06-21T15:51:19Z</dcterms:modified>
</cp:coreProperties>
</file>