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67" r:id="rId9"/>
    <p:sldId id="259" r:id="rId10"/>
  </p:sldIdLst>
  <p:sldSz cx="13681075" cy="7921625"/>
  <p:notesSz cx="6858000" cy="9144000"/>
  <p:defaultTextStyle>
    <a:defPPr>
      <a:defRPr lang="en-US"/>
    </a:defPPr>
    <a:lvl1pPr marL="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5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240" y="96"/>
      </p:cViewPr>
      <p:guideLst>
        <p:guide orient="horz" pos="2495"/>
        <p:guide pos="43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26081" y="2460839"/>
            <a:ext cx="11628914" cy="169801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52161" y="4488921"/>
            <a:ext cx="9576753" cy="2024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815-7484-4C24-B8EC-E5B83B21B60A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5AF-B816-45E5-9F27-B43BA6917C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3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815-7484-4C24-B8EC-E5B83B21B60A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5AF-B816-45E5-9F27-B43BA6917C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4840167" y="366742"/>
            <a:ext cx="4605488" cy="78079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23707" y="366742"/>
            <a:ext cx="13588442" cy="78079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815-7484-4C24-B8EC-E5B83B21B60A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5AF-B816-45E5-9F27-B43BA6917C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2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815-7484-4C24-B8EC-E5B83B21B60A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5AF-B816-45E5-9F27-B43BA6917C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4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0711" y="5090378"/>
            <a:ext cx="11628914" cy="1573323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80711" y="3357523"/>
            <a:ext cx="11628914" cy="1732855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815-7484-4C24-B8EC-E5B83B21B60A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5AF-B816-45E5-9F27-B43BA6917C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0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23707" y="2134438"/>
            <a:ext cx="9096965" cy="604023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348690" y="2134438"/>
            <a:ext cx="9096965" cy="6040239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815-7484-4C24-B8EC-E5B83B21B60A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5AF-B816-45E5-9F27-B43BA6917C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5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054" y="317232"/>
            <a:ext cx="12312968" cy="1320271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4054" y="1773198"/>
            <a:ext cx="6044851" cy="73898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4054" y="2512182"/>
            <a:ext cx="6044851" cy="456410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949797" y="1773198"/>
            <a:ext cx="6047225" cy="73898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949797" y="2512182"/>
            <a:ext cx="6047225" cy="456410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815-7484-4C24-B8EC-E5B83B21B60A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5AF-B816-45E5-9F27-B43BA6917C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1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815-7484-4C24-B8EC-E5B83B21B60A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5AF-B816-45E5-9F27-B43BA6917C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0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815-7484-4C24-B8EC-E5B83B21B60A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5AF-B816-45E5-9F27-B43BA6917C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6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4055" y="315398"/>
            <a:ext cx="4500979" cy="13422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48920" y="315399"/>
            <a:ext cx="7648101" cy="676088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4055" y="1657674"/>
            <a:ext cx="4500979" cy="5418612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815-7484-4C24-B8EC-E5B83B21B60A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5AF-B816-45E5-9F27-B43BA6917C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6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1586" y="5545137"/>
            <a:ext cx="8208645" cy="65463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681586" y="707812"/>
            <a:ext cx="8208645" cy="4752975"/>
          </a:xfrm>
        </p:spPr>
        <p:txBody>
          <a:bodyPr/>
          <a:lstStyle>
            <a:lvl1pPr marL="0" indent="0">
              <a:buNone/>
              <a:defRPr sz="4300"/>
            </a:lvl1pPr>
            <a:lvl2pPr marL="617220" indent="0">
              <a:buNone/>
              <a:defRPr sz="3800"/>
            </a:lvl2pPr>
            <a:lvl3pPr marL="1234440" indent="0">
              <a:buNone/>
              <a:defRPr sz="320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681586" y="6199772"/>
            <a:ext cx="8208645" cy="929690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F815-7484-4C24-B8EC-E5B83B21B60A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55AF-B816-45E5-9F27-B43BA6917C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9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4054" y="317232"/>
            <a:ext cx="12312968" cy="1320271"/>
          </a:xfrm>
          <a:prstGeom prst="rect">
            <a:avLst/>
          </a:prstGeom>
        </p:spPr>
        <p:txBody>
          <a:bodyPr vert="horz" lIns="123444" tIns="61722" rIns="123444" bIns="61722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4054" y="1848380"/>
            <a:ext cx="12312968" cy="5227906"/>
          </a:xfrm>
          <a:prstGeom prst="rect">
            <a:avLst/>
          </a:prstGeom>
        </p:spPr>
        <p:txBody>
          <a:bodyPr vert="horz" lIns="123444" tIns="61722" rIns="123444" bIns="6172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84054" y="7342173"/>
            <a:ext cx="3192251" cy="421753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F815-7484-4C24-B8EC-E5B83B21B60A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74368" y="7342173"/>
            <a:ext cx="4332340" cy="421753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804770" y="7342173"/>
            <a:ext cx="3192251" cy="421753"/>
          </a:xfrm>
          <a:prstGeom prst="rect">
            <a:avLst/>
          </a:prstGeom>
        </p:spPr>
        <p:txBody>
          <a:bodyPr vert="horz" lIns="123444" tIns="61722" rIns="123444" bIns="6172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B55AF-B816-45E5-9F27-B43BA6917C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3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44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915" indent="-462915" algn="l" defTabSz="1234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983" indent="-385763" algn="l" defTabSz="12344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l" defTabSz="1234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l" defTabSz="12344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l" defTabSz="123444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l" defTabSz="1234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l" defTabSz="1234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l" defTabSz="1234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l" defTabSz="1234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l" defTabSz="12344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3833" y="576436"/>
            <a:ext cx="12889210" cy="2462213"/>
          </a:xfrm>
          <a:prstGeom prst="rect">
            <a:avLst/>
          </a:prstGeom>
          <a:noFill/>
        </p:spPr>
        <p:txBody>
          <a:bodyPr wrap="square" lIns="180000" tIns="0" rIns="450000" bIns="0" rtlCol="0">
            <a:spAutoFit/>
          </a:bodyPr>
          <a:lstStyle/>
          <a:p>
            <a:pPr algn="ctr">
              <a:tabLst>
                <a:tab pos="1976438" algn="l"/>
              </a:tabLst>
            </a:pPr>
            <a:r>
              <a:rPr lang="es-CO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UNIVERSIDAD MILITAR NUEVA GRANADA</a:t>
            </a:r>
          </a:p>
          <a:p>
            <a:pPr algn="ctr">
              <a:tabLst>
                <a:tab pos="1976438" algn="l"/>
              </a:tabLst>
            </a:pPr>
            <a:endParaRPr lang="es-CO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1976438" algn="l"/>
              </a:tabLst>
            </a:pPr>
            <a:r>
              <a:rPr lang="es-CO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VICERRECTORÍA </a:t>
            </a:r>
            <a:r>
              <a:rPr lang="es-CO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ACADÉMICA</a:t>
            </a:r>
          </a:p>
          <a:p>
            <a:pPr algn="ctr">
              <a:tabLst>
                <a:tab pos="1976438" algn="l"/>
              </a:tabLst>
            </a:pPr>
            <a:endParaRPr lang="es-CO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1976438" algn="l"/>
              </a:tabLst>
            </a:pPr>
            <a:r>
              <a:rPr lang="es-CO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 DE ORIENTACIÓN, ACOMPAÑAMIENTO Y SEGUIMIENTO ESTUDIANTIL (COASE) </a:t>
            </a:r>
            <a:endParaRPr lang="es-CO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3 CuadroTexto"/>
          <p:cNvSpPr txBox="1"/>
          <p:nvPr/>
        </p:nvSpPr>
        <p:spPr>
          <a:xfrm>
            <a:off x="676747" y="3528764"/>
            <a:ext cx="12703009" cy="1107996"/>
          </a:xfrm>
          <a:prstGeom prst="rect">
            <a:avLst/>
          </a:prstGeom>
          <a:noFill/>
        </p:spPr>
        <p:txBody>
          <a:bodyPr wrap="square" lIns="180000" tIns="0" rIns="450000" bIns="0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ESTA INFORMACIÓN ES PARA </a:t>
            </a:r>
          </a:p>
          <a:p>
            <a:pPr algn="ctr"/>
            <a:r>
              <a:rPr lang="es-CO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USTED QUE ES ASPIRANTE A LA UMNG…</a:t>
            </a:r>
            <a:endParaRPr lang="es-CO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2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97" y="1254833"/>
            <a:ext cx="11520000" cy="257707"/>
          </a:xfrm>
          <a:prstGeom prst="rect">
            <a:avLst/>
          </a:prstGeom>
        </p:spPr>
      </p:pic>
      <p:sp>
        <p:nvSpPr>
          <p:cNvPr id="8" name="CuadroTexto 3"/>
          <p:cNvSpPr txBox="1"/>
          <p:nvPr/>
        </p:nvSpPr>
        <p:spPr>
          <a:xfrm>
            <a:off x="11672" y="1872580"/>
            <a:ext cx="13681075" cy="4308872"/>
          </a:xfrm>
          <a:prstGeom prst="rect">
            <a:avLst/>
          </a:prstGeom>
          <a:noFill/>
        </p:spPr>
        <p:txBody>
          <a:bodyPr wrap="square" lIns="720000" tIns="0" rIns="720000" bIns="0" rtlCol="0">
            <a:spAutoFit/>
          </a:bodyPr>
          <a:lstStyle/>
          <a:p>
            <a:pPr algn="just"/>
            <a:r>
              <a:rPr lang="es-CO" sz="3500" dirty="0" smtClean="0"/>
              <a:t>Si </a:t>
            </a:r>
            <a:r>
              <a:rPr lang="es-CO" sz="3500" dirty="0"/>
              <a:t>usted quiere estudiar en la Universidad Militar Nueva Granada y no está seguro/a de </a:t>
            </a:r>
            <a:r>
              <a:rPr lang="es-CO" sz="3500" dirty="0" smtClean="0"/>
              <a:t>la carrera a escoger, </a:t>
            </a:r>
            <a:r>
              <a:rPr lang="es-CO" sz="3500" dirty="0"/>
              <a:t>para ser un profesional idóneo en </a:t>
            </a:r>
            <a:r>
              <a:rPr lang="es-CO" sz="3500" dirty="0" smtClean="0"/>
              <a:t>el futuro.</a:t>
            </a:r>
          </a:p>
          <a:p>
            <a:pPr algn="just"/>
            <a:endParaRPr lang="es-CO" sz="3500" dirty="0"/>
          </a:p>
          <a:p>
            <a:pPr algn="just"/>
            <a:r>
              <a:rPr lang="es-CO" sz="3500" dirty="0" smtClean="0"/>
              <a:t>El Centro de Orientación y Acompañamiento, ofrece </a:t>
            </a:r>
            <a:r>
              <a:rPr lang="es-CO" sz="3500" dirty="0"/>
              <a:t>el servicio de aplicación de pruebas psicotécnicas de orientación profesional, las cuales facilitan la escogencia de un programa académico adecuado a sus intereses, </a:t>
            </a:r>
            <a:r>
              <a:rPr lang="es-CO" sz="3500" dirty="0" smtClean="0"/>
              <a:t>gusto, </a:t>
            </a:r>
            <a:r>
              <a:rPr lang="es-CO" sz="3500" dirty="0"/>
              <a:t>habilidades </a:t>
            </a:r>
            <a:r>
              <a:rPr lang="es-CO" sz="3500" dirty="0" smtClean="0"/>
              <a:t>y competencias</a:t>
            </a:r>
            <a:r>
              <a:rPr lang="es-CO" sz="3500" dirty="0"/>
              <a:t>.</a:t>
            </a:r>
          </a:p>
        </p:txBody>
      </p:sp>
      <p:sp>
        <p:nvSpPr>
          <p:cNvPr id="6" name="3 CuadroTexto"/>
          <p:cNvSpPr txBox="1">
            <a:spLocks/>
          </p:cNvSpPr>
          <p:nvPr/>
        </p:nvSpPr>
        <p:spPr>
          <a:xfrm>
            <a:off x="2520057" y="251638"/>
            <a:ext cx="9505056" cy="1107996"/>
          </a:xfrm>
          <a:prstGeom prst="rect">
            <a:avLst/>
          </a:prstGeom>
          <a:noFill/>
        </p:spPr>
        <p:txBody>
          <a:bodyPr vert="horz" wrap="square" lIns="180000" tIns="0" rIns="450000" bIns="0" rtlCol="0" anchor="ctr">
            <a:spAutoFit/>
          </a:bodyPr>
          <a:lstStyle>
            <a:lvl1pPr algn="ctr" defTabSz="123444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SERVICIO DE APLICACIÓN DE PRUEBAS  DE ORIENTACIÓN PROFESIONAL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97" y="1254833"/>
            <a:ext cx="11520000" cy="257707"/>
          </a:xfrm>
          <a:prstGeom prst="rect">
            <a:avLst/>
          </a:prstGeom>
        </p:spPr>
      </p:pic>
      <p:sp>
        <p:nvSpPr>
          <p:cNvPr id="6" name="CuadroTexto 3"/>
          <p:cNvSpPr txBox="1"/>
          <p:nvPr/>
        </p:nvSpPr>
        <p:spPr>
          <a:xfrm>
            <a:off x="-30577" y="1512540"/>
            <a:ext cx="13681075" cy="5647700"/>
          </a:xfrm>
          <a:prstGeom prst="rect">
            <a:avLst/>
          </a:prstGeom>
          <a:noFill/>
        </p:spPr>
        <p:txBody>
          <a:bodyPr wrap="square" lIns="720000" tIns="0" rIns="720000" bIns="0" rtlCol="0">
            <a:spAutoFit/>
          </a:bodyPr>
          <a:lstStyle/>
          <a:p>
            <a:pPr algn="just"/>
            <a:r>
              <a:rPr lang="es-CO" sz="3500" dirty="0"/>
              <a:t>Estas pruebas evitan que usted como estudiante cambie o abandone un programa académico por falta de habilidades o competencias en el mismo o porque no tiene claridad sobre su </a:t>
            </a:r>
            <a:r>
              <a:rPr lang="es-CO" sz="3500" dirty="0" smtClean="0"/>
              <a:t>verdadera vocación.</a:t>
            </a:r>
          </a:p>
          <a:p>
            <a:pPr algn="just"/>
            <a:endParaRPr lang="es-CO" dirty="0"/>
          </a:p>
          <a:p>
            <a:pPr algn="just"/>
            <a:r>
              <a:rPr lang="es-CO" sz="3500" dirty="0"/>
              <a:t>La falta de una buena elección afecta la satisfacción personal y profesional, el proyecto de vida y genera más costos económicos a corto </a:t>
            </a:r>
            <a:r>
              <a:rPr lang="es-CO" sz="3500" dirty="0" smtClean="0"/>
              <a:t>y mediano </a:t>
            </a:r>
            <a:r>
              <a:rPr lang="es-CO" sz="3500" dirty="0"/>
              <a:t>plazo</a:t>
            </a:r>
            <a:r>
              <a:rPr lang="es-CO" sz="3500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sz="3500" dirty="0" smtClean="0"/>
              <a:t>Algunas de las pruebas que se aplican en el COASE para la orientación profesional son:  </a:t>
            </a:r>
            <a:endParaRPr lang="es-CO" sz="3500" dirty="0"/>
          </a:p>
        </p:txBody>
      </p:sp>
    </p:spTree>
    <p:extLst>
      <p:ext uri="{BB962C8B-B14F-4D97-AF65-F5344CB8AC3E}">
        <p14:creationId xmlns:p14="http://schemas.microsoft.com/office/powerpoint/2010/main" val="34098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altLang="es-CO" sz="3500" dirty="0" smtClean="0"/>
              <a:t>Finalidad/objetivo de la evaluación. </a:t>
            </a:r>
          </a:p>
          <a:p>
            <a:pPr algn="just"/>
            <a:r>
              <a:rPr lang="es-ES" altLang="es-CO" sz="3500" dirty="0" smtClean="0"/>
              <a:t>Apreciación </a:t>
            </a:r>
            <a:r>
              <a:rPr lang="es-ES" altLang="es-CO" sz="3500" dirty="0"/>
              <a:t>de los intereses de los sujetos en 15 campos </a:t>
            </a:r>
            <a:r>
              <a:rPr lang="es-ES" altLang="es-CO" sz="3500" dirty="0" smtClean="0"/>
              <a:t>profesionales teniendo </a:t>
            </a:r>
            <a:r>
              <a:rPr lang="es-ES" altLang="es-CO" sz="3500" dirty="0"/>
              <a:t>en cuenta las profesiones más representativas de cada campo</a:t>
            </a:r>
            <a:r>
              <a:rPr lang="es-ES" altLang="es-CO" sz="3500" dirty="0" smtClean="0"/>
              <a:t>.</a:t>
            </a:r>
          </a:p>
          <a:p>
            <a:pPr algn="just"/>
            <a:endParaRPr lang="es-ES" altLang="es-CO" sz="2400" dirty="0"/>
          </a:p>
          <a:p>
            <a:pPr algn="just"/>
            <a:r>
              <a:rPr lang="es-ES" altLang="es-CO" sz="3500" dirty="0"/>
              <a:t>Aporta además información sobre el conocimiento que tienen los </a:t>
            </a:r>
            <a:r>
              <a:rPr lang="es-ES" altLang="es-CO" sz="3500" dirty="0" smtClean="0"/>
              <a:t>aspirantes acerca </a:t>
            </a:r>
            <a:r>
              <a:rPr lang="es-ES" altLang="es-CO" sz="3500" dirty="0"/>
              <a:t>de las profesiones y tareas existentes.</a:t>
            </a:r>
          </a:p>
        </p:txBody>
      </p:sp>
      <p:sp>
        <p:nvSpPr>
          <p:cNvPr id="4" name="3 CuadroTexto"/>
          <p:cNvSpPr txBox="1">
            <a:spLocks noGrp="1"/>
          </p:cNvSpPr>
          <p:nvPr>
            <p:ph type="title"/>
          </p:nvPr>
        </p:nvSpPr>
        <p:spPr>
          <a:xfrm>
            <a:off x="1151905" y="288404"/>
            <a:ext cx="12312968" cy="1320271"/>
          </a:xfrm>
          <a:prstGeom prst="rect">
            <a:avLst/>
          </a:prstGeom>
          <a:noFill/>
        </p:spPr>
        <p:txBody>
          <a:bodyPr wrap="square" lIns="180000" tIns="0" rIns="450000" bIns="0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IPP-R  (Intereses y Preferencias Profesionales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" name="2 Imagen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97" y="1254833"/>
            <a:ext cx="11520000" cy="2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3954" y="720452"/>
            <a:ext cx="11737304" cy="5227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altLang="es-CO" sz="3200" b="1" dirty="0" smtClean="0"/>
              <a:t>Descripción</a:t>
            </a:r>
            <a:r>
              <a:rPr lang="es-ES" altLang="es-CO" sz="3200" dirty="0" smtClean="0"/>
              <a:t>  </a:t>
            </a:r>
          </a:p>
          <a:p>
            <a:r>
              <a:rPr lang="es-ES" altLang="es-CO" sz="3200" dirty="0" smtClean="0"/>
              <a:t>El </a:t>
            </a:r>
            <a:r>
              <a:rPr lang="es-ES" altLang="es-CO" sz="3200" dirty="0"/>
              <a:t>cuestionario </a:t>
            </a:r>
            <a:r>
              <a:rPr lang="es-ES" altLang="es-CO" sz="3200" dirty="0" smtClean="0"/>
              <a:t>IPP-R consta </a:t>
            </a:r>
            <a:r>
              <a:rPr lang="es-ES" altLang="es-CO" sz="3200" dirty="0"/>
              <a:t>de 180 preguntas con cuatro alternativas: </a:t>
            </a:r>
          </a:p>
          <a:p>
            <a:pPr>
              <a:buFontTx/>
              <a:buNone/>
            </a:pPr>
            <a:r>
              <a:rPr lang="es-ES" altLang="es-CO" sz="3200" dirty="0" smtClean="0"/>
              <a:t>		A</a:t>
            </a:r>
            <a:r>
              <a:rPr lang="es-ES" altLang="es-CO" sz="3200" dirty="0"/>
              <a:t>. Me </a:t>
            </a:r>
            <a:r>
              <a:rPr lang="es-ES" altLang="es-CO" sz="3200" dirty="0" smtClean="0"/>
              <a:t>gusta.</a:t>
            </a:r>
            <a:endParaRPr lang="es-ES" altLang="es-CO" sz="3200" dirty="0"/>
          </a:p>
          <a:p>
            <a:pPr>
              <a:buFontTx/>
              <a:buNone/>
            </a:pPr>
            <a:r>
              <a:rPr lang="es-ES" altLang="es-CO" sz="3200" dirty="0" smtClean="0"/>
              <a:t>		B</a:t>
            </a:r>
            <a:r>
              <a:rPr lang="es-ES" altLang="es-CO" sz="3200" dirty="0"/>
              <a:t>. Me es </a:t>
            </a:r>
            <a:r>
              <a:rPr lang="es-ES" altLang="es-CO" sz="3200" dirty="0" smtClean="0"/>
              <a:t>indiferente o tengo dudas.</a:t>
            </a:r>
            <a:endParaRPr lang="es-ES" altLang="es-CO" sz="3200" dirty="0"/>
          </a:p>
          <a:p>
            <a:pPr>
              <a:buFontTx/>
              <a:buNone/>
            </a:pPr>
            <a:r>
              <a:rPr lang="es-ES" altLang="es-CO" sz="3200" dirty="0" smtClean="0"/>
              <a:t>		C</a:t>
            </a:r>
            <a:r>
              <a:rPr lang="es-ES" altLang="es-CO" sz="3200" dirty="0"/>
              <a:t>. No me </a:t>
            </a:r>
            <a:r>
              <a:rPr lang="es-ES" altLang="es-CO" sz="3200" dirty="0" smtClean="0"/>
              <a:t>gusta.</a:t>
            </a:r>
            <a:endParaRPr lang="es-ES" altLang="es-CO" sz="3200" dirty="0"/>
          </a:p>
          <a:p>
            <a:pPr>
              <a:buFontTx/>
              <a:buNone/>
            </a:pPr>
            <a:r>
              <a:rPr lang="es-ES" altLang="es-CO" sz="3200" dirty="0" smtClean="0"/>
              <a:t>		D</a:t>
            </a:r>
            <a:r>
              <a:rPr lang="es-ES" altLang="es-CO" sz="3200" dirty="0"/>
              <a:t>. No conozco la actividad o profesión</a:t>
            </a:r>
            <a:r>
              <a:rPr lang="es-ES" altLang="es-CO" sz="3200" dirty="0" smtClean="0"/>
              <a:t>.</a:t>
            </a:r>
          </a:p>
          <a:p>
            <a:pPr>
              <a:buFontTx/>
              <a:buNone/>
            </a:pPr>
            <a:endParaRPr lang="es-CO" altLang="es-CO" sz="1400" dirty="0"/>
          </a:p>
          <a:p>
            <a:pPr algn="just"/>
            <a:r>
              <a:rPr lang="es-CO" altLang="es-CO" sz="3200" dirty="0" smtClean="0"/>
              <a:t>Las </a:t>
            </a:r>
            <a:r>
              <a:rPr lang="es-CO" altLang="es-CO" sz="3200" dirty="0"/>
              <a:t>preguntas del cuestionario se dividen en 15 campos profesionales. De cada campo hay 12 ítems</a:t>
            </a:r>
            <a:r>
              <a:rPr lang="es-CO" altLang="es-CO" sz="3200" dirty="0" smtClean="0"/>
              <a:t>.</a:t>
            </a:r>
          </a:p>
          <a:p>
            <a:pPr marL="0" indent="0">
              <a:buNone/>
            </a:pPr>
            <a:endParaRPr lang="es-CO" altLang="es-CO" sz="1400" dirty="0"/>
          </a:p>
          <a:p>
            <a:pPr algn="just"/>
            <a:r>
              <a:rPr lang="es-CO" altLang="es-CO" sz="3200" dirty="0"/>
              <a:t>Cada campo profesional se divide en tareas y actividades, y en profesiones. 6 ítems de actividades o tareas y 6 de profesiones.</a:t>
            </a:r>
          </a:p>
          <a:p>
            <a:pPr>
              <a:buFontTx/>
              <a:buNone/>
            </a:pPr>
            <a:endParaRPr lang="es-ES" altLang="es-CO" sz="2800" dirty="0"/>
          </a:p>
          <a:p>
            <a:pPr>
              <a:buFontTx/>
              <a:buNone/>
            </a:pPr>
            <a:endParaRPr lang="es-ES" altLang="es-CO" sz="2800" dirty="0"/>
          </a:p>
        </p:txBody>
      </p:sp>
      <p:pic>
        <p:nvPicPr>
          <p:cNvPr id="3" name="2 Imagen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97" y="1254833"/>
            <a:ext cx="11520000" cy="2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841" y="1296516"/>
            <a:ext cx="12312968" cy="5227906"/>
          </a:xfrm>
        </p:spPr>
        <p:txBody>
          <a:bodyPr>
            <a:noAutofit/>
          </a:bodyPr>
          <a:lstStyle/>
          <a:p>
            <a:pPr algn="just"/>
            <a:r>
              <a:rPr lang="es-CO" sz="3200" dirty="0"/>
              <a:t>El 16PF-5 es uno de los cuestionarios de personalidad más utilizados desde diferentes ramas de la </a:t>
            </a:r>
            <a:r>
              <a:rPr lang="es-CO" sz="3200" dirty="0" smtClean="0"/>
              <a:t>Psicología</a:t>
            </a:r>
            <a:r>
              <a:rPr lang="es-CO" sz="3200" dirty="0"/>
              <a:t>, </a:t>
            </a:r>
            <a:r>
              <a:rPr lang="es-CO" sz="3200" dirty="0" smtClean="0"/>
              <a:t>este </a:t>
            </a:r>
            <a:r>
              <a:rPr lang="es-CO" sz="3200" dirty="0"/>
              <a:t>instrumento se ha utilizado en diversas situaciones de evaluación en las que obtener un perfil de personalidad del sujeto sea necesario. </a:t>
            </a:r>
            <a:endParaRPr lang="es-CO" sz="3200" dirty="0" smtClean="0"/>
          </a:p>
          <a:p>
            <a:pPr marL="0" indent="0" algn="just">
              <a:buNone/>
            </a:pPr>
            <a:endParaRPr lang="es-CO" sz="1800" dirty="0" smtClean="0"/>
          </a:p>
          <a:p>
            <a:pPr algn="just"/>
            <a:r>
              <a:rPr lang="es-CO" sz="3200" dirty="0"/>
              <a:t>La aplicación puede ser individual o colectiva con una duración de entre 40 y 45 minutos. </a:t>
            </a:r>
            <a:endParaRPr lang="es-CO" sz="3200" dirty="0" smtClean="0"/>
          </a:p>
          <a:p>
            <a:pPr algn="just"/>
            <a:endParaRPr lang="es-CO" sz="2000" dirty="0" smtClean="0"/>
          </a:p>
          <a:p>
            <a:pPr algn="just"/>
            <a:r>
              <a:rPr lang="es-CO" altLang="es-CO" sz="3200" dirty="0" smtClean="0"/>
              <a:t>El 16 PF-5 esta compuesto por 185 preguntas con tres posibles respuestas, los resultados arrojados por el cuestionario se resumen en cinco dimensiones globales de la personalidad y en 16 escalas primarias. </a:t>
            </a:r>
          </a:p>
          <a:p>
            <a:endParaRPr lang="es-CO" altLang="es-CO" sz="2800" dirty="0"/>
          </a:p>
          <a:p>
            <a:pPr marL="0" indent="0">
              <a:buNone/>
            </a:pPr>
            <a:endParaRPr lang="es-ES" altLang="es-CO" sz="2800" dirty="0" smtClean="0"/>
          </a:p>
        </p:txBody>
      </p:sp>
      <p:sp>
        <p:nvSpPr>
          <p:cNvPr id="6" name="3 CuadroTexto"/>
          <p:cNvSpPr txBox="1">
            <a:spLocks/>
          </p:cNvSpPr>
          <p:nvPr/>
        </p:nvSpPr>
        <p:spPr>
          <a:xfrm>
            <a:off x="2232025" y="609986"/>
            <a:ext cx="9505056" cy="677108"/>
          </a:xfrm>
          <a:prstGeom prst="rect">
            <a:avLst/>
          </a:prstGeom>
          <a:noFill/>
        </p:spPr>
        <p:txBody>
          <a:bodyPr vert="horz" wrap="square" lIns="180000" tIns="0" rIns="450000" bIns="0" rtlCol="0" anchor="ctr">
            <a:spAutoFit/>
          </a:bodyPr>
          <a:lstStyle>
            <a:lvl1pPr algn="ctr" defTabSz="123444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16 PF-5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2 Imagen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97" y="1254833"/>
            <a:ext cx="11520000" cy="2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CuadroTexto"/>
          <p:cNvSpPr txBox="1">
            <a:spLocks/>
          </p:cNvSpPr>
          <p:nvPr/>
        </p:nvSpPr>
        <p:spPr>
          <a:xfrm>
            <a:off x="2304033" y="591825"/>
            <a:ext cx="8784976" cy="677108"/>
          </a:xfrm>
          <a:prstGeom prst="rect">
            <a:avLst/>
          </a:prstGeom>
          <a:noFill/>
        </p:spPr>
        <p:txBody>
          <a:bodyPr vert="horz" wrap="square" lIns="180000" tIns="0" rIns="450000" bIns="0" rtlCol="0" anchor="ctr">
            <a:spAutoFit/>
          </a:bodyPr>
          <a:lstStyle>
            <a:lvl1pPr algn="ctr" defTabSz="123444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16 PF-APQ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91865" y="1440532"/>
            <a:ext cx="12169352" cy="5227906"/>
          </a:xfrm>
          <a:prstGeom prst="rect">
            <a:avLst/>
          </a:prstGeom>
        </p:spPr>
        <p:txBody>
          <a:bodyPr vert="horz" lIns="123444" tIns="61722" rIns="123444" bIns="61722" rtlCol="0">
            <a:noAutofit/>
          </a:bodyPr>
          <a:lstStyle>
            <a:lvl1pPr marL="462915" indent="-462915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2983" indent="-385763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3050" indent="-308610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60270" indent="-308610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77490" indent="-308610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94710" indent="-308610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11930" indent="-308610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9150" indent="-308610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370" indent="-308610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3200" dirty="0" smtClean="0"/>
              <a:t>El 16PF-APQ tiene como finalidad la apreciación de 16 rasgos o escalas primarias, cinco dimensiones globales de la personalidad, tres medidas de estilos  de respuesta, seis preferencias   ocupacionales y algunas escalas de tipo clínico, el ámbito de aplicación va desde jóvenes de 12 años hasta los 19. </a:t>
            </a:r>
          </a:p>
          <a:p>
            <a:pPr marL="0" indent="0" algn="just">
              <a:buNone/>
            </a:pPr>
            <a:endParaRPr lang="es-CO" sz="1800" dirty="0" smtClean="0"/>
          </a:p>
          <a:p>
            <a:pPr algn="just"/>
            <a:r>
              <a:rPr lang="es-CO" sz="3200" dirty="0" smtClean="0"/>
              <a:t>El tiempo estimado de duración es entre 45 a 60 minutos, el cuestionario esta compuesto por 200 preguntas, con tres posibles opciones de respuesta</a:t>
            </a:r>
          </a:p>
          <a:p>
            <a:endParaRPr lang="es-CO" altLang="es-CO" sz="3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altLang="es-CO" sz="2800" dirty="0" smtClean="0"/>
          </a:p>
        </p:txBody>
      </p:sp>
      <p:pic>
        <p:nvPicPr>
          <p:cNvPr id="5" name="2 Imagen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97" y="1254833"/>
            <a:ext cx="11520000" cy="2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91865" y="1440532"/>
            <a:ext cx="12169352" cy="5227906"/>
          </a:xfrm>
          <a:prstGeom prst="rect">
            <a:avLst/>
          </a:prstGeom>
        </p:spPr>
        <p:txBody>
          <a:bodyPr vert="horz" lIns="123444" tIns="61722" rIns="123444" bIns="61722" rtlCol="0">
            <a:noAutofit/>
          </a:bodyPr>
          <a:lstStyle>
            <a:lvl1pPr marL="462915" indent="-462915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2983" indent="-385763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43050" indent="-308610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60270" indent="-308610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77490" indent="-308610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94710" indent="-308610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11930" indent="-308610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9150" indent="-308610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46370" indent="-308610" algn="l" defTabSz="12344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3200" dirty="0" smtClean="0"/>
              <a:t>El proceso de orientación profesional es </a:t>
            </a:r>
            <a:r>
              <a:rPr lang="es-CO" sz="3200" u="sng" dirty="0" smtClean="0"/>
              <a:t>totalmente</a:t>
            </a:r>
            <a:r>
              <a:rPr lang="es-CO" sz="3200" dirty="0" smtClean="0"/>
              <a:t> </a:t>
            </a:r>
            <a:r>
              <a:rPr lang="es-CO" sz="3200" u="sng" dirty="0" smtClean="0"/>
              <a:t>gratuito </a:t>
            </a:r>
            <a:r>
              <a:rPr lang="es-CO" sz="3200" dirty="0" smtClean="0"/>
              <a:t>para aspirantes y estudiantes de la UMNG.</a:t>
            </a:r>
          </a:p>
          <a:p>
            <a:pPr algn="just"/>
            <a:endParaRPr lang="es-CO" sz="1800" dirty="0"/>
          </a:p>
          <a:p>
            <a:pPr algn="just"/>
            <a:r>
              <a:rPr lang="es-CO" sz="3200" dirty="0" smtClean="0"/>
              <a:t>Los resultados se entregan por escrito una semana después de la aplicación de las pruebas y ese mismo día se realiza la retroalimentación de las mismas.</a:t>
            </a:r>
          </a:p>
          <a:p>
            <a:pPr marL="0" indent="0" algn="just">
              <a:buNone/>
            </a:pPr>
            <a:endParaRPr lang="es-CO" sz="1800" dirty="0" smtClean="0"/>
          </a:p>
          <a:p>
            <a:endParaRPr lang="es-CO" altLang="es-CO" sz="3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altLang="es-CO" sz="2800" dirty="0" smtClean="0"/>
          </a:p>
        </p:txBody>
      </p:sp>
      <p:pic>
        <p:nvPicPr>
          <p:cNvPr id="5" name="2 Imagen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97" y="1254833"/>
            <a:ext cx="11520000" cy="2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23913" y="504428"/>
            <a:ext cx="11953106" cy="769441"/>
          </a:xfrm>
          <a:prstGeom prst="rect">
            <a:avLst/>
          </a:prstGeom>
          <a:noFill/>
        </p:spPr>
        <p:txBody>
          <a:bodyPr wrap="square" lIns="180000" tIns="0" rIns="450000" bIns="0" rtlCol="0">
            <a:spAutoFit/>
          </a:bodyPr>
          <a:lstStyle/>
          <a:p>
            <a:pPr algn="ctr"/>
            <a:r>
              <a:rPr lang="en-US" sz="5000" b="1" spc="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 R A C I A S</a:t>
            </a:r>
            <a:endParaRPr lang="en-US" sz="5000" b="1" spc="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0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institucional UM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institucional UMNG</Template>
  <TotalTime>172</TotalTime>
  <Words>469</Words>
  <Application>Microsoft Office PowerPoint</Application>
  <PresentationFormat>Personalizado</PresentationFormat>
  <Paragraphs>46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Plantilla institucional UMNG</vt:lpstr>
      <vt:lpstr>Presentación de PowerPoint</vt:lpstr>
      <vt:lpstr>Presentación de PowerPoint</vt:lpstr>
      <vt:lpstr>Presentación de PowerPoint</vt:lpstr>
      <vt:lpstr>IPP-R  (Intereses y Preferencias Profesionales)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MILITAR NUEVA GRANADA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Guayara</dc:creator>
  <cp:lastModifiedBy>John Jairo Solarte Lourido</cp:lastModifiedBy>
  <cp:revision>27</cp:revision>
  <dcterms:created xsi:type="dcterms:W3CDTF">2014-07-29T18:42:26Z</dcterms:created>
  <dcterms:modified xsi:type="dcterms:W3CDTF">2016-07-08T20:11:38Z</dcterms:modified>
</cp:coreProperties>
</file>