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72" r:id="rId4"/>
    <p:sldId id="275" r:id="rId5"/>
    <p:sldId id="276" r:id="rId6"/>
    <p:sldId id="277" r:id="rId7"/>
    <p:sldId id="274" r:id="rId8"/>
    <p:sldId id="281" r:id="rId9"/>
    <p:sldId id="282" r:id="rId10"/>
    <p:sldId id="278" r:id="rId11"/>
    <p:sldId id="260" r:id="rId12"/>
    <p:sldId id="280" r:id="rId13"/>
    <p:sldId id="261" r:id="rId14"/>
    <p:sldId id="262" r:id="rId15"/>
    <p:sldId id="263" r:id="rId16"/>
    <p:sldId id="264" r:id="rId17"/>
    <p:sldId id="265" r:id="rId18"/>
    <p:sldId id="266" r:id="rId19"/>
    <p:sldId id="267" r:id="rId20"/>
    <p:sldId id="268" r:id="rId21"/>
    <p:sldId id="269" r:id="rId22"/>
    <p:sldId id="271" r:id="rId2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2DAEDF-A316-7BF7-A58B-DA438B1583D3}" v="221" dt="2025-07-03T20:25:59.27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2"/>
  </p:normalViewPr>
  <p:slideViewPr>
    <p:cSldViewPr>
      <p:cViewPr varScale="1">
        <p:scale>
          <a:sx n="104" d="100"/>
          <a:sy n="104" d="100"/>
        </p:scale>
        <p:origin x="896"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9440" y="505713"/>
            <a:ext cx="6218808" cy="1617294"/>
          </a:xfrm>
          <a:prstGeom prst="rect">
            <a:avLst/>
          </a:prstGeom>
        </p:spPr>
        <p:txBody>
          <a:bodyPr wrap="square" lIns="0" tIns="0" rIns="0" bIns="0">
            <a:spAutoFit/>
          </a:bodyPr>
          <a:lstStyle>
            <a:lvl1pPr>
              <a:defRPr sz="2000" b="1" i="0">
                <a:solidFill>
                  <a:srgbClr val="FFC000"/>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C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C000"/>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C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0857" cy="6857363"/>
          </a:xfrm>
          <a:prstGeom prst="rect">
            <a:avLst/>
          </a:prstGeom>
        </p:spPr>
      </p:pic>
      <p:sp>
        <p:nvSpPr>
          <p:cNvPr id="2" name="Holder 2"/>
          <p:cNvSpPr>
            <a:spLocks noGrp="1"/>
          </p:cNvSpPr>
          <p:nvPr>
            <p:ph type="title"/>
          </p:nvPr>
        </p:nvSpPr>
        <p:spPr>
          <a:xfrm>
            <a:off x="2935604" y="505713"/>
            <a:ext cx="8507730" cy="469773"/>
          </a:xfrm>
          <a:prstGeom prst="rect">
            <a:avLst/>
          </a:prstGeom>
        </p:spPr>
        <p:txBody>
          <a:bodyPr wrap="square" lIns="0" tIns="0" rIns="0" bIns="0">
            <a:spAutoFit/>
          </a:bodyPr>
          <a:lstStyle>
            <a:lvl1pPr>
              <a:defRPr sz="2000" b="1" i="0">
                <a:solidFill>
                  <a:srgbClr val="FFC000"/>
                </a:solidFill>
                <a:latin typeface="Arial"/>
                <a:cs typeface="Arial"/>
              </a:defRPr>
            </a:lvl1pPr>
          </a:lstStyle>
          <a:p>
            <a:endParaRPr/>
          </a:p>
        </p:txBody>
      </p:sp>
      <p:sp>
        <p:nvSpPr>
          <p:cNvPr id="3" name="Holder 3"/>
          <p:cNvSpPr>
            <a:spLocks noGrp="1"/>
          </p:cNvSpPr>
          <p:nvPr>
            <p:ph type="body" idx="1"/>
          </p:nvPr>
        </p:nvSpPr>
        <p:spPr>
          <a:xfrm>
            <a:off x="437387" y="1195450"/>
            <a:ext cx="11451590" cy="461581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7/4/25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preparatorios.campus@unimilitar.edu.c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preparatorios.campus@unimilitar.edu.c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financiera.dircampus@unimilitar.edu.co" TargetMode="External"/><Relationship Id="rId2" Type="http://schemas.openxmlformats.org/officeDocument/2006/relationships/hyperlink" Target="mailto:preparatorios.campus@unimilitar.edu.c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preparatorios.campus@unimilitar.edu.c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0857" cy="6857363"/>
          </a:xfrm>
          <a:prstGeom prst="rect">
            <a:avLst/>
          </a:prstGeom>
        </p:spPr>
      </p:pic>
      <p:sp>
        <p:nvSpPr>
          <p:cNvPr id="3" name="object 3"/>
          <p:cNvSpPr txBox="1">
            <a:spLocks noGrp="1"/>
          </p:cNvSpPr>
          <p:nvPr>
            <p:ph type="ctrTitle"/>
          </p:nvPr>
        </p:nvSpPr>
        <p:spPr>
          <a:prstGeom prst="rect">
            <a:avLst/>
          </a:prstGeom>
        </p:spPr>
        <p:txBody>
          <a:bodyPr vert="horz" wrap="square" lIns="0" tIns="296494" rIns="0" bIns="0" rtlCol="0">
            <a:spAutoFit/>
          </a:bodyPr>
          <a:lstStyle/>
          <a:p>
            <a:pPr marL="372110" marR="5080" indent="267970">
              <a:lnSpc>
                <a:spcPts val="5190"/>
              </a:lnSpc>
              <a:spcBef>
                <a:spcPts val="750"/>
              </a:spcBef>
            </a:pPr>
            <a:r>
              <a:rPr sz="4800" spc="-10" dirty="0">
                <a:solidFill>
                  <a:srgbClr val="1F3862"/>
                </a:solidFill>
              </a:rPr>
              <a:t>PREPARATORIOS </a:t>
            </a:r>
            <a:r>
              <a:rPr sz="4800" dirty="0">
                <a:solidFill>
                  <a:srgbClr val="1F3862"/>
                </a:solidFill>
              </a:rPr>
              <a:t>DERECHO</a:t>
            </a:r>
            <a:r>
              <a:rPr sz="4800" spc="-235" dirty="0">
                <a:solidFill>
                  <a:srgbClr val="1F3862"/>
                </a:solidFill>
              </a:rPr>
              <a:t> </a:t>
            </a:r>
            <a:r>
              <a:rPr sz="4800" spc="-10" dirty="0">
                <a:solidFill>
                  <a:srgbClr val="1F3862"/>
                </a:solidFill>
              </a:rPr>
              <a:t>CAMPUS</a:t>
            </a:r>
            <a:endParaRPr sz="4800"/>
          </a:p>
        </p:txBody>
      </p:sp>
      <p:sp>
        <p:nvSpPr>
          <p:cNvPr id="4" name="object 4"/>
          <p:cNvSpPr txBox="1"/>
          <p:nvPr/>
        </p:nvSpPr>
        <p:spPr>
          <a:xfrm>
            <a:off x="8100186" y="2679903"/>
            <a:ext cx="1919605" cy="757555"/>
          </a:xfrm>
          <a:prstGeom prst="rect">
            <a:avLst/>
          </a:prstGeom>
        </p:spPr>
        <p:txBody>
          <a:bodyPr vert="horz" wrap="square" lIns="0" tIns="12700" rIns="0" bIns="0" rtlCol="0" anchor="t">
            <a:spAutoFit/>
          </a:bodyPr>
          <a:lstStyle/>
          <a:p>
            <a:pPr marL="12700">
              <a:lnSpc>
                <a:spcPct val="100000"/>
              </a:lnSpc>
              <a:spcBef>
                <a:spcPts val="100"/>
              </a:spcBef>
            </a:pPr>
            <a:r>
              <a:rPr lang="es-ES" sz="4800" b="1" spc="-45" dirty="0">
                <a:solidFill>
                  <a:srgbClr val="1F3862"/>
                </a:solidFill>
                <a:latin typeface="Arial"/>
                <a:cs typeface="Arial"/>
              </a:rPr>
              <a:t>2025-2</a:t>
            </a:r>
            <a:endParaRPr sz="4800" b="1" spc="-50" dirty="0">
              <a:solidFill>
                <a:srgbClr val="1F3862"/>
              </a:solidFill>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1800" y="609600"/>
            <a:ext cx="8507730" cy="362407"/>
          </a:xfrm>
          <a:prstGeom prst="rect">
            <a:avLst/>
          </a:prstGeom>
        </p:spPr>
        <p:txBody>
          <a:bodyPr vert="horz" wrap="square" lIns="0" tIns="54102" rIns="0" bIns="0" rtlCol="0">
            <a:spAutoFit/>
          </a:bodyPr>
          <a:lstStyle/>
          <a:p>
            <a:pPr marL="1737995">
              <a:lnSpc>
                <a:spcPct val="100000"/>
              </a:lnSpc>
              <a:spcBef>
                <a:spcPts val="90"/>
              </a:spcBef>
            </a:pPr>
            <a:r>
              <a:rPr spc="-25" dirty="0"/>
              <a:t>PARÁMETROS</a:t>
            </a:r>
            <a:r>
              <a:rPr spc="-70" dirty="0"/>
              <a:t> </a:t>
            </a:r>
            <a:r>
              <a:rPr spc="-10" dirty="0"/>
              <a:t>INSCRIPCIÓN</a:t>
            </a:r>
            <a:r>
              <a:rPr spc="-35" dirty="0"/>
              <a:t> </a:t>
            </a:r>
            <a:r>
              <a:rPr spc="-25" dirty="0"/>
              <a:t>PREPARATORIOS</a:t>
            </a:r>
            <a:r>
              <a:rPr spc="-40" dirty="0"/>
              <a:t> </a:t>
            </a:r>
            <a:r>
              <a:rPr spc="-25" dirty="0"/>
              <a:t>2025-</a:t>
            </a:r>
            <a:r>
              <a:rPr lang="es-CO" spc="-50" dirty="0"/>
              <a:t>2</a:t>
            </a:r>
            <a:endParaRPr spc="-50" dirty="0"/>
          </a:p>
        </p:txBody>
      </p:sp>
      <p:graphicFrame>
        <p:nvGraphicFramePr>
          <p:cNvPr id="3" name="object 3"/>
          <p:cNvGraphicFramePr>
            <a:graphicFrameLocks noGrp="1"/>
          </p:cNvGraphicFramePr>
          <p:nvPr>
            <p:extLst>
              <p:ext uri="{D42A27DB-BD31-4B8C-83A1-F6EECF244321}">
                <p14:modId xmlns:p14="http://schemas.microsoft.com/office/powerpoint/2010/main" val="658654562"/>
              </p:ext>
            </p:extLst>
          </p:nvPr>
        </p:nvGraphicFramePr>
        <p:xfrm>
          <a:off x="914400" y="1219200"/>
          <a:ext cx="10725913" cy="4698620"/>
        </p:xfrm>
        <a:graphic>
          <a:graphicData uri="http://schemas.openxmlformats.org/drawingml/2006/table">
            <a:tbl>
              <a:tblPr firstRow="1" bandRow="1">
                <a:tableStyleId>{2D5ABB26-0587-4C30-8999-92F81FD0307C}</a:tableStyleId>
              </a:tblPr>
              <a:tblGrid>
                <a:gridCol w="10725913">
                  <a:extLst>
                    <a:ext uri="{9D8B030D-6E8A-4147-A177-3AD203B41FA5}">
                      <a16:colId xmlns:a16="http://schemas.microsoft.com/office/drawing/2014/main" val="20000"/>
                    </a:ext>
                  </a:extLst>
                </a:gridCol>
              </a:tblGrid>
              <a:tr h="709550">
                <a:tc>
                  <a:txBody>
                    <a:bodyPr/>
                    <a:lstStyle/>
                    <a:p>
                      <a:pPr marL="94615" marR="82550" algn="just">
                        <a:lnSpc>
                          <a:spcPct val="100099"/>
                        </a:lnSpc>
                        <a:spcBef>
                          <a:spcPts val="345"/>
                        </a:spcBef>
                      </a:pPr>
                      <a:r>
                        <a:rPr sz="1600" b="0" dirty="0">
                          <a:latin typeface="+mn-lt"/>
                        </a:rPr>
                        <a:t>Se recuerda que el primer examen preparatorio de cada área que se quiera presentar es GRATUITO, quien lo repruebe el siguiente a presentar se debe pagar los derechos </a:t>
                      </a:r>
                      <a:r>
                        <a:rPr sz="1600" b="0" dirty="0" err="1">
                          <a:latin typeface="+mn-lt"/>
                        </a:rPr>
                        <a:t>pecuniarios</a:t>
                      </a:r>
                      <a:r>
                        <a:rPr lang="es-CO" sz="1600" b="0" dirty="0">
                          <a:latin typeface="+mn-lt"/>
                        </a:rPr>
                        <a:t>.</a:t>
                      </a:r>
                    </a:p>
                  </a:txBody>
                  <a:tcPr marL="0" marR="0" marT="33020" marB="0">
                    <a:lnL w="12700">
                      <a:solidFill>
                        <a:srgbClr val="4470C4"/>
                      </a:solidFill>
                      <a:prstDash val="solid"/>
                    </a:lnL>
                    <a:lnR w="12700">
                      <a:solidFill>
                        <a:srgbClr val="4470C4"/>
                      </a:solidFill>
                      <a:prstDash val="solid"/>
                    </a:lnR>
                    <a:lnT w="12700">
                      <a:solidFill>
                        <a:srgbClr val="4470C4"/>
                      </a:solidFill>
                      <a:prstDash val="solid"/>
                    </a:lnT>
                    <a:lnB w="12700">
                      <a:solidFill>
                        <a:srgbClr val="4470C4"/>
                      </a:solidFill>
                      <a:prstDash val="solid"/>
                    </a:lnB>
                  </a:tcPr>
                </a:tc>
                <a:extLst>
                  <a:ext uri="{0D108BD9-81ED-4DB2-BD59-A6C34878D82A}">
                    <a16:rowId xmlns:a16="http://schemas.microsoft.com/office/drawing/2014/main" val="10000"/>
                  </a:ext>
                </a:extLst>
              </a:tr>
              <a:tr h="762000">
                <a:tc>
                  <a:txBody>
                    <a:bodyPr/>
                    <a:lstStyle/>
                    <a:p>
                      <a:pPr marL="94615" marR="82550" algn="just">
                        <a:lnSpc>
                          <a:spcPct val="100099"/>
                        </a:lnSpc>
                        <a:spcBef>
                          <a:spcPts val="345"/>
                        </a:spcBef>
                        <a:tabLst>
                          <a:tab pos="3270885" algn="l"/>
                        </a:tabLst>
                      </a:pPr>
                      <a:r>
                        <a:rPr sz="1600" b="0" dirty="0">
                          <a:latin typeface="+mn-lt"/>
                        </a:rPr>
                        <a:t>Para la presentación del preparatorio	escrito ÚNICO deben haber cursado y aprobado todas la materias que componen las 6 </a:t>
                      </a:r>
                      <a:r>
                        <a:rPr sz="1600" b="0" dirty="0" err="1">
                          <a:latin typeface="+mn-lt"/>
                        </a:rPr>
                        <a:t>áreas</a:t>
                      </a:r>
                      <a:r>
                        <a:rPr lang="es-CO" sz="1600" b="0" dirty="0">
                          <a:latin typeface="+mn-lt"/>
                        </a:rPr>
                        <a:t>.</a:t>
                      </a:r>
                      <a:r>
                        <a:rPr sz="1600" b="0" dirty="0">
                          <a:latin typeface="+mn-lt"/>
                        </a:rPr>
                        <a:t> Así mismo se debe pagar los derechos pecuniarios correspondientes en las fechas establecidas.</a:t>
                      </a:r>
                    </a:p>
                  </a:txBody>
                  <a:tcPr marL="0" marR="0" marT="53975" marB="0">
                    <a:lnL w="12700">
                      <a:solidFill>
                        <a:srgbClr val="4470C4"/>
                      </a:solidFill>
                      <a:prstDash val="solid"/>
                    </a:lnL>
                    <a:lnR w="12700">
                      <a:solidFill>
                        <a:srgbClr val="4470C4"/>
                      </a:solidFill>
                      <a:prstDash val="solid"/>
                    </a:lnR>
                    <a:lnT w="12700">
                      <a:solidFill>
                        <a:srgbClr val="4470C4"/>
                      </a:solidFill>
                      <a:prstDash val="solid"/>
                    </a:lnT>
                    <a:lnB w="12700">
                      <a:solidFill>
                        <a:srgbClr val="4470C4"/>
                      </a:solidFill>
                      <a:prstDash val="solid"/>
                    </a:lnB>
                  </a:tcPr>
                </a:tc>
                <a:extLst>
                  <a:ext uri="{0D108BD9-81ED-4DB2-BD59-A6C34878D82A}">
                    <a16:rowId xmlns:a16="http://schemas.microsoft.com/office/drawing/2014/main" val="10001"/>
                  </a:ext>
                </a:extLst>
              </a:tr>
              <a:tr h="990600">
                <a:tc>
                  <a:txBody>
                    <a:bodyPr/>
                    <a:lstStyle/>
                    <a:p>
                      <a:pPr marL="94615" marR="82550" algn="just">
                        <a:lnSpc>
                          <a:spcPct val="100099"/>
                        </a:lnSpc>
                        <a:spcBef>
                          <a:spcPts val="345"/>
                        </a:spcBef>
                      </a:pPr>
                      <a:r>
                        <a:rPr sz="1600" b="0" dirty="0">
                          <a:latin typeface="+mn-lt"/>
                        </a:rPr>
                        <a:t>Todo preparatorio que presente el </a:t>
                      </a:r>
                      <a:r>
                        <a:rPr sz="1600" b="0" dirty="0" err="1">
                          <a:latin typeface="+mn-lt"/>
                        </a:rPr>
                        <a:t>estudiante</a:t>
                      </a:r>
                      <a:r>
                        <a:rPr lang="es-CO" sz="1600" b="0" dirty="0">
                          <a:latin typeface="+mn-lt"/>
                        </a:rPr>
                        <a:t> y</a:t>
                      </a:r>
                      <a:r>
                        <a:rPr sz="1600" b="0" dirty="0">
                          <a:latin typeface="+mn-lt"/>
                        </a:rPr>
                        <a:t> que incumpla los requisitos establecidos como por ejemplo el pago y las asignaturas habilitantes no se tendrán en cuenta como presentado. Si el estudiante paga el preparatorio sin cumplir requisitos y lo presenta no se le válida ni se retornará el pago.</a:t>
                      </a:r>
                    </a:p>
                  </a:txBody>
                  <a:tcPr marL="0" marR="0" marT="42545" marB="0">
                    <a:lnL w="12700">
                      <a:solidFill>
                        <a:srgbClr val="4470C4"/>
                      </a:solidFill>
                      <a:prstDash val="solid"/>
                    </a:lnL>
                    <a:lnR w="12700">
                      <a:solidFill>
                        <a:srgbClr val="4470C4"/>
                      </a:solidFill>
                      <a:prstDash val="solid"/>
                    </a:lnR>
                    <a:lnT w="12700">
                      <a:solidFill>
                        <a:srgbClr val="4470C4"/>
                      </a:solidFill>
                      <a:prstDash val="solid"/>
                    </a:lnT>
                    <a:lnB w="12700">
                      <a:solidFill>
                        <a:srgbClr val="4470C4"/>
                      </a:solidFill>
                      <a:prstDash val="solid"/>
                    </a:lnB>
                  </a:tcPr>
                </a:tc>
                <a:extLst>
                  <a:ext uri="{0D108BD9-81ED-4DB2-BD59-A6C34878D82A}">
                    <a16:rowId xmlns:a16="http://schemas.microsoft.com/office/drawing/2014/main" val="10002"/>
                  </a:ext>
                </a:extLst>
              </a:tr>
              <a:tr h="685800">
                <a:tc>
                  <a:txBody>
                    <a:bodyPr/>
                    <a:lstStyle/>
                    <a:p>
                      <a:pPr marL="94615" marR="82550" algn="just">
                        <a:lnSpc>
                          <a:spcPct val="100099"/>
                        </a:lnSpc>
                        <a:spcBef>
                          <a:spcPts val="345"/>
                        </a:spcBef>
                      </a:pPr>
                      <a:r>
                        <a:rPr sz="1600" b="1" dirty="0">
                          <a:latin typeface="+mn-lt"/>
                        </a:rPr>
                        <a:t>Res.1017/05 Art.6 OPORTUNIDADES: </a:t>
                      </a:r>
                      <a:r>
                        <a:rPr sz="1600" b="0" dirty="0">
                          <a:latin typeface="+mn-lt"/>
                        </a:rPr>
                        <a:t>Los estudiantes o egresados, sólo podrán presentar un preparatorio por área académica cada 15 días, previa inscripción y pago del derecho correspondiente. El examen preparatorio ÚNICO se programará cada cuatro meses.</a:t>
                      </a:r>
                    </a:p>
                  </a:txBody>
                  <a:tcPr marL="0" marR="0" marT="33655" marB="0">
                    <a:lnL w="12700">
                      <a:solidFill>
                        <a:srgbClr val="4470C4"/>
                      </a:solidFill>
                      <a:prstDash val="solid"/>
                    </a:lnL>
                    <a:lnR w="12700">
                      <a:solidFill>
                        <a:srgbClr val="4470C4"/>
                      </a:solidFill>
                      <a:prstDash val="solid"/>
                    </a:lnR>
                    <a:lnT w="12700">
                      <a:solidFill>
                        <a:srgbClr val="4470C4"/>
                      </a:solidFill>
                      <a:prstDash val="solid"/>
                    </a:lnT>
                    <a:lnB w="12700">
                      <a:solidFill>
                        <a:srgbClr val="4470C4"/>
                      </a:solidFill>
                      <a:prstDash val="solid"/>
                    </a:lnB>
                  </a:tcPr>
                </a:tc>
                <a:extLst>
                  <a:ext uri="{0D108BD9-81ED-4DB2-BD59-A6C34878D82A}">
                    <a16:rowId xmlns:a16="http://schemas.microsoft.com/office/drawing/2014/main" val="10003"/>
                  </a:ext>
                </a:extLst>
              </a:tr>
              <a:tr h="685800">
                <a:tc>
                  <a:txBody>
                    <a:bodyPr/>
                    <a:lstStyle/>
                    <a:p>
                      <a:pPr marL="94615" marR="82550" algn="just">
                        <a:lnSpc>
                          <a:spcPct val="100099"/>
                        </a:lnSpc>
                        <a:spcBef>
                          <a:spcPts val="345"/>
                        </a:spcBef>
                      </a:pPr>
                      <a:r>
                        <a:rPr sz="1600" b="1" dirty="0">
                          <a:latin typeface="+mn-lt"/>
                        </a:rPr>
                        <a:t>Res.1017/05 Art.9 numeral 3: </a:t>
                      </a:r>
                      <a:r>
                        <a:rPr sz="1600" b="0" dirty="0">
                          <a:latin typeface="+mn-lt"/>
                        </a:rPr>
                        <a:t>Los estudiantes que deban presentar exámenes ECAES (SABER PRO) no podrán presentar exámenes preparatorios dentro de los (3) meses anteriores al mismo.</a:t>
                      </a:r>
                    </a:p>
                  </a:txBody>
                  <a:tcPr marL="0" marR="0" marT="44450" marB="0">
                    <a:lnL w="12700">
                      <a:solidFill>
                        <a:srgbClr val="4470C4"/>
                      </a:solidFill>
                      <a:prstDash val="solid"/>
                    </a:lnL>
                    <a:lnR w="12700">
                      <a:solidFill>
                        <a:srgbClr val="4470C4"/>
                      </a:solidFill>
                      <a:prstDash val="solid"/>
                    </a:lnR>
                    <a:lnT w="12700">
                      <a:solidFill>
                        <a:srgbClr val="4470C4"/>
                      </a:solidFill>
                      <a:prstDash val="solid"/>
                    </a:lnT>
                    <a:lnB w="12700">
                      <a:solidFill>
                        <a:srgbClr val="4470C4"/>
                      </a:solidFill>
                      <a:prstDash val="solid"/>
                    </a:lnB>
                  </a:tcPr>
                </a:tc>
                <a:extLst>
                  <a:ext uri="{0D108BD9-81ED-4DB2-BD59-A6C34878D82A}">
                    <a16:rowId xmlns:a16="http://schemas.microsoft.com/office/drawing/2014/main" val="10004"/>
                  </a:ext>
                </a:extLst>
              </a:tr>
              <a:tr h="646430">
                <a:tc>
                  <a:txBody>
                    <a:bodyPr/>
                    <a:lstStyle/>
                    <a:p>
                      <a:pPr marL="94615" marR="82550" algn="just">
                        <a:lnSpc>
                          <a:spcPct val="100099"/>
                        </a:lnSpc>
                        <a:spcBef>
                          <a:spcPts val="345"/>
                        </a:spcBef>
                        <a:tabLst>
                          <a:tab pos="7408545" algn="l"/>
                        </a:tabLst>
                      </a:pPr>
                      <a:r>
                        <a:rPr sz="1600" b="0" dirty="0">
                          <a:latin typeface="+mn-lt"/>
                        </a:rPr>
                        <a:t>De acuerdo con la disponibilidad de docentes, espacios y con el fin de dar más tiempo para evaluar se ha establecido un cupo por modalidad de </a:t>
                      </a:r>
                      <a:r>
                        <a:rPr lang="es-CO" sz="1600" b="1" dirty="0">
                          <a:solidFill>
                            <a:srgbClr val="FF0000"/>
                          </a:solidFill>
                          <a:latin typeface="+mn-lt"/>
                        </a:rPr>
                        <a:t>80</a:t>
                      </a:r>
                      <a:r>
                        <a:rPr lang="es-CO" sz="1600" b="1" baseline="0" dirty="0">
                          <a:solidFill>
                            <a:srgbClr val="FF0000"/>
                          </a:solidFill>
                          <a:latin typeface="+mn-lt"/>
                        </a:rPr>
                        <a:t> </a:t>
                      </a:r>
                      <a:r>
                        <a:rPr sz="1600" b="1" dirty="0" err="1">
                          <a:solidFill>
                            <a:srgbClr val="FF0000"/>
                          </a:solidFill>
                          <a:latin typeface="+mn-lt"/>
                        </a:rPr>
                        <a:t>estudiantes</a:t>
                      </a:r>
                      <a:r>
                        <a:rPr lang="es-CO" sz="1600" b="0" dirty="0">
                          <a:latin typeface="+mn-lt"/>
                        </a:rPr>
                        <a:t>,</a:t>
                      </a:r>
                      <a:r>
                        <a:rPr sz="1600" b="0" dirty="0">
                          <a:latin typeface="+mn-lt"/>
                        </a:rPr>
                        <a:t> los cuales serán </a:t>
                      </a:r>
                      <a:r>
                        <a:rPr sz="1600" b="0" dirty="0" err="1">
                          <a:latin typeface="+mn-lt"/>
                        </a:rPr>
                        <a:t>distribuidos</a:t>
                      </a:r>
                      <a:r>
                        <a:rPr sz="1600" b="0" dirty="0">
                          <a:latin typeface="+mn-lt"/>
                        </a:rPr>
                        <a:t> </a:t>
                      </a:r>
                      <a:r>
                        <a:rPr sz="1600" b="0" dirty="0" err="1">
                          <a:latin typeface="+mn-lt"/>
                        </a:rPr>
                        <a:t>en</a:t>
                      </a:r>
                      <a:r>
                        <a:rPr lang="es-CO" sz="1600" b="0" dirty="0">
                          <a:latin typeface="+mn-lt"/>
                        </a:rPr>
                        <a:t> una única fecha</a:t>
                      </a:r>
                      <a:r>
                        <a:rPr lang="es-CO" sz="1600" b="0" baseline="0" dirty="0">
                          <a:latin typeface="+mn-lt"/>
                        </a:rPr>
                        <a:t> y de acuerdo con </a:t>
                      </a:r>
                      <a:r>
                        <a:rPr sz="1600" b="0" dirty="0">
                          <a:latin typeface="+mn-lt"/>
                        </a:rPr>
                        <a:t>el cronograma de </a:t>
                      </a:r>
                      <a:r>
                        <a:rPr sz="1600" b="0" dirty="0" err="1">
                          <a:latin typeface="+mn-lt"/>
                        </a:rPr>
                        <a:t>preparatorios</a:t>
                      </a:r>
                      <a:r>
                        <a:rPr sz="1600" b="0" dirty="0">
                          <a:latin typeface="+mn-lt"/>
                        </a:rPr>
                        <a:t> 2025-</a:t>
                      </a:r>
                      <a:r>
                        <a:rPr lang="es-CO" sz="1600" b="0" dirty="0">
                          <a:latin typeface="+mn-lt"/>
                        </a:rPr>
                        <a:t>2</a:t>
                      </a:r>
                      <a:r>
                        <a:rPr sz="1600" b="0" dirty="0">
                          <a:latin typeface="+mn-lt"/>
                        </a:rPr>
                        <a:t>.</a:t>
                      </a:r>
                    </a:p>
                  </a:txBody>
                  <a:tcPr marL="0" marR="0" marT="53975" marB="0">
                    <a:lnL w="12700">
                      <a:solidFill>
                        <a:srgbClr val="4470C4"/>
                      </a:solidFill>
                      <a:prstDash val="solid"/>
                    </a:lnL>
                    <a:lnR w="12700">
                      <a:solidFill>
                        <a:srgbClr val="4470C4"/>
                      </a:solidFill>
                      <a:prstDash val="solid"/>
                    </a:lnR>
                    <a:lnT w="12700">
                      <a:solidFill>
                        <a:srgbClr val="4470C4"/>
                      </a:solidFill>
                      <a:prstDash val="solid"/>
                    </a:lnT>
                    <a:lnB w="12700">
                      <a:solidFill>
                        <a:srgbClr val="4470C4"/>
                      </a:solidFill>
                      <a:prstDash val="soli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79300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600" y="685800"/>
            <a:ext cx="8507730" cy="362407"/>
          </a:xfrm>
          <a:prstGeom prst="rect">
            <a:avLst/>
          </a:prstGeom>
        </p:spPr>
        <p:txBody>
          <a:bodyPr vert="horz" wrap="square" lIns="0" tIns="54102" rIns="0" bIns="0" rtlCol="0">
            <a:spAutoFit/>
          </a:bodyPr>
          <a:lstStyle/>
          <a:p>
            <a:pPr marL="1668145">
              <a:lnSpc>
                <a:spcPct val="100000"/>
              </a:lnSpc>
              <a:spcBef>
                <a:spcPts val="90"/>
              </a:spcBef>
            </a:pPr>
            <a:r>
              <a:rPr spc="-25" dirty="0"/>
              <a:t>PARÁMETROS</a:t>
            </a:r>
            <a:r>
              <a:rPr spc="-70" dirty="0"/>
              <a:t> </a:t>
            </a:r>
            <a:r>
              <a:rPr spc="-10" dirty="0"/>
              <a:t>INSCRIPCIÓN</a:t>
            </a:r>
            <a:r>
              <a:rPr spc="-35" dirty="0"/>
              <a:t> </a:t>
            </a:r>
            <a:r>
              <a:rPr spc="-25" dirty="0"/>
              <a:t>PREPARATORIOS</a:t>
            </a:r>
            <a:r>
              <a:rPr spc="-40" dirty="0"/>
              <a:t> </a:t>
            </a:r>
            <a:r>
              <a:rPr spc="-25" dirty="0"/>
              <a:t>2025-</a:t>
            </a:r>
            <a:r>
              <a:rPr lang="es-CO" spc="-50" dirty="0"/>
              <a:t>2</a:t>
            </a:r>
            <a:endParaRPr spc="-50" dirty="0"/>
          </a:p>
        </p:txBody>
      </p:sp>
      <p:graphicFrame>
        <p:nvGraphicFramePr>
          <p:cNvPr id="3" name="object 3"/>
          <p:cNvGraphicFramePr>
            <a:graphicFrameLocks noGrp="1"/>
          </p:cNvGraphicFramePr>
          <p:nvPr>
            <p:extLst>
              <p:ext uri="{D42A27DB-BD31-4B8C-83A1-F6EECF244321}">
                <p14:modId xmlns:p14="http://schemas.microsoft.com/office/powerpoint/2010/main" val="1393568971"/>
              </p:ext>
            </p:extLst>
          </p:nvPr>
        </p:nvGraphicFramePr>
        <p:xfrm>
          <a:off x="475487" y="1195450"/>
          <a:ext cx="11362690" cy="2075815"/>
        </p:xfrm>
        <a:graphic>
          <a:graphicData uri="http://schemas.openxmlformats.org/drawingml/2006/table">
            <a:tbl>
              <a:tblPr firstRow="1" bandRow="1">
                <a:tableStyleId>{2D5ABB26-0587-4C30-8999-92F81FD0307C}</a:tableStyleId>
              </a:tblPr>
              <a:tblGrid>
                <a:gridCol w="11362690">
                  <a:extLst>
                    <a:ext uri="{9D8B030D-6E8A-4147-A177-3AD203B41FA5}">
                      <a16:colId xmlns:a16="http://schemas.microsoft.com/office/drawing/2014/main" val="20000"/>
                    </a:ext>
                  </a:extLst>
                </a:gridCol>
              </a:tblGrid>
              <a:tr h="645795">
                <a:tc>
                  <a:txBody>
                    <a:bodyPr/>
                    <a:lstStyle/>
                    <a:p>
                      <a:pPr marL="94615" marR="82550" indent="0" algn="just" defTabSz="914400" eaLnBrk="1" fontAlgn="auto" latinLnBrk="0" hangingPunct="1">
                        <a:lnSpc>
                          <a:spcPct val="100099"/>
                        </a:lnSpc>
                        <a:spcBef>
                          <a:spcPts val="345"/>
                        </a:spcBef>
                        <a:spcAft>
                          <a:spcPts val="0"/>
                        </a:spcAft>
                        <a:buClrTx/>
                        <a:buSzTx/>
                        <a:buFontTx/>
                        <a:buNone/>
                        <a:tabLst/>
                        <a:defRPr/>
                      </a:pPr>
                      <a:r>
                        <a:rPr sz="1600" b="0" dirty="0">
                          <a:solidFill>
                            <a:schemeClr val="tx1"/>
                          </a:solidFill>
                          <a:latin typeface="+mn-lt"/>
                          <a:ea typeface="+mn-ea"/>
                          <a:cs typeface="+mn-cs"/>
                        </a:rPr>
                        <a:t>Si el estudiante inscrito no </a:t>
                      </a:r>
                      <a:r>
                        <a:rPr lang="es-419" sz="1600" b="0" dirty="0">
                          <a:solidFill>
                            <a:schemeClr val="tx1"/>
                          </a:solidFill>
                          <a:latin typeface="+mn-lt"/>
                          <a:ea typeface="+mn-ea"/>
                          <a:cs typeface="+mn-cs"/>
                        </a:rPr>
                        <a:t>asiste al preparatorio o no se presenta</a:t>
                      </a:r>
                      <a:r>
                        <a:rPr sz="1600" b="0" dirty="0">
                          <a:solidFill>
                            <a:schemeClr val="tx1"/>
                          </a:solidFill>
                          <a:latin typeface="+mn-lt"/>
                          <a:ea typeface="+mn-ea"/>
                          <a:cs typeface="+mn-cs"/>
                        </a:rPr>
                        <a:t> puntualmente a la hora indicada, </a:t>
                      </a:r>
                      <a:r>
                        <a:rPr lang="es-419" sz="1600" b="0" dirty="0">
                          <a:solidFill>
                            <a:schemeClr val="tx1"/>
                          </a:solidFill>
                          <a:latin typeface="+mn-lt"/>
                          <a:ea typeface="+mn-ea"/>
                          <a:cs typeface="+mn-cs"/>
                        </a:rPr>
                        <a:t>se dejará constancia de inasistencia y </a:t>
                      </a:r>
                      <a:r>
                        <a:rPr lang="es-CO" sz="1600" b="1" dirty="0">
                          <a:solidFill>
                            <a:schemeClr val="tx1"/>
                          </a:solidFill>
                          <a:latin typeface="+mn-lt"/>
                          <a:ea typeface="+mn-ea"/>
                          <a:cs typeface="+mn-cs"/>
                        </a:rPr>
                        <a:t>no podrá inscribirse en la modalidad de preparatorio siguiente de la misma área, según el orden correspondiente fijado para el semestre respectivo</a:t>
                      </a:r>
                      <a:r>
                        <a:rPr sz="1600" b="0" dirty="0">
                          <a:solidFill>
                            <a:schemeClr val="tx1"/>
                          </a:solidFill>
                          <a:latin typeface="+mn-lt"/>
                          <a:ea typeface="+mn-ea"/>
                          <a:cs typeface="+mn-cs"/>
                        </a:rPr>
                        <a:t>. En </a:t>
                      </a:r>
                      <a:r>
                        <a:rPr lang="es-419" sz="1600" b="0" dirty="0">
                          <a:solidFill>
                            <a:schemeClr val="tx1"/>
                          </a:solidFill>
                          <a:latin typeface="+mn-lt"/>
                          <a:ea typeface="+mn-ea"/>
                          <a:cs typeface="+mn-cs"/>
                        </a:rPr>
                        <a:t>c</a:t>
                      </a:r>
                      <a:r>
                        <a:rPr sz="1600" b="0" dirty="0" err="1">
                          <a:solidFill>
                            <a:schemeClr val="tx1"/>
                          </a:solidFill>
                          <a:latin typeface="+mn-lt"/>
                          <a:ea typeface="+mn-ea"/>
                          <a:cs typeface="+mn-cs"/>
                        </a:rPr>
                        <a:t>onsecuencia</a:t>
                      </a:r>
                      <a:r>
                        <a:rPr sz="1600" b="0" dirty="0">
                          <a:solidFill>
                            <a:schemeClr val="tx1"/>
                          </a:solidFill>
                          <a:latin typeface="+mn-lt"/>
                          <a:ea typeface="+mn-ea"/>
                          <a:cs typeface="+mn-cs"/>
                        </a:rPr>
                        <a:t>, </a:t>
                      </a:r>
                      <a:r>
                        <a:rPr sz="1600" b="0" dirty="0" err="1">
                          <a:solidFill>
                            <a:schemeClr val="tx1"/>
                          </a:solidFill>
                          <a:latin typeface="+mn-lt"/>
                          <a:ea typeface="+mn-ea"/>
                          <a:cs typeface="+mn-cs"/>
                        </a:rPr>
                        <a:t>quedará</a:t>
                      </a:r>
                      <a:r>
                        <a:rPr sz="1600" b="0" dirty="0">
                          <a:solidFill>
                            <a:schemeClr val="tx1"/>
                          </a:solidFill>
                          <a:latin typeface="+mn-lt"/>
                          <a:ea typeface="+mn-ea"/>
                          <a:cs typeface="+mn-cs"/>
                        </a:rPr>
                        <a:t> </a:t>
                      </a:r>
                      <a:r>
                        <a:rPr sz="1600" b="0" dirty="0" err="1">
                          <a:solidFill>
                            <a:schemeClr val="tx1"/>
                          </a:solidFill>
                          <a:latin typeface="+mn-lt"/>
                          <a:ea typeface="+mn-ea"/>
                          <a:cs typeface="+mn-cs"/>
                        </a:rPr>
                        <a:t>reprobado</a:t>
                      </a:r>
                      <a:r>
                        <a:rPr lang="es-419" sz="1600" b="0" dirty="0">
                          <a:solidFill>
                            <a:schemeClr val="tx1"/>
                          </a:solidFill>
                          <a:latin typeface="+mn-lt"/>
                          <a:ea typeface="+mn-ea"/>
                          <a:cs typeface="+mn-cs"/>
                        </a:rPr>
                        <a:t> el examen y </a:t>
                      </a:r>
                      <a:r>
                        <a:rPr sz="1600" b="0" dirty="0" err="1">
                          <a:solidFill>
                            <a:schemeClr val="tx1"/>
                          </a:solidFill>
                          <a:latin typeface="+mn-lt"/>
                          <a:ea typeface="+mn-ea"/>
                          <a:cs typeface="+mn-cs"/>
                        </a:rPr>
                        <a:t>deberá</a:t>
                      </a:r>
                      <a:r>
                        <a:rPr sz="1600" b="0" dirty="0">
                          <a:solidFill>
                            <a:schemeClr val="tx1"/>
                          </a:solidFill>
                          <a:latin typeface="+mn-lt"/>
                          <a:ea typeface="+mn-ea"/>
                          <a:cs typeface="+mn-cs"/>
                        </a:rPr>
                        <a:t> cancelar el valor correspondiente al examen, para su futura presentación.</a:t>
                      </a:r>
                    </a:p>
                  </a:txBody>
                  <a:tcPr marL="0" marR="0" marT="53975" marB="0">
                    <a:lnL w="12700">
                      <a:solidFill>
                        <a:srgbClr val="4470C4"/>
                      </a:solidFill>
                      <a:prstDash val="solid"/>
                    </a:lnL>
                    <a:lnR w="12700">
                      <a:solidFill>
                        <a:srgbClr val="4470C4"/>
                      </a:solidFill>
                      <a:prstDash val="solid"/>
                    </a:lnR>
                    <a:lnT w="12700">
                      <a:solidFill>
                        <a:srgbClr val="4470C4"/>
                      </a:solidFill>
                      <a:prstDash val="solid"/>
                    </a:lnT>
                    <a:lnB w="12700">
                      <a:solidFill>
                        <a:srgbClr val="4470C4"/>
                      </a:solidFill>
                      <a:prstDash val="solid"/>
                    </a:lnB>
                  </a:tcPr>
                </a:tc>
                <a:extLst>
                  <a:ext uri="{0D108BD9-81ED-4DB2-BD59-A6C34878D82A}">
                    <a16:rowId xmlns:a16="http://schemas.microsoft.com/office/drawing/2014/main" val="10000"/>
                  </a:ext>
                </a:extLst>
              </a:tr>
              <a:tr h="923925">
                <a:tc>
                  <a:txBody>
                    <a:bodyPr/>
                    <a:lstStyle/>
                    <a:p>
                      <a:pPr marL="94615" marR="82550" algn="just">
                        <a:lnSpc>
                          <a:spcPct val="100099"/>
                        </a:lnSpc>
                        <a:spcBef>
                          <a:spcPts val="345"/>
                        </a:spcBef>
                      </a:pPr>
                      <a:r>
                        <a:rPr sz="1600" b="0" dirty="0">
                          <a:solidFill>
                            <a:schemeClr val="tx1"/>
                          </a:solidFill>
                          <a:latin typeface="+mn-lt"/>
                          <a:ea typeface="+mn-ea"/>
                          <a:cs typeface="+mn-cs"/>
                        </a:rPr>
                        <a:t>Si el estudiante justifica su inasistencia ante la Vicedecanatura (</a:t>
                      </a:r>
                      <a:r>
                        <a:rPr sz="1600" b="0" dirty="0">
                          <a:solidFill>
                            <a:schemeClr val="tx1"/>
                          </a:solidFill>
                          <a:latin typeface="+mn-lt"/>
                          <a:ea typeface="+mn-ea"/>
                          <a:cs typeface="+mn-cs"/>
                          <a:hlinkClick r:id="rId2"/>
                        </a:rPr>
                        <a:t>preparatorios.campus@unimilitar.edu.co</a:t>
                      </a:r>
                      <a:r>
                        <a:rPr sz="1600" b="0" dirty="0">
                          <a:solidFill>
                            <a:schemeClr val="tx1"/>
                          </a:solidFill>
                          <a:latin typeface="+mn-lt"/>
                          <a:ea typeface="+mn-ea"/>
                          <a:cs typeface="+mn-cs"/>
                        </a:rPr>
                        <a:t>) mediante escrito y soportes presentado dentro de los tres (3) días hábiles siguientes a la presentación del examen no le será </a:t>
                      </a:r>
                      <a:r>
                        <a:rPr sz="1600" b="0" dirty="0" err="1">
                          <a:solidFill>
                            <a:schemeClr val="tx1"/>
                          </a:solidFill>
                          <a:latin typeface="+mn-lt"/>
                          <a:ea typeface="+mn-ea"/>
                          <a:cs typeface="+mn-cs"/>
                        </a:rPr>
                        <a:t>generada</a:t>
                      </a:r>
                      <a:r>
                        <a:rPr sz="1600" b="0" dirty="0">
                          <a:solidFill>
                            <a:schemeClr val="tx1"/>
                          </a:solidFill>
                          <a:latin typeface="+mn-lt"/>
                          <a:ea typeface="+mn-ea"/>
                          <a:cs typeface="+mn-cs"/>
                        </a:rPr>
                        <a:t> </a:t>
                      </a:r>
                      <a:r>
                        <a:rPr lang="es-419" sz="1600" b="0" dirty="0">
                          <a:solidFill>
                            <a:schemeClr val="tx1"/>
                          </a:solidFill>
                          <a:latin typeface="+mn-lt"/>
                          <a:ea typeface="+mn-ea"/>
                          <a:cs typeface="+mn-cs"/>
                        </a:rPr>
                        <a:t>el </a:t>
                      </a:r>
                      <a:r>
                        <a:rPr sz="1600" b="0" dirty="0">
                          <a:solidFill>
                            <a:schemeClr val="tx1"/>
                          </a:solidFill>
                          <a:latin typeface="+mn-lt"/>
                          <a:ea typeface="+mn-ea"/>
                          <a:cs typeface="+mn-cs"/>
                        </a:rPr>
                        <a:t>acta de </a:t>
                      </a:r>
                      <a:r>
                        <a:rPr sz="1600" b="0" dirty="0" err="1">
                          <a:solidFill>
                            <a:schemeClr val="tx1"/>
                          </a:solidFill>
                          <a:latin typeface="+mn-lt"/>
                          <a:ea typeface="+mn-ea"/>
                          <a:cs typeface="+mn-cs"/>
                        </a:rPr>
                        <a:t>inasistencia</a:t>
                      </a:r>
                      <a:r>
                        <a:rPr lang="es-419" sz="1600" b="0" dirty="0">
                          <a:solidFill>
                            <a:schemeClr val="tx1"/>
                          </a:solidFill>
                          <a:latin typeface="+mn-lt"/>
                          <a:ea typeface="+mn-ea"/>
                          <a:cs typeface="+mn-cs"/>
                        </a:rPr>
                        <a:t>. </a:t>
                      </a:r>
                    </a:p>
                    <a:p>
                      <a:pPr marL="94615" marR="82550" algn="just">
                        <a:lnSpc>
                          <a:spcPct val="100099"/>
                        </a:lnSpc>
                        <a:spcBef>
                          <a:spcPts val="345"/>
                        </a:spcBef>
                      </a:pPr>
                      <a:r>
                        <a:rPr lang="es-419" sz="1600" b="0" dirty="0">
                          <a:solidFill>
                            <a:schemeClr val="tx1"/>
                          </a:solidFill>
                          <a:latin typeface="+mn-lt"/>
                          <a:ea typeface="+mn-ea"/>
                          <a:cs typeface="+mn-cs"/>
                        </a:rPr>
                        <a:t>** Sólo se tendrán en cuenta como </a:t>
                      </a:r>
                      <a:r>
                        <a:rPr lang="es-419" sz="1600" b="1" dirty="0">
                          <a:solidFill>
                            <a:schemeClr val="tx1"/>
                          </a:solidFill>
                          <a:latin typeface="+mn-lt"/>
                          <a:ea typeface="+mn-ea"/>
                          <a:cs typeface="+mn-cs"/>
                        </a:rPr>
                        <a:t>situaciones de carácter personal o familiar las estipulada en el parágrafo primero del artículo 81 del Acuerdo 02/2015:</a:t>
                      </a:r>
                      <a:endParaRPr sz="1600" b="1" dirty="0">
                        <a:solidFill>
                          <a:schemeClr val="tx1"/>
                        </a:solidFill>
                        <a:latin typeface="+mn-lt"/>
                        <a:ea typeface="+mn-ea"/>
                        <a:cs typeface="+mn-cs"/>
                      </a:endParaRPr>
                    </a:p>
                  </a:txBody>
                  <a:tcPr marL="0" marR="0" marT="33020" marB="0">
                    <a:lnL w="12700">
                      <a:solidFill>
                        <a:srgbClr val="4470C4"/>
                      </a:solidFill>
                      <a:prstDash val="solid"/>
                    </a:lnL>
                    <a:lnR w="12700">
                      <a:solidFill>
                        <a:srgbClr val="4470C4"/>
                      </a:solidFill>
                      <a:prstDash val="solid"/>
                    </a:lnR>
                    <a:lnT w="12700">
                      <a:solidFill>
                        <a:srgbClr val="4470C4"/>
                      </a:solidFill>
                      <a:prstDash val="solid"/>
                    </a:lnT>
                    <a:lnB w="12700">
                      <a:solidFill>
                        <a:srgbClr val="4470C4"/>
                      </a:solidFill>
                      <a:prstDash val="solid"/>
                    </a:lnB>
                  </a:tcPr>
                </a:tc>
                <a:extLst>
                  <a:ext uri="{0D108BD9-81ED-4DB2-BD59-A6C34878D82A}">
                    <a16:rowId xmlns:a16="http://schemas.microsoft.com/office/drawing/2014/main" val="10001"/>
                  </a:ext>
                </a:extLst>
              </a:tr>
            </a:tbl>
          </a:graphicData>
        </a:graphic>
      </p:graphicFrame>
      <p:pic>
        <p:nvPicPr>
          <p:cNvPr id="5" name="Imagen 4">
            <a:extLst>
              <a:ext uri="{FF2B5EF4-FFF2-40B4-BE49-F238E27FC236}">
                <a16:creationId xmlns:a16="http://schemas.microsoft.com/office/drawing/2014/main" id="{2043A0B4-E752-E86B-A5E3-0A3C2EAB1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380408"/>
            <a:ext cx="5715000" cy="259833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238B5-F625-74FA-8553-47E66BC63C1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E727A70-012F-4B45-E50A-ECF0230A5C1D}"/>
              </a:ext>
            </a:extLst>
          </p:cNvPr>
          <p:cNvSpPr txBox="1">
            <a:spLocks noGrp="1"/>
          </p:cNvSpPr>
          <p:nvPr>
            <p:ph type="title"/>
          </p:nvPr>
        </p:nvSpPr>
        <p:spPr>
          <a:xfrm>
            <a:off x="2895600" y="685800"/>
            <a:ext cx="8507730" cy="362407"/>
          </a:xfrm>
          <a:prstGeom prst="rect">
            <a:avLst/>
          </a:prstGeom>
        </p:spPr>
        <p:txBody>
          <a:bodyPr vert="horz" wrap="square" lIns="0" tIns="54102" rIns="0" bIns="0" rtlCol="0">
            <a:spAutoFit/>
          </a:bodyPr>
          <a:lstStyle/>
          <a:p>
            <a:pPr marL="1668145">
              <a:lnSpc>
                <a:spcPct val="100000"/>
              </a:lnSpc>
              <a:spcBef>
                <a:spcPts val="90"/>
              </a:spcBef>
            </a:pPr>
            <a:r>
              <a:rPr spc="-25" dirty="0"/>
              <a:t>PARÁMETROS</a:t>
            </a:r>
            <a:r>
              <a:rPr spc="-70" dirty="0"/>
              <a:t> </a:t>
            </a:r>
            <a:r>
              <a:rPr spc="-10" dirty="0"/>
              <a:t>INSCRIPCIÓN</a:t>
            </a:r>
            <a:r>
              <a:rPr spc="-35" dirty="0"/>
              <a:t> </a:t>
            </a:r>
            <a:r>
              <a:rPr spc="-25" dirty="0"/>
              <a:t>PREPARATORIOS</a:t>
            </a:r>
            <a:r>
              <a:rPr spc="-40" dirty="0"/>
              <a:t> </a:t>
            </a:r>
            <a:r>
              <a:rPr spc="-25" dirty="0"/>
              <a:t>2025-</a:t>
            </a:r>
            <a:r>
              <a:rPr lang="es-CO" spc="-50" dirty="0"/>
              <a:t>2</a:t>
            </a:r>
            <a:endParaRPr spc="-50" dirty="0"/>
          </a:p>
        </p:txBody>
      </p:sp>
      <p:graphicFrame>
        <p:nvGraphicFramePr>
          <p:cNvPr id="3" name="object 3">
            <a:extLst>
              <a:ext uri="{FF2B5EF4-FFF2-40B4-BE49-F238E27FC236}">
                <a16:creationId xmlns:a16="http://schemas.microsoft.com/office/drawing/2014/main" id="{20D86CDC-18F9-C233-9464-56B704D90D38}"/>
              </a:ext>
            </a:extLst>
          </p:cNvPr>
          <p:cNvGraphicFramePr>
            <a:graphicFrameLocks noGrp="1"/>
          </p:cNvGraphicFramePr>
          <p:nvPr>
            <p:extLst>
              <p:ext uri="{D42A27DB-BD31-4B8C-83A1-F6EECF244321}">
                <p14:modId xmlns:p14="http://schemas.microsoft.com/office/powerpoint/2010/main" val="772647023"/>
              </p:ext>
            </p:extLst>
          </p:nvPr>
        </p:nvGraphicFramePr>
        <p:xfrm>
          <a:off x="533400" y="1600200"/>
          <a:ext cx="11362690" cy="2118995"/>
        </p:xfrm>
        <a:graphic>
          <a:graphicData uri="http://schemas.openxmlformats.org/drawingml/2006/table">
            <a:tbl>
              <a:tblPr firstRow="1" bandRow="1">
                <a:tableStyleId>{2D5ABB26-0587-4C30-8999-92F81FD0307C}</a:tableStyleId>
              </a:tblPr>
              <a:tblGrid>
                <a:gridCol w="11362690">
                  <a:extLst>
                    <a:ext uri="{9D8B030D-6E8A-4147-A177-3AD203B41FA5}">
                      <a16:colId xmlns:a16="http://schemas.microsoft.com/office/drawing/2014/main" val="20000"/>
                    </a:ext>
                  </a:extLst>
                </a:gridCol>
              </a:tblGrid>
              <a:tr h="1198245">
                <a:tc>
                  <a:txBody>
                    <a:bodyPr/>
                    <a:lstStyle/>
                    <a:p>
                      <a:pPr marL="94615" marR="82550" algn="just">
                        <a:lnSpc>
                          <a:spcPct val="100099"/>
                        </a:lnSpc>
                        <a:spcBef>
                          <a:spcPts val="345"/>
                        </a:spcBef>
                      </a:pPr>
                      <a:r>
                        <a:rPr sz="1600" b="0" dirty="0">
                          <a:solidFill>
                            <a:schemeClr val="tx1"/>
                          </a:solidFill>
                          <a:latin typeface="+mn-lt"/>
                          <a:ea typeface="+mn-ea"/>
                          <a:cs typeface="+mn-cs"/>
                        </a:rPr>
                        <a:t>El lugar y horario indicados para cada examen preparatorio será comunicado por correo electrónico institucional a más tardar el día hábil anterior a la fecha de presentación, una vez sea confirmado el número de </a:t>
                      </a:r>
                      <a:r>
                        <a:rPr sz="1600" b="0" dirty="0" err="1">
                          <a:solidFill>
                            <a:schemeClr val="tx1"/>
                          </a:solidFill>
                          <a:latin typeface="+mn-lt"/>
                          <a:ea typeface="+mn-ea"/>
                          <a:cs typeface="+mn-cs"/>
                        </a:rPr>
                        <a:t>estudiantes</a:t>
                      </a:r>
                      <a:r>
                        <a:rPr sz="1600" b="0" dirty="0">
                          <a:solidFill>
                            <a:schemeClr val="tx1"/>
                          </a:solidFill>
                          <a:latin typeface="+mn-lt"/>
                          <a:ea typeface="+mn-ea"/>
                          <a:cs typeface="+mn-cs"/>
                        </a:rPr>
                        <a:t> </a:t>
                      </a:r>
                      <a:r>
                        <a:rPr sz="1600" b="0" dirty="0" err="1">
                          <a:solidFill>
                            <a:schemeClr val="tx1"/>
                          </a:solidFill>
                          <a:latin typeface="+mn-lt"/>
                          <a:ea typeface="+mn-ea"/>
                          <a:cs typeface="+mn-cs"/>
                        </a:rPr>
                        <a:t>admitidos</a:t>
                      </a:r>
                      <a:r>
                        <a:rPr lang="es-419" sz="1600" b="0" dirty="0">
                          <a:solidFill>
                            <a:schemeClr val="tx1"/>
                          </a:solidFill>
                          <a:latin typeface="+mn-lt"/>
                          <a:ea typeface="+mn-ea"/>
                          <a:cs typeface="+mn-cs"/>
                        </a:rPr>
                        <a:t>,</a:t>
                      </a:r>
                      <a:r>
                        <a:rPr sz="1600" b="0" dirty="0">
                          <a:solidFill>
                            <a:schemeClr val="tx1"/>
                          </a:solidFill>
                          <a:latin typeface="+mn-lt"/>
                          <a:ea typeface="+mn-ea"/>
                          <a:cs typeface="+mn-cs"/>
                        </a:rPr>
                        <a:t> será responsabilidad de los estudiantes admitidos el confirmar la información mencionada, así mismo la fecha de presentación del examen el estudiante deberá contar con disponibilidad del día </a:t>
                      </a:r>
                      <a:r>
                        <a:rPr sz="1600" b="0" dirty="0" err="1">
                          <a:solidFill>
                            <a:schemeClr val="tx1"/>
                          </a:solidFill>
                          <a:latin typeface="+mn-lt"/>
                          <a:ea typeface="+mn-ea"/>
                          <a:cs typeface="+mn-cs"/>
                        </a:rPr>
                        <a:t>completo</a:t>
                      </a:r>
                      <a:r>
                        <a:rPr lang="es-419" sz="1600" b="0" dirty="0">
                          <a:solidFill>
                            <a:schemeClr val="tx1"/>
                          </a:solidFill>
                          <a:latin typeface="+mn-lt"/>
                          <a:ea typeface="+mn-ea"/>
                          <a:cs typeface="+mn-cs"/>
                        </a:rPr>
                        <a:t> (para el preparatorio por competencias y oral)</a:t>
                      </a:r>
                      <a:r>
                        <a:rPr sz="1600" b="0" dirty="0">
                          <a:solidFill>
                            <a:schemeClr val="tx1"/>
                          </a:solidFill>
                          <a:latin typeface="+mn-lt"/>
                          <a:ea typeface="+mn-ea"/>
                          <a:cs typeface="+mn-cs"/>
                        </a:rPr>
                        <a:t>.</a:t>
                      </a:r>
                    </a:p>
                  </a:txBody>
                  <a:tcPr marL="0" marR="0" marT="43815" marB="0">
                    <a:lnL w="12700">
                      <a:solidFill>
                        <a:srgbClr val="4470C4"/>
                      </a:solidFill>
                      <a:prstDash val="solid"/>
                    </a:lnL>
                    <a:lnR w="12700">
                      <a:solidFill>
                        <a:srgbClr val="4470C4"/>
                      </a:solidFill>
                      <a:prstDash val="solid"/>
                    </a:lnR>
                    <a:lnT w="12700">
                      <a:solidFill>
                        <a:srgbClr val="4470C4"/>
                      </a:solidFill>
                      <a:prstDash val="solid"/>
                    </a:lnT>
                    <a:lnB w="19050">
                      <a:solidFill>
                        <a:srgbClr val="4470C4"/>
                      </a:solidFill>
                      <a:prstDash val="solid"/>
                    </a:lnB>
                  </a:tcPr>
                </a:tc>
                <a:extLst>
                  <a:ext uri="{0D108BD9-81ED-4DB2-BD59-A6C34878D82A}">
                    <a16:rowId xmlns:a16="http://schemas.microsoft.com/office/drawing/2014/main" val="10002"/>
                  </a:ext>
                </a:extLst>
              </a:tr>
              <a:tr h="920750">
                <a:tc>
                  <a:txBody>
                    <a:bodyPr/>
                    <a:lstStyle/>
                    <a:p>
                      <a:pPr marL="94615" marR="82550" algn="just">
                        <a:lnSpc>
                          <a:spcPct val="100099"/>
                        </a:lnSpc>
                        <a:spcBef>
                          <a:spcPts val="345"/>
                        </a:spcBef>
                      </a:pPr>
                      <a:r>
                        <a:rPr sz="1600" b="0" dirty="0">
                          <a:solidFill>
                            <a:schemeClr val="tx1"/>
                          </a:solidFill>
                          <a:latin typeface="+mn-lt"/>
                          <a:ea typeface="+mn-ea"/>
                          <a:cs typeface="+mn-cs"/>
                        </a:rPr>
                        <a:t>Para Examen Preparatorio por Competencias - EPC, indistintamente el área a evaluar, la respectiva casuística será entregada (correo institucional) a cada uno de los estudiantes admitidos dentro de los siete (7) días calendario previos a la fecha de presentación del examen. Es responsabilidad de cada estudiante admitido confirmar la información mencionada.</a:t>
                      </a:r>
                    </a:p>
                  </a:txBody>
                  <a:tcPr marL="0" marR="0" marT="41910" marB="0">
                    <a:lnL w="12700">
                      <a:solidFill>
                        <a:srgbClr val="4470C4"/>
                      </a:solidFill>
                      <a:prstDash val="solid"/>
                    </a:lnL>
                    <a:lnR w="12700">
                      <a:solidFill>
                        <a:srgbClr val="4470C4"/>
                      </a:solidFill>
                      <a:prstDash val="solid"/>
                    </a:lnR>
                    <a:lnT w="19050">
                      <a:solidFill>
                        <a:srgbClr val="4470C4"/>
                      </a:solidFill>
                      <a:prstDash val="solid"/>
                    </a:lnT>
                    <a:lnB w="12700">
                      <a:solidFill>
                        <a:srgbClr val="4470C4"/>
                      </a:solidFill>
                      <a:prstDash val="soli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82936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5604" y="505713"/>
            <a:ext cx="8507730" cy="390107"/>
          </a:xfrm>
          <a:prstGeom prst="rect">
            <a:avLst/>
          </a:prstGeom>
        </p:spPr>
        <p:txBody>
          <a:bodyPr vert="horz" wrap="square" lIns="0" tIns="81534" rIns="0" bIns="0" rtlCol="0">
            <a:spAutoFit/>
          </a:bodyPr>
          <a:lstStyle/>
          <a:p>
            <a:pPr marL="2185670">
              <a:lnSpc>
                <a:spcPct val="100000"/>
              </a:lnSpc>
              <a:spcBef>
                <a:spcPts val="90"/>
              </a:spcBef>
            </a:pPr>
            <a:r>
              <a:rPr spc="-20" dirty="0"/>
              <a:t>PROCESO</a:t>
            </a:r>
            <a:r>
              <a:rPr spc="-85" dirty="0"/>
              <a:t> </a:t>
            </a:r>
            <a:r>
              <a:rPr spc="-10" dirty="0"/>
              <a:t>INSCRIPCIÓN</a:t>
            </a:r>
            <a:r>
              <a:rPr spc="-30" dirty="0"/>
              <a:t> </a:t>
            </a:r>
            <a:r>
              <a:rPr spc="-20" dirty="0"/>
              <a:t>PREPARATORIOS</a:t>
            </a:r>
            <a:r>
              <a:rPr spc="-65" dirty="0"/>
              <a:t> </a:t>
            </a:r>
            <a:r>
              <a:rPr spc="-10" dirty="0"/>
              <a:t>2025-</a:t>
            </a:r>
            <a:r>
              <a:rPr lang="es-CO" spc="-50" dirty="0"/>
              <a:t>2</a:t>
            </a:r>
            <a:endParaRPr spc="-50" dirty="0"/>
          </a:p>
        </p:txBody>
      </p:sp>
      <p:graphicFrame>
        <p:nvGraphicFramePr>
          <p:cNvPr id="3" name="object 3"/>
          <p:cNvGraphicFramePr>
            <a:graphicFrameLocks noGrp="1"/>
          </p:cNvGraphicFramePr>
          <p:nvPr>
            <p:extLst>
              <p:ext uri="{D42A27DB-BD31-4B8C-83A1-F6EECF244321}">
                <p14:modId xmlns:p14="http://schemas.microsoft.com/office/powerpoint/2010/main" val="2000134629"/>
              </p:ext>
            </p:extLst>
          </p:nvPr>
        </p:nvGraphicFramePr>
        <p:xfrm>
          <a:off x="475487" y="1533778"/>
          <a:ext cx="11362690" cy="4080892"/>
        </p:xfrm>
        <a:graphic>
          <a:graphicData uri="http://schemas.openxmlformats.org/drawingml/2006/table">
            <a:tbl>
              <a:tblPr firstRow="1" bandRow="1">
                <a:tableStyleId>{2D5ABB26-0587-4C30-8999-92F81FD0307C}</a:tableStyleId>
              </a:tblPr>
              <a:tblGrid>
                <a:gridCol w="11362690">
                  <a:extLst>
                    <a:ext uri="{9D8B030D-6E8A-4147-A177-3AD203B41FA5}">
                      <a16:colId xmlns:a16="http://schemas.microsoft.com/office/drawing/2014/main" val="20000"/>
                    </a:ext>
                  </a:extLst>
                </a:gridCol>
              </a:tblGrid>
              <a:tr h="636905">
                <a:tc>
                  <a:txBody>
                    <a:bodyPr/>
                    <a:lstStyle/>
                    <a:p>
                      <a:pPr marL="94615" marR="82550" algn="just">
                        <a:lnSpc>
                          <a:spcPct val="100099"/>
                        </a:lnSpc>
                        <a:spcBef>
                          <a:spcPts val="345"/>
                        </a:spcBef>
                      </a:pPr>
                      <a:r>
                        <a:rPr sz="1600" b="0" dirty="0">
                          <a:solidFill>
                            <a:schemeClr val="tx1"/>
                          </a:solidFill>
                          <a:latin typeface="+mn-lt"/>
                          <a:ea typeface="+mn-ea"/>
                          <a:cs typeface="+mn-cs"/>
                        </a:rPr>
                        <a:t>1. Cada estudiante debe realizar la inscripción mediante UNIVEX /Solicitud de trámites en las fechas y horarios estipulados en el cronograma No se recibirán inscripciones extemporáneas.</a:t>
                      </a:r>
                    </a:p>
                  </a:txBody>
                  <a:tcPr marL="0" marR="0" marT="45085" marB="0">
                    <a:lnL w="12700">
                      <a:solidFill>
                        <a:srgbClr val="4470C4"/>
                      </a:solidFill>
                      <a:prstDash val="solid"/>
                    </a:lnL>
                    <a:lnR w="12700">
                      <a:solidFill>
                        <a:srgbClr val="4470C4"/>
                      </a:solidFill>
                      <a:prstDash val="solid"/>
                    </a:lnR>
                    <a:lnT w="12700">
                      <a:solidFill>
                        <a:srgbClr val="4470C4"/>
                      </a:solidFill>
                      <a:prstDash val="solid"/>
                    </a:lnT>
                    <a:lnB w="12700">
                      <a:solidFill>
                        <a:srgbClr val="4470C4"/>
                      </a:solidFill>
                      <a:prstDash val="solid"/>
                    </a:lnB>
                  </a:tcPr>
                </a:tc>
                <a:extLst>
                  <a:ext uri="{0D108BD9-81ED-4DB2-BD59-A6C34878D82A}">
                    <a16:rowId xmlns:a16="http://schemas.microsoft.com/office/drawing/2014/main" val="10000"/>
                  </a:ext>
                </a:extLst>
              </a:tr>
              <a:tr h="953517">
                <a:tc>
                  <a:txBody>
                    <a:bodyPr/>
                    <a:lstStyle/>
                    <a:p>
                      <a:pPr marL="94615" marR="82550" algn="just">
                        <a:lnSpc>
                          <a:spcPct val="100099"/>
                        </a:lnSpc>
                        <a:spcBef>
                          <a:spcPts val="345"/>
                        </a:spcBef>
                      </a:pPr>
                      <a:r>
                        <a:rPr sz="1600" b="0" dirty="0">
                          <a:solidFill>
                            <a:schemeClr val="tx1"/>
                          </a:solidFill>
                          <a:latin typeface="+mn-lt"/>
                          <a:ea typeface="+mn-ea"/>
                          <a:cs typeface="+mn-cs"/>
                        </a:rPr>
                        <a:t>2. Una vez se verifiquen las </a:t>
                      </a:r>
                      <a:r>
                        <a:rPr sz="1600" b="0" dirty="0" err="1">
                          <a:solidFill>
                            <a:schemeClr val="tx1"/>
                          </a:solidFill>
                          <a:latin typeface="+mn-lt"/>
                          <a:ea typeface="+mn-ea"/>
                          <a:cs typeface="+mn-cs"/>
                        </a:rPr>
                        <a:t>inscripciones</a:t>
                      </a:r>
                      <a:r>
                        <a:rPr sz="1600" b="0" dirty="0">
                          <a:solidFill>
                            <a:schemeClr val="tx1"/>
                          </a:solidFill>
                          <a:latin typeface="+mn-lt"/>
                          <a:ea typeface="+mn-ea"/>
                          <a:cs typeface="+mn-cs"/>
                        </a:rPr>
                        <a:t> y se consolide el listado según los cupos disponibles se notificará mediante correo electrónico desde </a:t>
                      </a:r>
                      <a:r>
                        <a:rPr sz="1600" b="0" dirty="0">
                          <a:solidFill>
                            <a:schemeClr val="tx1"/>
                          </a:solidFill>
                          <a:latin typeface="+mn-lt"/>
                          <a:ea typeface="+mn-ea"/>
                          <a:cs typeface="+mn-cs"/>
                          <a:hlinkClick r:id="rId2"/>
                        </a:rPr>
                        <a:t>preparatorios.campus@unimilitar.edu.co</a:t>
                      </a:r>
                      <a:r>
                        <a:rPr sz="1600" b="0" dirty="0">
                          <a:solidFill>
                            <a:schemeClr val="tx1"/>
                          </a:solidFill>
                          <a:latin typeface="+mn-lt"/>
                          <a:ea typeface="+mn-ea"/>
                          <a:cs typeface="+mn-cs"/>
                        </a:rPr>
                        <a:t> a todos los estudiantes que realizaron el proceso de inscripción los que quedan habilitados para pagar el preparatorio inscrito.</a:t>
                      </a:r>
                    </a:p>
                  </a:txBody>
                  <a:tcPr marL="0" marR="0" marT="34290" marB="0">
                    <a:lnL w="12700">
                      <a:solidFill>
                        <a:srgbClr val="4470C4"/>
                      </a:solidFill>
                      <a:prstDash val="solid"/>
                    </a:lnL>
                    <a:lnR w="12700">
                      <a:solidFill>
                        <a:srgbClr val="4470C4"/>
                      </a:solidFill>
                      <a:prstDash val="solid"/>
                    </a:lnR>
                    <a:lnT w="12700">
                      <a:solidFill>
                        <a:srgbClr val="4470C4"/>
                      </a:solidFill>
                      <a:prstDash val="solid"/>
                    </a:lnT>
                    <a:lnB w="12700">
                      <a:solidFill>
                        <a:srgbClr val="4470C4"/>
                      </a:solidFill>
                      <a:prstDash val="solid"/>
                    </a:lnB>
                  </a:tcPr>
                </a:tc>
                <a:extLst>
                  <a:ext uri="{0D108BD9-81ED-4DB2-BD59-A6C34878D82A}">
                    <a16:rowId xmlns:a16="http://schemas.microsoft.com/office/drawing/2014/main" val="10001"/>
                  </a:ext>
                </a:extLst>
              </a:tr>
              <a:tr h="923925">
                <a:tc>
                  <a:txBody>
                    <a:bodyPr/>
                    <a:lstStyle/>
                    <a:p>
                      <a:pPr marL="94615" marR="82550" algn="just">
                        <a:lnSpc>
                          <a:spcPct val="100099"/>
                        </a:lnSpc>
                        <a:spcBef>
                          <a:spcPts val="345"/>
                        </a:spcBef>
                      </a:pPr>
                      <a:r>
                        <a:rPr sz="1600" b="0" dirty="0">
                          <a:solidFill>
                            <a:schemeClr val="tx1"/>
                          </a:solidFill>
                          <a:latin typeface="+mn-lt"/>
                          <a:ea typeface="+mn-ea"/>
                          <a:cs typeface="+mn-cs"/>
                        </a:rPr>
                        <a:t>3. Se le recuerda el cupo máximo establecido por preparatorio de </a:t>
                      </a:r>
                      <a:r>
                        <a:rPr lang="es-419" sz="1600" b="0" dirty="0">
                          <a:solidFill>
                            <a:schemeClr val="tx1"/>
                          </a:solidFill>
                          <a:latin typeface="+mn-lt"/>
                          <a:ea typeface="+mn-ea"/>
                          <a:cs typeface="+mn-cs"/>
                        </a:rPr>
                        <a:t>80</a:t>
                      </a:r>
                      <a:r>
                        <a:rPr sz="1600" b="0" dirty="0">
                          <a:solidFill>
                            <a:schemeClr val="tx1"/>
                          </a:solidFill>
                          <a:latin typeface="+mn-lt"/>
                          <a:ea typeface="+mn-ea"/>
                          <a:cs typeface="+mn-cs"/>
                        </a:rPr>
                        <a:t> estudiantes por lo que es importante que los estudiantes que no cumplan requisitos para la presentación de algún preparatorio NO se inscriban, ya que le están quitando la oportunidad a otros compañeros que sí están cumpliendo los requisitos.</a:t>
                      </a:r>
                    </a:p>
                  </a:txBody>
                  <a:tcPr marL="0" marR="0" marT="33655" marB="0">
                    <a:lnL w="12700">
                      <a:solidFill>
                        <a:srgbClr val="4470C4"/>
                      </a:solidFill>
                      <a:prstDash val="solid"/>
                    </a:lnL>
                    <a:lnR w="12700">
                      <a:solidFill>
                        <a:srgbClr val="4470C4"/>
                      </a:solidFill>
                      <a:prstDash val="solid"/>
                    </a:lnR>
                    <a:lnT w="12700">
                      <a:solidFill>
                        <a:srgbClr val="4470C4"/>
                      </a:solidFill>
                      <a:prstDash val="solid"/>
                    </a:lnT>
                    <a:lnB w="12700">
                      <a:solidFill>
                        <a:srgbClr val="4470C4"/>
                      </a:solidFill>
                      <a:prstDash val="solid"/>
                    </a:lnB>
                  </a:tcPr>
                </a:tc>
                <a:extLst>
                  <a:ext uri="{0D108BD9-81ED-4DB2-BD59-A6C34878D82A}">
                    <a16:rowId xmlns:a16="http://schemas.microsoft.com/office/drawing/2014/main" val="10002"/>
                  </a:ext>
                </a:extLst>
              </a:tr>
              <a:tr h="643255">
                <a:tc>
                  <a:txBody>
                    <a:bodyPr/>
                    <a:lstStyle/>
                    <a:p>
                      <a:pPr marL="94615" marR="82550" algn="just">
                        <a:lnSpc>
                          <a:spcPct val="100099"/>
                        </a:lnSpc>
                        <a:spcBef>
                          <a:spcPts val="345"/>
                        </a:spcBef>
                      </a:pPr>
                      <a:r>
                        <a:rPr sz="1600" b="0" dirty="0">
                          <a:solidFill>
                            <a:schemeClr val="tx1"/>
                          </a:solidFill>
                          <a:latin typeface="+mn-lt"/>
                          <a:ea typeface="+mn-ea"/>
                          <a:cs typeface="+mn-cs"/>
                        </a:rPr>
                        <a:t>4. Las fechas de pago de cada modalidad se notificaran con la lista de admitidos dando 5 días hábiles antes de la presentación para realizar el pago y las mismas no son susceptibles de modificación.</a:t>
                      </a:r>
                    </a:p>
                  </a:txBody>
                  <a:tcPr marL="0" marR="0" marT="44450" marB="0">
                    <a:lnL w="12700">
                      <a:solidFill>
                        <a:srgbClr val="4470C4"/>
                      </a:solidFill>
                      <a:prstDash val="solid"/>
                    </a:lnL>
                    <a:lnR w="12700">
                      <a:solidFill>
                        <a:srgbClr val="4470C4"/>
                      </a:solidFill>
                      <a:prstDash val="solid"/>
                    </a:lnR>
                    <a:lnT w="12700">
                      <a:solidFill>
                        <a:srgbClr val="4470C4"/>
                      </a:solidFill>
                      <a:prstDash val="solid"/>
                    </a:lnT>
                    <a:lnB w="12700">
                      <a:solidFill>
                        <a:srgbClr val="4470C4"/>
                      </a:solidFill>
                      <a:prstDash val="solid"/>
                    </a:lnB>
                  </a:tcPr>
                </a:tc>
                <a:extLst>
                  <a:ext uri="{0D108BD9-81ED-4DB2-BD59-A6C34878D82A}">
                    <a16:rowId xmlns:a16="http://schemas.microsoft.com/office/drawing/2014/main" val="10003"/>
                  </a:ext>
                </a:extLst>
              </a:tr>
              <a:tr h="923290">
                <a:tc>
                  <a:txBody>
                    <a:bodyPr/>
                    <a:lstStyle/>
                    <a:p>
                      <a:pPr marL="94615" marR="82550" algn="just">
                        <a:lnSpc>
                          <a:spcPct val="100099"/>
                        </a:lnSpc>
                        <a:spcBef>
                          <a:spcPts val="345"/>
                        </a:spcBef>
                      </a:pPr>
                      <a:r>
                        <a:rPr sz="1600" b="0" dirty="0">
                          <a:solidFill>
                            <a:schemeClr val="tx1"/>
                          </a:solidFill>
                          <a:latin typeface="+mn-lt"/>
                          <a:ea typeface="+mn-ea"/>
                          <a:cs typeface="+mn-cs"/>
                        </a:rPr>
                        <a:t>5. Cada inscripción que se realice en el sistema UNIVEX genera un recibo por lo que solo a los admitidos según los parámetros ya dichos se les habilitará para realizar los pagos antes de las fechas de presentación según el cronograma para los que son primera presentación se obviara dicho pago.</a:t>
                      </a:r>
                    </a:p>
                  </a:txBody>
                  <a:tcPr marL="0" marR="0" marT="36195" marB="0">
                    <a:lnL w="12700">
                      <a:solidFill>
                        <a:srgbClr val="4470C4"/>
                      </a:solidFill>
                      <a:prstDash val="solid"/>
                    </a:lnL>
                    <a:lnR w="12700">
                      <a:solidFill>
                        <a:srgbClr val="4470C4"/>
                      </a:solidFill>
                      <a:prstDash val="solid"/>
                    </a:lnR>
                    <a:lnT w="12700">
                      <a:solidFill>
                        <a:srgbClr val="4470C4"/>
                      </a:solidFill>
                      <a:prstDash val="solid"/>
                    </a:lnT>
                    <a:lnB w="12700">
                      <a:solidFill>
                        <a:srgbClr val="4470C4"/>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1638" rIns="0" bIns="0" rtlCol="0">
            <a:spAutoFit/>
          </a:bodyPr>
          <a:lstStyle/>
          <a:p>
            <a:pPr marL="2204085">
              <a:lnSpc>
                <a:spcPct val="100000"/>
              </a:lnSpc>
              <a:spcBef>
                <a:spcPts val="90"/>
              </a:spcBef>
            </a:pPr>
            <a:r>
              <a:rPr spc="-20" dirty="0"/>
              <a:t>PROCESO</a:t>
            </a:r>
            <a:r>
              <a:rPr spc="-55" dirty="0"/>
              <a:t> </a:t>
            </a:r>
            <a:r>
              <a:rPr spc="-10" dirty="0"/>
              <a:t>INSCRIPCIÓN</a:t>
            </a:r>
            <a:r>
              <a:rPr spc="-40" dirty="0"/>
              <a:t> </a:t>
            </a:r>
            <a:r>
              <a:rPr spc="-20" dirty="0"/>
              <a:t>PREPARATORIOS</a:t>
            </a:r>
            <a:r>
              <a:rPr spc="-65" dirty="0"/>
              <a:t> </a:t>
            </a:r>
            <a:r>
              <a:rPr spc="-10" dirty="0"/>
              <a:t>2025-</a:t>
            </a:r>
            <a:r>
              <a:rPr lang="es-CO" spc="-50" dirty="0"/>
              <a:t>2</a:t>
            </a:r>
            <a:endParaRPr spc="-50" dirty="0"/>
          </a:p>
        </p:txBody>
      </p:sp>
      <p:graphicFrame>
        <p:nvGraphicFramePr>
          <p:cNvPr id="3" name="object 3"/>
          <p:cNvGraphicFramePr>
            <a:graphicFrameLocks noGrp="1"/>
          </p:cNvGraphicFramePr>
          <p:nvPr>
            <p:extLst>
              <p:ext uri="{D42A27DB-BD31-4B8C-83A1-F6EECF244321}">
                <p14:modId xmlns:p14="http://schemas.microsoft.com/office/powerpoint/2010/main" val="3464901996"/>
              </p:ext>
            </p:extLst>
          </p:nvPr>
        </p:nvGraphicFramePr>
        <p:xfrm>
          <a:off x="475487" y="1533778"/>
          <a:ext cx="11362690" cy="1974597"/>
        </p:xfrm>
        <a:graphic>
          <a:graphicData uri="http://schemas.openxmlformats.org/drawingml/2006/table">
            <a:tbl>
              <a:tblPr firstRow="1" bandRow="1">
                <a:tableStyleId>{2D5ABB26-0587-4C30-8999-92F81FD0307C}</a:tableStyleId>
              </a:tblPr>
              <a:tblGrid>
                <a:gridCol w="11362690">
                  <a:extLst>
                    <a:ext uri="{9D8B030D-6E8A-4147-A177-3AD203B41FA5}">
                      <a16:colId xmlns:a16="http://schemas.microsoft.com/office/drawing/2014/main" val="20000"/>
                    </a:ext>
                  </a:extLst>
                </a:gridCol>
              </a:tblGrid>
              <a:tr h="676022">
                <a:tc>
                  <a:txBody>
                    <a:bodyPr/>
                    <a:lstStyle/>
                    <a:p>
                      <a:pPr marL="94615" marR="82550" algn="just">
                        <a:lnSpc>
                          <a:spcPct val="100099"/>
                        </a:lnSpc>
                        <a:spcBef>
                          <a:spcPts val="345"/>
                        </a:spcBef>
                      </a:pPr>
                      <a:r>
                        <a:rPr sz="1600" b="0" dirty="0">
                          <a:solidFill>
                            <a:schemeClr val="tx1"/>
                          </a:solidFill>
                          <a:latin typeface="+mn-lt"/>
                          <a:ea typeface="+mn-ea"/>
                          <a:cs typeface="+mn-cs"/>
                        </a:rPr>
                        <a:t>6. El proceso de devolución de pagos se realiza únicamente con solicitud a </a:t>
                      </a:r>
                      <a:r>
                        <a:rPr sz="1600" b="0" dirty="0">
                          <a:solidFill>
                            <a:schemeClr val="tx1"/>
                          </a:solidFill>
                          <a:latin typeface="+mn-lt"/>
                          <a:ea typeface="+mn-ea"/>
                          <a:cs typeface="+mn-cs"/>
                          <a:hlinkClick r:id="rId2"/>
                        </a:rPr>
                        <a:t>preparatorios.campus@unimilitar.edu.co</a:t>
                      </a:r>
                      <a:r>
                        <a:rPr sz="1600" b="0" dirty="0">
                          <a:solidFill>
                            <a:schemeClr val="tx1"/>
                          </a:solidFill>
                          <a:latin typeface="+mn-lt"/>
                          <a:ea typeface="+mn-ea"/>
                          <a:cs typeface="+mn-cs"/>
                        </a:rPr>
                        <a:t> y con copia a la División Financiera </a:t>
                      </a:r>
                      <a:r>
                        <a:rPr sz="1600" b="0" dirty="0">
                          <a:solidFill>
                            <a:schemeClr val="tx1"/>
                          </a:solidFill>
                          <a:latin typeface="+mn-lt"/>
                          <a:ea typeface="+mn-ea"/>
                          <a:cs typeface="+mn-cs"/>
                          <a:hlinkClick r:id="rId3"/>
                        </a:rPr>
                        <a:t>financiera.dircampus@unimilitar.edu.co</a:t>
                      </a:r>
                      <a:r>
                        <a:rPr sz="1600" b="0" dirty="0">
                          <a:solidFill>
                            <a:schemeClr val="tx1"/>
                          </a:solidFill>
                          <a:latin typeface="+mn-lt"/>
                          <a:ea typeface="+mn-ea"/>
                          <a:cs typeface="+mn-cs"/>
                        </a:rPr>
                        <a:t> adjuntando el correo de confirmación de cancelación y el recibo de pago.</a:t>
                      </a:r>
                    </a:p>
                  </a:txBody>
                  <a:tcPr marL="0" marR="0" marT="34925" marB="0">
                    <a:lnL w="12700">
                      <a:solidFill>
                        <a:srgbClr val="4470C4"/>
                      </a:solidFill>
                      <a:prstDash val="solid"/>
                    </a:lnL>
                    <a:lnR w="12700">
                      <a:solidFill>
                        <a:srgbClr val="4470C4"/>
                      </a:solidFill>
                      <a:prstDash val="solid"/>
                    </a:lnR>
                    <a:lnT w="12700">
                      <a:solidFill>
                        <a:srgbClr val="4470C4"/>
                      </a:solidFill>
                      <a:prstDash val="solid"/>
                    </a:lnT>
                    <a:lnB w="12700">
                      <a:solidFill>
                        <a:srgbClr val="4470C4"/>
                      </a:solidFill>
                      <a:prstDash val="solid"/>
                    </a:lnB>
                  </a:tcPr>
                </a:tc>
                <a:extLst>
                  <a:ext uri="{0D108BD9-81ED-4DB2-BD59-A6C34878D82A}">
                    <a16:rowId xmlns:a16="http://schemas.microsoft.com/office/drawing/2014/main" val="10000"/>
                  </a:ext>
                </a:extLst>
              </a:tr>
              <a:tr h="371475">
                <a:tc>
                  <a:txBody>
                    <a:bodyPr/>
                    <a:lstStyle/>
                    <a:p>
                      <a:pPr marL="94615" marR="82550" algn="just">
                        <a:lnSpc>
                          <a:spcPct val="100099"/>
                        </a:lnSpc>
                        <a:spcBef>
                          <a:spcPts val="345"/>
                        </a:spcBef>
                      </a:pPr>
                      <a:r>
                        <a:rPr sz="1600" b="0" dirty="0">
                          <a:solidFill>
                            <a:schemeClr val="tx1"/>
                          </a:solidFill>
                          <a:latin typeface="+mn-lt"/>
                          <a:ea typeface="+mn-ea"/>
                          <a:cs typeface="+mn-cs"/>
                        </a:rPr>
                        <a:t>7. Estudiantes SIN termino de materias Y SIN carga académica (INACTIVO) no pueden presentar preparatorios.</a:t>
                      </a:r>
                    </a:p>
                  </a:txBody>
                  <a:tcPr marL="0" marR="0" marT="27305" marB="0">
                    <a:lnL w="12700">
                      <a:solidFill>
                        <a:srgbClr val="4470C4"/>
                      </a:solidFill>
                      <a:prstDash val="solid"/>
                    </a:lnL>
                    <a:lnR w="12700">
                      <a:solidFill>
                        <a:srgbClr val="4470C4"/>
                      </a:solidFill>
                      <a:prstDash val="solid"/>
                    </a:lnR>
                    <a:lnT w="12700">
                      <a:solidFill>
                        <a:srgbClr val="4470C4"/>
                      </a:solidFill>
                      <a:prstDash val="solid"/>
                    </a:lnT>
                    <a:lnB w="19050">
                      <a:solidFill>
                        <a:srgbClr val="4470C4"/>
                      </a:solidFill>
                      <a:prstDash val="solid"/>
                    </a:lnB>
                  </a:tcPr>
                </a:tc>
                <a:extLst>
                  <a:ext uri="{0D108BD9-81ED-4DB2-BD59-A6C34878D82A}">
                    <a16:rowId xmlns:a16="http://schemas.microsoft.com/office/drawing/2014/main" val="10001"/>
                  </a:ext>
                </a:extLst>
              </a:tr>
              <a:tr h="927100">
                <a:tc>
                  <a:txBody>
                    <a:bodyPr/>
                    <a:lstStyle/>
                    <a:p>
                      <a:pPr marL="94615" marR="82550" algn="just">
                        <a:lnSpc>
                          <a:spcPct val="100099"/>
                        </a:lnSpc>
                        <a:spcBef>
                          <a:spcPts val="345"/>
                        </a:spcBef>
                      </a:pPr>
                      <a:r>
                        <a:rPr sz="1600" b="0" dirty="0">
                          <a:solidFill>
                            <a:schemeClr val="tx1"/>
                          </a:solidFill>
                          <a:latin typeface="+mn-lt"/>
                          <a:ea typeface="+mn-ea"/>
                          <a:cs typeface="+mn-cs"/>
                        </a:rPr>
                        <a:t>8. Los resultados de los exámenes se cargarán por parte de la Vicedecanatura </a:t>
                      </a:r>
                      <a:r>
                        <a:rPr sz="1600" b="0" dirty="0" err="1">
                          <a:solidFill>
                            <a:schemeClr val="tx1"/>
                          </a:solidFill>
                          <a:latin typeface="+mn-lt"/>
                          <a:ea typeface="+mn-ea"/>
                          <a:cs typeface="+mn-cs"/>
                        </a:rPr>
                        <a:t>en</a:t>
                      </a:r>
                      <a:r>
                        <a:rPr sz="1600" b="0" dirty="0">
                          <a:solidFill>
                            <a:schemeClr val="tx1"/>
                          </a:solidFill>
                          <a:latin typeface="+mn-lt"/>
                          <a:ea typeface="+mn-ea"/>
                          <a:cs typeface="+mn-cs"/>
                        </a:rPr>
                        <a:t> </a:t>
                      </a:r>
                      <a:r>
                        <a:rPr lang="es-419" sz="1600" b="0" dirty="0">
                          <a:solidFill>
                            <a:schemeClr val="tx1"/>
                          </a:solidFill>
                          <a:latin typeface="+mn-lt"/>
                          <a:ea typeface="+mn-ea"/>
                          <a:cs typeface="+mn-cs"/>
                        </a:rPr>
                        <a:t>la carpeta de cada estudiante</a:t>
                      </a:r>
                      <a:r>
                        <a:rPr sz="1600" b="0" dirty="0">
                          <a:solidFill>
                            <a:schemeClr val="tx1"/>
                          </a:solidFill>
                          <a:latin typeface="+mn-lt"/>
                          <a:ea typeface="+mn-ea"/>
                          <a:cs typeface="+mn-cs"/>
                        </a:rPr>
                        <a:t> al término del periodo académico en caso de estar en proceso de grados debe remitir solicitud de paz y salvo con las fechas y modalidad aprobada de cada área al correo </a:t>
                      </a:r>
                      <a:r>
                        <a:rPr sz="1600" b="0" dirty="0">
                          <a:solidFill>
                            <a:schemeClr val="tx1"/>
                          </a:solidFill>
                          <a:latin typeface="+mn-lt"/>
                          <a:ea typeface="+mn-ea"/>
                          <a:cs typeface="+mn-cs"/>
                          <a:hlinkClick r:id="rId2"/>
                        </a:rPr>
                        <a:t>preparatorios.campus@unimilitar.edu.co</a:t>
                      </a:r>
                      <a:endParaRPr sz="1600" b="0" dirty="0">
                        <a:solidFill>
                          <a:schemeClr val="tx1"/>
                        </a:solidFill>
                        <a:latin typeface="+mn-lt"/>
                        <a:ea typeface="+mn-ea"/>
                        <a:cs typeface="+mn-cs"/>
                      </a:endParaRPr>
                    </a:p>
                  </a:txBody>
                  <a:tcPr marL="0" marR="0" marT="43815" marB="0">
                    <a:lnL w="12700">
                      <a:solidFill>
                        <a:srgbClr val="4470C4"/>
                      </a:solidFill>
                      <a:prstDash val="solid"/>
                    </a:lnL>
                    <a:lnR w="12700">
                      <a:solidFill>
                        <a:srgbClr val="4470C4"/>
                      </a:solidFill>
                      <a:prstDash val="solid"/>
                    </a:lnR>
                    <a:lnT w="19050">
                      <a:solidFill>
                        <a:srgbClr val="4470C4"/>
                      </a:solidFill>
                      <a:prstDash val="solid"/>
                    </a:lnT>
                    <a:lnB w="12700">
                      <a:solidFill>
                        <a:srgbClr val="4470C4"/>
                      </a:solidFill>
                      <a:prstDash val="solid"/>
                    </a:lnB>
                  </a:tcPr>
                </a:tc>
                <a:extLst>
                  <a:ext uri="{0D108BD9-81ED-4DB2-BD59-A6C34878D82A}">
                    <a16:rowId xmlns:a16="http://schemas.microsoft.com/office/drawing/2014/main" val="10002"/>
                  </a:ext>
                </a:extLst>
              </a:tr>
            </a:tbl>
          </a:graphicData>
        </a:graphic>
      </p:graphicFrame>
      <p:graphicFrame>
        <p:nvGraphicFramePr>
          <p:cNvPr id="4" name="object 4"/>
          <p:cNvGraphicFramePr>
            <a:graphicFrameLocks noGrp="1"/>
          </p:cNvGraphicFramePr>
          <p:nvPr>
            <p:extLst>
              <p:ext uri="{D42A27DB-BD31-4B8C-83A1-F6EECF244321}">
                <p14:modId xmlns:p14="http://schemas.microsoft.com/office/powerpoint/2010/main" val="2337200014"/>
              </p:ext>
            </p:extLst>
          </p:nvPr>
        </p:nvGraphicFramePr>
        <p:xfrm>
          <a:off x="475487" y="3839210"/>
          <a:ext cx="11362690" cy="1418590"/>
        </p:xfrm>
        <a:graphic>
          <a:graphicData uri="http://schemas.openxmlformats.org/drawingml/2006/table">
            <a:tbl>
              <a:tblPr firstRow="1" bandRow="1">
                <a:tableStyleId>{2D5ABB26-0587-4C30-8999-92F81FD0307C}</a:tableStyleId>
              </a:tblPr>
              <a:tblGrid>
                <a:gridCol w="11362690">
                  <a:extLst>
                    <a:ext uri="{9D8B030D-6E8A-4147-A177-3AD203B41FA5}">
                      <a16:colId xmlns:a16="http://schemas.microsoft.com/office/drawing/2014/main" val="20000"/>
                    </a:ext>
                  </a:extLst>
                </a:gridCol>
              </a:tblGrid>
              <a:tr h="368300">
                <a:tc>
                  <a:txBody>
                    <a:bodyPr/>
                    <a:lstStyle/>
                    <a:p>
                      <a:pPr marL="94615" marR="82550" algn="just">
                        <a:lnSpc>
                          <a:spcPct val="100099"/>
                        </a:lnSpc>
                        <a:spcBef>
                          <a:spcPts val="345"/>
                        </a:spcBef>
                      </a:pPr>
                      <a:r>
                        <a:rPr sz="1600" b="0" dirty="0">
                          <a:solidFill>
                            <a:srgbClr val="FF0000"/>
                          </a:solidFill>
                          <a:latin typeface="+mn-lt"/>
                          <a:ea typeface="+mn-ea"/>
                          <a:cs typeface="+mn-cs"/>
                        </a:rPr>
                        <a:t>Importante: </a:t>
                      </a:r>
                      <a:r>
                        <a:rPr sz="1600" b="0" dirty="0">
                          <a:solidFill>
                            <a:schemeClr val="tx1"/>
                          </a:solidFill>
                          <a:latin typeface="+mn-lt"/>
                          <a:ea typeface="+mn-ea"/>
                          <a:cs typeface="+mn-cs"/>
                        </a:rPr>
                        <a:t>Por favor tener en cuenta los requisitos previos a la presentación del examen.</a:t>
                      </a:r>
                    </a:p>
                  </a:txBody>
                  <a:tcPr marL="0" marR="0" marT="30480" marB="0">
                    <a:lnL w="12700">
                      <a:solidFill>
                        <a:srgbClr val="4470C4"/>
                      </a:solidFill>
                      <a:prstDash val="solid"/>
                    </a:lnL>
                    <a:lnR w="12700">
                      <a:solidFill>
                        <a:srgbClr val="4470C4"/>
                      </a:solidFill>
                      <a:prstDash val="solid"/>
                    </a:lnR>
                    <a:lnT w="12700">
                      <a:solidFill>
                        <a:srgbClr val="4470C4"/>
                      </a:solidFill>
                      <a:prstDash val="solid"/>
                    </a:lnT>
                    <a:lnB w="19050">
                      <a:solidFill>
                        <a:srgbClr val="4470C4"/>
                      </a:solidFill>
                      <a:prstDash val="solid"/>
                    </a:lnB>
                  </a:tcPr>
                </a:tc>
                <a:extLst>
                  <a:ext uri="{0D108BD9-81ED-4DB2-BD59-A6C34878D82A}">
                    <a16:rowId xmlns:a16="http://schemas.microsoft.com/office/drawing/2014/main" val="10000"/>
                  </a:ext>
                </a:extLst>
              </a:tr>
              <a:tr h="1050290">
                <a:tc>
                  <a:txBody>
                    <a:bodyPr/>
                    <a:lstStyle/>
                    <a:p>
                      <a:pPr marL="380365" marR="82550" indent="-285750" algn="just">
                        <a:lnSpc>
                          <a:spcPct val="100099"/>
                        </a:lnSpc>
                        <a:spcBef>
                          <a:spcPts val="345"/>
                        </a:spcBef>
                        <a:buFont typeface="Arial" panose="020B0604020202020204" pitchFamily="34" charset="0"/>
                        <a:buChar char="•"/>
                      </a:pPr>
                      <a:r>
                        <a:rPr sz="1600" b="0" dirty="0">
                          <a:solidFill>
                            <a:schemeClr val="tx1"/>
                          </a:solidFill>
                          <a:latin typeface="+mn-lt"/>
                          <a:ea typeface="+mn-ea"/>
                          <a:cs typeface="+mn-cs"/>
                        </a:rPr>
                        <a:t>Si NO cumple por favor abstenerse de inscribirse.</a:t>
                      </a:r>
                    </a:p>
                    <a:p>
                      <a:pPr marL="380365" marR="82550" indent="-285750" algn="just">
                        <a:lnSpc>
                          <a:spcPct val="100099"/>
                        </a:lnSpc>
                        <a:spcBef>
                          <a:spcPts val="345"/>
                        </a:spcBef>
                        <a:buFont typeface="Arial" panose="020B0604020202020204" pitchFamily="34" charset="0"/>
                        <a:buChar char="•"/>
                      </a:pPr>
                      <a:r>
                        <a:rPr sz="1600" b="0" dirty="0">
                          <a:solidFill>
                            <a:schemeClr val="tx1"/>
                          </a:solidFill>
                          <a:latin typeface="+mn-lt"/>
                          <a:ea typeface="+mn-ea"/>
                          <a:cs typeface="+mn-cs"/>
                        </a:rPr>
                        <a:t>Si cumple con los requisitos y SE PRESENTA al examen sin realizar el pago no se tendrá en CUENTA el resultado obtenido. Verificar que el sistema UNIVEX le quedó registrado el pago.</a:t>
                      </a:r>
                    </a:p>
                  </a:txBody>
                  <a:tcPr marL="0" marR="0" marT="36830" marB="0">
                    <a:lnL w="12700">
                      <a:solidFill>
                        <a:srgbClr val="4470C4"/>
                      </a:solidFill>
                      <a:prstDash val="solid"/>
                    </a:lnL>
                    <a:lnR w="12700">
                      <a:solidFill>
                        <a:srgbClr val="4470C4"/>
                      </a:solidFill>
                      <a:prstDash val="solid"/>
                    </a:lnR>
                    <a:lnT w="19050">
                      <a:solidFill>
                        <a:srgbClr val="4470C4"/>
                      </a:solidFill>
                      <a:prstDash val="solid"/>
                    </a:lnT>
                    <a:lnB w="12700">
                      <a:solidFill>
                        <a:srgbClr val="4470C4"/>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5604" y="505713"/>
            <a:ext cx="8507730" cy="408573"/>
          </a:xfrm>
          <a:prstGeom prst="rect">
            <a:avLst/>
          </a:prstGeom>
        </p:spPr>
        <p:txBody>
          <a:bodyPr vert="horz" wrap="square" lIns="0" tIns="99822" rIns="0" bIns="0" rtlCol="0">
            <a:spAutoFit/>
          </a:bodyPr>
          <a:lstStyle/>
          <a:p>
            <a:pPr marL="2240915">
              <a:lnSpc>
                <a:spcPct val="100000"/>
              </a:lnSpc>
              <a:spcBef>
                <a:spcPts val="90"/>
              </a:spcBef>
            </a:pPr>
            <a:r>
              <a:rPr spc="-20" dirty="0"/>
              <a:t>PROCESO</a:t>
            </a:r>
            <a:r>
              <a:rPr spc="-55" dirty="0"/>
              <a:t> </a:t>
            </a:r>
            <a:r>
              <a:rPr spc="-10" dirty="0"/>
              <a:t>INSCRIPCIÓN</a:t>
            </a:r>
            <a:r>
              <a:rPr spc="-40" dirty="0"/>
              <a:t> </a:t>
            </a:r>
            <a:r>
              <a:rPr spc="-20" dirty="0"/>
              <a:t>PREPARATORIOS</a:t>
            </a:r>
            <a:r>
              <a:rPr spc="-65" dirty="0"/>
              <a:t> </a:t>
            </a:r>
            <a:r>
              <a:rPr spc="-10" dirty="0"/>
              <a:t>2025-</a:t>
            </a:r>
            <a:r>
              <a:rPr lang="es-CO" spc="-50" dirty="0"/>
              <a:t>2</a:t>
            </a:r>
            <a:endParaRPr spc="-50" dirty="0"/>
          </a:p>
        </p:txBody>
      </p:sp>
      <p:sp>
        <p:nvSpPr>
          <p:cNvPr id="3" name="object 3"/>
          <p:cNvSpPr txBox="1"/>
          <p:nvPr/>
        </p:nvSpPr>
        <p:spPr>
          <a:xfrm>
            <a:off x="481583" y="1539874"/>
            <a:ext cx="11363325" cy="1665199"/>
          </a:xfrm>
          <a:prstGeom prst="rect">
            <a:avLst/>
          </a:prstGeom>
          <a:ln w="12191">
            <a:solidFill>
              <a:srgbClr val="4470C4"/>
            </a:solidFill>
          </a:ln>
        </p:spPr>
        <p:txBody>
          <a:bodyPr vert="horz" wrap="square" lIns="0" tIns="33655" rIns="0" bIns="0" rtlCol="0">
            <a:spAutoFit/>
          </a:bodyPr>
          <a:lstStyle/>
          <a:p>
            <a:pPr marL="94615" marR="82550" algn="just">
              <a:lnSpc>
                <a:spcPct val="100099"/>
              </a:lnSpc>
              <a:spcBef>
                <a:spcPts val="345"/>
              </a:spcBef>
            </a:pPr>
            <a:r>
              <a:rPr sz="1600" dirty="0">
                <a:solidFill>
                  <a:schemeClr val="tx1"/>
                </a:solidFill>
                <a:latin typeface="+mn-lt"/>
                <a:ea typeface="+mn-ea"/>
                <a:cs typeface="+mn-cs"/>
              </a:rPr>
              <a:t>En caso de alguna inquietud comunicarse únicamente con el PBX: 6500000 EXT:3218</a:t>
            </a:r>
          </a:p>
          <a:p>
            <a:pPr marL="94615" marR="82550" algn="just">
              <a:lnSpc>
                <a:spcPct val="100099"/>
              </a:lnSpc>
              <a:spcBef>
                <a:spcPts val="345"/>
              </a:spcBef>
            </a:pPr>
            <a:endParaRPr sz="1600" dirty="0">
              <a:solidFill>
                <a:schemeClr val="tx1"/>
              </a:solidFill>
              <a:latin typeface="+mn-lt"/>
              <a:ea typeface="+mn-ea"/>
              <a:cs typeface="+mn-cs"/>
            </a:endParaRPr>
          </a:p>
          <a:p>
            <a:pPr marL="94615" marR="82550" algn="just">
              <a:lnSpc>
                <a:spcPct val="100099"/>
              </a:lnSpc>
              <a:spcBef>
                <a:spcPts val="345"/>
              </a:spcBef>
            </a:pPr>
            <a:r>
              <a:rPr sz="1600" dirty="0">
                <a:solidFill>
                  <a:schemeClr val="tx1"/>
                </a:solidFill>
                <a:latin typeface="+mn-lt"/>
                <a:ea typeface="+mn-ea"/>
                <a:cs typeface="+mn-cs"/>
              </a:rPr>
              <a:t>Al correo electrónico: </a:t>
            </a:r>
            <a:r>
              <a:rPr sz="1600" dirty="0">
                <a:solidFill>
                  <a:schemeClr val="tx1"/>
                </a:solidFill>
                <a:latin typeface="+mn-lt"/>
                <a:ea typeface="+mn-ea"/>
                <a:cs typeface="+mn-cs"/>
                <a:hlinkClick r:id="rId2"/>
              </a:rPr>
              <a:t>preparatorios.campus@unimilitar.edu.co</a:t>
            </a:r>
            <a:endParaRPr sz="1600" dirty="0">
              <a:solidFill>
                <a:schemeClr val="tx1"/>
              </a:solidFill>
              <a:latin typeface="+mn-lt"/>
              <a:ea typeface="+mn-ea"/>
              <a:cs typeface="+mn-cs"/>
            </a:endParaRPr>
          </a:p>
          <a:p>
            <a:pPr marL="94615" marR="82550" algn="just">
              <a:lnSpc>
                <a:spcPct val="100099"/>
              </a:lnSpc>
              <a:spcBef>
                <a:spcPts val="345"/>
              </a:spcBef>
            </a:pPr>
            <a:endParaRPr sz="1600" dirty="0">
              <a:solidFill>
                <a:schemeClr val="tx1"/>
              </a:solidFill>
              <a:latin typeface="+mn-lt"/>
              <a:ea typeface="+mn-ea"/>
              <a:cs typeface="+mn-cs"/>
            </a:endParaRPr>
          </a:p>
          <a:p>
            <a:pPr marL="94615" marR="82550" algn="just">
              <a:lnSpc>
                <a:spcPct val="100099"/>
              </a:lnSpc>
              <a:spcBef>
                <a:spcPts val="345"/>
              </a:spcBef>
            </a:pPr>
            <a:r>
              <a:rPr sz="1600" dirty="0">
                <a:solidFill>
                  <a:schemeClr val="tx1"/>
                </a:solidFill>
                <a:latin typeface="+mn-lt"/>
                <a:ea typeface="+mn-ea"/>
                <a:cs typeface="+mn-cs"/>
              </a:rPr>
              <a:t>El tiempo promedio de respuesta de este correo es de tres a cinco días hábiles que varían según la cantidad de solicitudes por lo que </a:t>
            </a:r>
            <a:r>
              <a:rPr lang="es-419" sz="1600" dirty="0">
                <a:solidFill>
                  <a:schemeClr val="tx1"/>
                </a:solidFill>
                <a:latin typeface="+mn-lt"/>
                <a:ea typeface="+mn-ea"/>
                <a:cs typeface="+mn-cs"/>
              </a:rPr>
              <a:t>s</a:t>
            </a:r>
            <a:r>
              <a:rPr sz="1600" dirty="0" err="1">
                <a:solidFill>
                  <a:schemeClr val="tx1"/>
                </a:solidFill>
                <a:latin typeface="+mn-lt"/>
                <a:ea typeface="+mn-ea"/>
                <a:cs typeface="+mn-cs"/>
              </a:rPr>
              <a:t>olicitamos</a:t>
            </a:r>
            <a:r>
              <a:rPr sz="1600" dirty="0">
                <a:solidFill>
                  <a:schemeClr val="tx1"/>
                </a:solidFill>
                <a:latin typeface="+mn-lt"/>
                <a:ea typeface="+mn-ea"/>
                <a:cs typeface="+mn-cs"/>
              </a:rPr>
              <a:t> no saturar el correo con el reenvío de solicitudes o correos separados con solicitudes repetitivas.</a:t>
            </a:r>
          </a:p>
        </p:txBody>
      </p:sp>
      <p:sp>
        <p:nvSpPr>
          <p:cNvPr id="4" name="object 4"/>
          <p:cNvSpPr txBox="1"/>
          <p:nvPr/>
        </p:nvSpPr>
        <p:spPr>
          <a:xfrm>
            <a:off x="481582" y="3962400"/>
            <a:ext cx="11363325" cy="564898"/>
          </a:xfrm>
          <a:prstGeom prst="rect">
            <a:avLst/>
          </a:prstGeom>
          <a:ln w="12191">
            <a:solidFill>
              <a:srgbClr val="4470C4"/>
            </a:solidFill>
          </a:ln>
        </p:spPr>
        <p:txBody>
          <a:bodyPr vert="horz" wrap="square" lIns="0" tIns="33655" rIns="0" bIns="0" rtlCol="0">
            <a:spAutoFit/>
          </a:bodyPr>
          <a:lstStyle/>
          <a:p>
            <a:pPr marL="94615" marR="82550" algn="just">
              <a:lnSpc>
                <a:spcPct val="100099"/>
              </a:lnSpc>
              <a:spcBef>
                <a:spcPts val="345"/>
              </a:spcBef>
            </a:pPr>
            <a:r>
              <a:rPr sz="1600" b="1" dirty="0">
                <a:solidFill>
                  <a:srgbClr val="002060"/>
                </a:solidFill>
                <a:latin typeface="+mn-lt"/>
                <a:ea typeface="+mn-ea"/>
                <a:cs typeface="+mn-cs"/>
              </a:rPr>
              <a:t>De acuerdo a la Res. 1789 del 27 de diciembre de 2023 los exámenes preparatorios para el año 202</a:t>
            </a:r>
            <a:r>
              <a:rPr lang="es-CO" sz="1600" b="1" dirty="0">
                <a:solidFill>
                  <a:srgbClr val="002060"/>
                </a:solidFill>
                <a:latin typeface="+mn-lt"/>
                <a:ea typeface="+mn-ea"/>
                <a:cs typeface="+mn-cs"/>
              </a:rPr>
              <a:t>5</a:t>
            </a:r>
            <a:r>
              <a:rPr sz="1600" b="1" dirty="0">
                <a:solidFill>
                  <a:srgbClr val="002060"/>
                </a:solidFill>
                <a:latin typeface="+mn-lt"/>
                <a:ea typeface="+mn-ea"/>
                <a:cs typeface="+mn-cs"/>
              </a:rPr>
              <a:t> tendrán un valor</a:t>
            </a:r>
            <a:r>
              <a:rPr lang="es-CO" sz="1600" b="1" dirty="0">
                <a:solidFill>
                  <a:srgbClr val="002060"/>
                </a:solidFill>
                <a:latin typeface="+mn-lt"/>
                <a:ea typeface="+mn-ea"/>
                <a:cs typeface="+mn-cs"/>
              </a:rPr>
              <a:t> de </a:t>
            </a:r>
            <a:r>
              <a:rPr sz="1600" b="1" dirty="0">
                <a:solidFill>
                  <a:srgbClr val="002060"/>
                </a:solidFill>
                <a:latin typeface="+mn-lt"/>
                <a:ea typeface="+mn-ea"/>
                <a:cs typeface="+mn-cs"/>
              </a:rPr>
              <a:t>$1</a:t>
            </a:r>
            <a:r>
              <a:rPr lang="es-CO" sz="1600" b="1" dirty="0">
                <a:solidFill>
                  <a:srgbClr val="002060"/>
                </a:solidFill>
                <a:latin typeface="+mn-lt"/>
                <a:ea typeface="+mn-ea"/>
                <a:cs typeface="+mn-cs"/>
              </a:rPr>
              <a:t>73</a:t>
            </a:r>
            <a:r>
              <a:rPr sz="1600" b="1" dirty="0">
                <a:solidFill>
                  <a:srgbClr val="002060"/>
                </a:solidFill>
                <a:latin typeface="+mn-lt"/>
                <a:ea typeface="+mn-ea"/>
                <a:cs typeface="+mn-cs"/>
              </a:rPr>
              <a:t>.000</a:t>
            </a:r>
            <a:r>
              <a:rPr lang="es-CO" sz="1600" b="1" dirty="0">
                <a:solidFill>
                  <a:srgbClr val="002060"/>
                </a:solidFill>
                <a:latin typeface="+mn-lt"/>
                <a:ea typeface="+mn-ea"/>
                <a:cs typeface="+mn-cs"/>
              </a:rPr>
              <a:t>. </a:t>
            </a:r>
          </a:p>
          <a:p>
            <a:pPr marL="94615" marR="82550" algn="just">
              <a:lnSpc>
                <a:spcPct val="100099"/>
              </a:lnSpc>
              <a:spcBef>
                <a:spcPts val="345"/>
              </a:spcBef>
            </a:pPr>
            <a:r>
              <a:rPr lang="es-CO" sz="1600" b="1" dirty="0">
                <a:solidFill>
                  <a:srgbClr val="002060"/>
                </a:solidFill>
                <a:latin typeface="+mn-lt"/>
                <a:ea typeface="+mn-ea"/>
                <a:cs typeface="+mn-cs"/>
              </a:rPr>
              <a:t>El preparatorio ÚNICO tiene un costo de $1.322.000.</a:t>
            </a:r>
            <a:endParaRPr sz="1600" b="1" dirty="0">
              <a:solidFill>
                <a:srgbClr val="002060"/>
              </a:solidFill>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1800" y="482799"/>
            <a:ext cx="9081134" cy="370485"/>
          </a:xfrm>
          <a:prstGeom prst="rect">
            <a:avLst/>
          </a:prstGeom>
        </p:spPr>
        <p:txBody>
          <a:bodyPr vert="horz" wrap="square" lIns="0" tIns="138302" rIns="0" bIns="0" rtlCol="0">
            <a:spAutoFit/>
          </a:bodyPr>
          <a:lstStyle/>
          <a:p>
            <a:pPr marL="94615" marR="82550" algn="just">
              <a:lnSpc>
                <a:spcPct val="100099"/>
              </a:lnSpc>
              <a:spcBef>
                <a:spcPts val="345"/>
              </a:spcBef>
            </a:pPr>
            <a:r>
              <a:rPr sz="1500" b="0" dirty="0">
                <a:solidFill>
                  <a:schemeClr val="tx1"/>
                </a:solidFill>
                <a:latin typeface="+mn-lt"/>
                <a:ea typeface="+mn-ea"/>
                <a:cs typeface="+mn-cs"/>
              </a:rPr>
              <a:t>Para poder inscribir el examen preparatorio debe haber CURSADO Y APROBADO las siguientes asignaturas:</a:t>
            </a:r>
          </a:p>
        </p:txBody>
      </p:sp>
      <p:sp>
        <p:nvSpPr>
          <p:cNvPr id="3" name="object 3"/>
          <p:cNvSpPr txBox="1"/>
          <p:nvPr/>
        </p:nvSpPr>
        <p:spPr>
          <a:xfrm>
            <a:off x="6944614" y="6018682"/>
            <a:ext cx="4307840" cy="602615"/>
          </a:xfrm>
          <a:prstGeom prst="rect">
            <a:avLst/>
          </a:prstGeom>
        </p:spPr>
        <p:txBody>
          <a:bodyPr vert="horz" wrap="square" lIns="0" tIns="12700" rIns="0" bIns="0" rtlCol="0">
            <a:spAutoFit/>
          </a:bodyPr>
          <a:lstStyle/>
          <a:p>
            <a:pPr marL="12065" marR="5080" indent="-12700" algn="ctr">
              <a:lnSpc>
                <a:spcPct val="105100"/>
              </a:lnSpc>
              <a:spcBef>
                <a:spcPts val="100"/>
              </a:spcBef>
            </a:pPr>
            <a:r>
              <a:rPr sz="1200" b="1" dirty="0">
                <a:solidFill>
                  <a:srgbClr val="0D215A"/>
                </a:solidFill>
                <a:latin typeface="Arial"/>
                <a:cs typeface="Arial"/>
              </a:rPr>
              <a:t>NOTA: </a:t>
            </a:r>
            <a:r>
              <a:rPr sz="1200" dirty="0">
                <a:solidFill>
                  <a:srgbClr val="0D215A"/>
                </a:solidFill>
                <a:latin typeface="Arial MT"/>
                <a:cs typeface="Arial MT"/>
              </a:rPr>
              <a:t>Tener</a:t>
            </a:r>
            <a:r>
              <a:rPr sz="1200" spc="-30" dirty="0">
                <a:solidFill>
                  <a:srgbClr val="0D215A"/>
                </a:solidFill>
                <a:latin typeface="Arial MT"/>
                <a:cs typeface="Arial MT"/>
              </a:rPr>
              <a:t> </a:t>
            </a:r>
            <a:r>
              <a:rPr sz="1200" dirty="0">
                <a:solidFill>
                  <a:srgbClr val="0D215A"/>
                </a:solidFill>
                <a:latin typeface="Arial MT"/>
                <a:cs typeface="Arial MT"/>
              </a:rPr>
              <a:t>en</a:t>
            </a:r>
            <a:r>
              <a:rPr sz="1200" spc="-15" dirty="0">
                <a:solidFill>
                  <a:srgbClr val="0D215A"/>
                </a:solidFill>
                <a:latin typeface="Arial MT"/>
                <a:cs typeface="Arial MT"/>
              </a:rPr>
              <a:t> </a:t>
            </a:r>
            <a:r>
              <a:rPr sz="1200" dirty="0">
                <a:solidFill>
                  <a:srgbClr val="0D215A"/>
                </a:solidFill>
                <a:latin typeface="Arial MT"/>
                <a:cs typeface="Arial MT"/>
              </a:rPr>
              <a:t>cuenta</a:t>
            </a:r>
            <a:r>
              <a:rPr sz="1200" spc="-10" dirty="0">
                <a:solidFill>
                  <a:srgbClr val="0D215A"/>
                </a:solidFill>
                <a:latin typeface="Arial MT"/>
                <a:cs typeface="Arial MT"/>
              </a:rPr>
              <a:t> </a:t>
            </a:r>
            <a:r>
              <a:rPr sz="1200" dirty="0">
                <a:solidFill>
                  <a:srgbClr val="0D215A"/>
                </a:solidFill>
                <a:latin typeface="Arial MT"/>
                <a:cs typeface="Arial MT"/>
              </a:rPr>
              <a:t>en</a:t>
            </a:r>
            <a:r>
              <a:rPr sz="1200" spc="-15" dirty="0">
                <a:solidFill>
                  <a:srgbClr val="0D215A"/>
                </a:solidFill>
                <a:latin typeface="Arial MT"/>
                <a:cs typeface="Arial MT"/>
              </a:rPr>
              <a:t> </a:t>
            </a:r>
            <a:r>
              <a:rPr sz="1200" dirty="0">
                <a:solidFill>
                  <a:srgbClr val="0D215A"/>
                </a:solidFill>
                <a:latin typeface="Arial MT"/>
                <a:cs typeface="Arial MT"/>
              </a:rPr>
              <a:t>su</a:t>
            </a:r>
            <a:r>
              <a:rPr sz="1200" spc="-15" dirty="0">
                <a:solidFill>
                  <a:srgbClr val="0D215A"/>
                </a:solidFill>
                <a:latin typeface="Arial MT"/>
                <a:cs typeface="Arial MT"/>
              </a:rPr>
              <a:t> </a:t>
            </a:r>
            <a:r>
              <a:rPr sz="1200" dirty="0">
                <a:solidFill>
                  <a:srgbClr val="0D215A"/>
                </a:solidFill>
                <a:latin typeface="Arial MT"/>
                <a:cs typeface="Arial MT"/>
              </a:rPr>
              <a:t>totalidad</a:t>
            </a:r>
            <a:r>
              <a:rPr sz="1200" spc="-35" dirty="0">
                <a:solidFill>
                  <a:srgbClr val="0D215A"/>
                </a:solidFill>
                <a:latin typeface="Arial MT"/>
                <a:cs typeface="Arial MT"/>
              </a:rPr>
              <a:t> </a:t>
            </a:r>
            <a:r>
              <a:rPr sz="1200" dirty="0">
                <a:solidFill>
                  <a:srgbClr val="0D215A"/>
                </a:solidFill>
                <a:latin typeface="Arial MT"/>
                <a:cs typeface="Arial MT"/>
              </a:rPr>
              <a:t>los</a:t>
            </a:r>
            <a:r>
              <a:rPr sz="1200" spc="-10" dirty="0">
                <a:solidFill>
                  <a:srgbClr val="0D215A"/>
                </a:solidFill>
                <a:latin typeface="Arial MT"/>
                <a:cs typeface="Arial MT"/>
              </a:rPr>
              <a:t> contenidos programáticos</a:t>
            </a:r>
            <a:r>
              <a:rPr sz="1200" spc="-50" dirty="0">
                <a:solidFill>
                  <a:srgbClr val="0D215A"/>
                </a:solidFill>
                <a:latin typeface="Arial MT"/>
                <a:cs typeface="Arial MT"/>
              </a:rPr>
              <a:t> </a:t>
            </a:r>
            <a:r>
              <a:rPr sz="1200" dirty="0">
                <a:solidFill>
                  <a:srgbClr val="0D215A"/>
                </a:solidFill>
                <a:latin typeface="Arial MT"/>
                <a:cs typeface="Arial MT"/>
              </a:rPr>
              <a:t>de</a:t>
            </a:r>
            <a:r>
              <a:rPr sz="1200" spc="-10" dirty="0">
                <a:solidFill>
                  <a:srgbClr val="0D215A"/>
                </a:solidFill>
                <a:latin typeface="Arial MT"/>
                <a:cs typeface="Arial MT"/>
              </a:rPr>
              <a:t> </a:t>
            </a:r>
            <a:r>
              <a:rPr sz="1200" dirty="0">
                <a:solidFill>
                  <a:srgbClr val="0D215A"/>
                </a:solidFill>
                <a:latin typeface="Arial MT"/>
                <a:cs typeface="Arial MT"/>
              </a:rPr>
              <a:t>cada</a:t>
            </a:r>
            <a:r>
              <a:rPr sz="1200" spc="-10" dirty="0">
                <a:solidFill>
                  <a:srgbClr val="0D215A"/>
                </a:solidFill>
                <a:latin typeface="Arial MT"/>
                <a:cs typeface="Arial MT"/>
              </a:rPr>
              <a:t> asignatura</a:t>
            </a:r>
            <a:r>
              <a:rPr sz="1200" spc="-55" dirty="0">
                <a:solidFill>
                  <a:srgbClr val="0D215A"/>
                </a:solidFill>
                <a:latin typeface="Arial MT"/>
                <a:cs typeface="Arial MT"/>
              </a:rPr>
              <a:t> </a:t>
            </a:r>
            <a:r>
              <a:rPr sz="1200" dirty="0">
                <a:solidFill>
                  <a:srgbClr val="0D215A"/>
                </a:solidFill>
                <a:latin typeface="Arial MT"/>
                <a:cs typeface="Arial MT"/>
              </a:rPr>
              <a:t>dentro</a:t>
            </a:r>
            <a:r>
              <a:rPr sz="1200" spc="-5" dirty="0">
                <a:solidFill>
                  <a:srgbClr val="0D215A"/>
                </a:solidFill>
                <a:latin typeface="Arial MT"/>
                <a:cs typeface="Arial MT"/>
              </a:rPr>
              <a:t> </a:t>
            </a:r>
            <a:r>
              <a:rPr sz="1200" dirty="0">
                <a:solidFill>
                  <a:srgbClr val="0D215A"/>
                </a:solidFill>
                <a:latin typeface="Arial MT"/>
                <a:cs typeface="Arial MT"/>
              </a:rPr>
              <a:t>de</a:t>
            </a:r>
            <a:r>
              <a:rPr sz="1200" spc="-35" dirty="0">
                <a:solidFill>
                  <a:srgbClr val="0D215A"/>
                </a:solidFill>
                <a:latin typeface="Arial MT"/>
                <a:cs typeface="Arial MT"/>
              </a:rPr>
              <a:t> </a:t>
            </a:r>
            <a:r>
              <a:rPr sz="1200" dirty="0">
                <a:solidFill>
                  <a:srgbClr val="0D215A"/>
                </a:solidFill>
                <a:latin typeface="Arial MT"/>
                <a:cs typeface="Arial MT"/>
              </a:rPr>
              <a:t>las</a:t>
            </a:r>
            <a:r>
              <a:rPr sz="1200" spc="-10" dirty="0">
                <a:solidFill>
                  <a:srgbClr val="0D215A"/>
                </a:solidFill>
                <a:latin typeface="Arial MT"/>
                <a:cs typeface="Arial MT"/>
              </a:rPr>
              <a:t> </a:t>
            </a:r>
            <a:r>
              <a:rPr sz="1200" dirty="0">
                <a:solidFill>
                  <a:srgbClr val="0D215A"/>
                </a:solidFill>
                <a:latin typeface="Arial MT"/>
                <a:cs typeface="Arial MT"/>
              </a:rPr>
              <a:t>áreas</a:t>
            </a:r>
            <a:r>
              <a:rPr sz="1200" spc="-35" dirty="0">
                <a:solidFill>
                  <a:srgbClr val="0D215A"/>
                </a:solidFill>
                <a:latin typeface="Arial MT"/>
                <a:cs typeface="Arial MT"/>
              </a:rPr>
              <a:t> </a:t>
            </a:r>
            <a:r>
              <a:rPr sz="1200" dirty="0">
                <a:solidFill>
                  <a:srgbClr val="0D215A"/>
                </a:solidFill>
                <a:latin typeface="Arial MT"/>
                <a:cs typeface="Arial MT"/>
              </a:rPr>
              <a:t>a</a:t>
            </a:r>
            <a:r>
              <a:rPr sz="1200" spc="-15" dirty="0">
                <a:solidFill>
                  <a:srgbClr val="0D215A"/>
                </a:solidFill>
                <a:latin typeface="Arial MT"/>
                <a:cs typeface="Arial MT"/>
              </a:rPr>
              <a:t> </a:t>
            </a:r>
            <a:r>
              <a:rPr sz="1200" spc="-10" dirty="0">
                <a:solidFill>
                  <a:srgbClr val="0D215A"/>
                </a:solidFill>
                <a:latin typeface="Arial MT"/>
                <a:cs typeface="Arial MT"/>
              </a:rPr>
              <a:t>evaluar </a:t>
            </a:r>
            <a:r>
              <a:rPr sz="1200" dirty="0">
                <a:solidFill>
                  <a:srgbClr val="0D215A"/>
                </a:solidFill>
                <a:latin typeface="Arial MT"/>
                <a:cs typeface="Arial MT"/>
              </a:rPr>
              <a:t>para</a:t>
            </a:r>
            <a:r>
              <a:rPr sz="1200" spc="-25" dirty="0">
                <a:solidFill>
                  <a:srgbClr val="0D215A"/>
                </a:solidFill>
                <a:latin typeface="Arial MT"/>
                <a:cs typeface="Arial MT"/>
              </a:rPr>
              <a:t> </a:t>
            </a:r>
            <a:r>
              <a:rPr sz="1200" dirty="0">
                <a:solidFill>
                  <a:srgbClr val="0D215A"/>
                </a:solidFill>
                <a:latin typeface="Arial MT"/>
                <a:cs typeface="Arial MT"/>
              </a:rPr>
              <a:t>la</a:t>
            </a:r>
            <a:r>
              <a:rPr sz="1200" spc="-5" dirty="0">
                <a:solidFill>
                  <a:srgbClr val="0D215A"/>
                </a:solidFill>
                <a:latin typeface="Arial MT"/>
                <a:cs typeface="Arial MT"/>
              </a:rPr>
              <a:t> </a:t>
            </a:r>
            <a:r>
              <a:rPr sz="1200" dirty="0">
                <a:solidFill>
                  <a:srgbClr val="0D215A"/>
                </a:solidFill>
                <a:latin typeface="Arial MT"/>
                <a:cs typeface="Arial MT"/>
              </a:rPr>
              <a:t>presentación</a:t>
            </a:r>
            <a:r>
              <a:rPr sz="1200" spc="-5" dirty="0">
                <a:solidFill>
                  <a:srgbClr val="0D215A"/>
                </a:solidFill>
                <a:latin typeface="Arial MT"/>
                <a:cs typeface="Arial MT"/>
              </a:rPr>
              <a:t> </a:t>
            </a:r>
            <a:r>
              <a:rPr sz="1200" dirty="0">
                <a:solidFill>
                  <a:srgbClr val="0D215A"/>
                </a:solidFill>
                <a:latin typeface="Arial MT"/>
                <a:cs typeface="Arial MT"/>
              </a:rPr>
              <a:t>de</a:t>
            </a:r>
            <a:r>
              <a:rPr sz="1200" spc="-20" dirty="0">
                <a:solidFill>
                  <a:srgbClr val="0D215A"/>
                </a:solidFill>
                <a:latin typeface="Arial MT"/>
                <a:cs typeface="Arial MT"/>
              </a:rPr>
              <a:t> </a:t>
            </a:r>
            <a:r>
              <a:rPr sz="1200" dirty="0">
                <a:solidFill>
                  <a:srgbClr val="0D215A"/>
                </a:solidFill>
                <a:latin typeface="Arial MT"/>
                <a:cs typeface="Arial MT"/>
              </a:rPr>
              <a:t>sus</a:t>
            </a:r>
            <a:r>
              <a:rPr sz="1200" spc="-5" dirty="0">
                <a:solidFill>
                  <a:srgbClr val="0D215A"/>
                </a:solidFill>
                <a:latin typeface="Arial MT"/>
                <a:cs typeface="Arial MT"/>
              </a:rPr>
              <a:t> </a:t>
            </a:r>
            <a:r>
              <a:rPr sz="1200" spc="-10" dirty="0">
                <a:solidFill>
                  <a:srgbClr val="0D215A"/>
                </a:solidFill>
                <a:latin typeface="Arial MT"/>
                <a:cs typeface="Arial MT"/>
              </a:rPr>
              <a:t>preparatorios.</a:t>
            </a:r>
            <a:endParaRPr sz="1200">
              <a:latin typeface="Arial MT"/>
              <a:cs typeface="Arial MT"/>
            </a:endParaRPr>
          </a:p>
        </p:txBody>
      </p:sp>
      <p:pic>
        <p:nvPicPr>
          <p:cNvPr id="4" name="object 4"/>
          <p:cNvPicPr/>
          <p:nvPr/>
        </p:nvPicPr>
        <p:blipFill>
          <a:blip r:embed="rId2" cstate="print"/>
          <a:stretch>
            <a:fillRect/>
          </a:stretch>
        </p:blipFill>
        <p:spPr>
          <a:xfrm>
            <a:off x="2540000" y="982367"/>
            <a:ext cx="8094112" cy="490723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5679440" y="505713"/>
            <a:ext cx="6218808" cy="319318"/>
          </a:xfrm>
          <a:prstGeom prst="rect">
            <a:avLst/>
          </a:prstGeom>
        </p:spPr>
        <p:txBody>
          <a:bodyPr vert="horz" wrap="square" lIns="0" tIns="11430" rIns="0" bIns="0" rtlCol="0">
            <a:spAutoFit/>
          </a:bodyPr>
          <a:lstStyle/>
          <a:p>
            <a:pPr marL="12700">
              <a:lnSpc>
                <a:spcPct val="100000"/>
              </a:lnSpc>
              <a:spcBef>
                <a:spcPts val="90"/>
              </a:spcBef>
            </a:pPr>
            <a:r>
              <a:rPr spc="-10" dirty="0"/>
              <a:t>GUIA</a:t>
            </a:r>
            <a:r>
              <a:rPr spc="-190" dirty="0"/>
              <a:t> </a:t>
            </a:r>
            <a:r>
              <a:rPr spc="-10" dirty="0"/>
              <a:t>INSCRIPCIÓN</a:t>
            </a:r>
            <a:r>
              <a:rPr spc="-35" dirty="0"/>
              <a:t> </a:t>
            </a:r>
            <a:r>
              <a:rPr spc="-20" dirty="0"/>
              <a:t>PREPARATORIOS</a:t>
            </a:r>
            <a:r>
              <a:rPr spc="-65" dirty="0"/>
              <a:t> </a:t>
            </a:r>
            <a:r>
              <a:rPr spc="-25" dirty="0"/>
              <a:t>2025-</a:t>
            </a:r>
            <a:r>
              <a:rPr lang="es-CO" spc="-50" dirty="0"/>
              <a:t>2</a:t>
            </a:r>
            <a:endParaRPr spc="-50" dirty="0"/>
          </a:p>
        </p:txBody>
      </p:sp>
      <p:sp>
        <p:nvSpPr>
          <p:cNvPr id="3" name="object 3"/>
          <p:cNvSpPr txBox="1"/>
          <p:nvPr/>
        </p:nvSpPr>
        <p:spPr>
          <a:xfrm>
            <a:off x="444500" y="2436114"/>
            <a:ext cx="4072890" cy="845819"/>
          </a:xfrm>
          <a:prstGeom prst="rect">
            <a:avLst/>
          </a:prstGeom>
        </p:spPr>
        <p:txBody>
          <a:bodyPr vert="horz" wrap="square" lIns="0" tIns="13970" rIns="0" bIns="0" rtlCol="0">
            <a:spAutoFit/>
          </a:bodyPr>
          <a:lstStyle/>
          <a:p>
            <a:pPr marL="12700" marR="5080">
              <a:lnSpc>
                <a:spcPct val="99500"/>
              </a:lnSpc>
              <a:spcBef>
                <a:spcPts val="110"/>
              </a:spcBef>
            </a:pPr>
            <a:r>
              <a:rPr sz="1800" dirty="0">
                <a:latin typeface="Calibri"/>
                <a:cs typeface="Calibri"/>
              </a:rPr>
              <a:t>1.</a:t>
            </a:r>
            <a:r>
              <a:rPr sz="1800" spc="-15" dirty="0">
                <a:latin typeface="Calibri"/>
                <a:cs typeface="Calibri"/>
              </a:rPr>
              <a:t> </a:t>
            </a:r>
            <a:r>
              <a:rPr sz="1800" dirty="0">
                <a:latin typeface="Calibri"/>
                <a:cs typeface="Calibri"/>
              </a:rPr>
              <a:t>INICIAR</a:t>
            </a:r>
            <a:r>
              <a:rPr sz="1800" spc="-15" dirty="0">
                <a:latin typeface="Calibri"/>
                <a:cs typeface="Calibri"/>
              </a:rPr>
              <a:t> </a:t>
            </a:r>
            <a:r>
              <a:rPr sz="1800" dirty="0">
                <a:latin typeface="Calibri"/>
                <a:cs typeface="Calibri"/>
              </a:rPr>
              <a:t>SESIÓN</a:t>
            </a:r>
            <a:r>
              <a:rPr sz="1800" spc="-30" dirty="0">
                <a:latin typeface="Calibri"/>
                <a:cs typeface="Calibri"/>
              </a:rPr>
              <a:t> </a:t>
            </a:r>
            <a:r>
              <a:rPr sz="1800" dirty="0">
                <a:latin typeface="Calibri"/>
                <a:cs typeface="Calibri"/>
              </a:rPr>
              <a:t>CON</a:t>
            </a:r>
            <a:r>
              <a:rPr sz="1800" spc="-25" dirty="0">
                <a:latin typeface="Calibri"/>
                <a:cs typeface="Calibri"/>
              </a:rPr>
              <a:t> </a:t>
            </a:r>
            <a:r>
              <a:rPr sz="1800" dirty="0">
                <a:latin typeface="Calibri"/>
                <a:cs typeface="Calibri"/>
              </a:rPr>
              <a:t>EL</a:t>
            </a:r>
            <a:r>
              <a:rPr sz="1800" spc="-15" dirty="0">
                <a:latin typeface="Calibri"/>
                <a:cs typeface="Calibri"/>
              </a:rPr>
              <a:t> </a:t>
            </a:r>
            <a:r>
              <a:rPr sz="1800" dirty="0">
                <a:latin typeface="Calibri"/>
                <a:cs typeface="Calibri"/>
              </a:rPr>
              <a:t>USUARIO</a:t>
            </a:r>
            <a:r>
              <a:rPr sz="1800" spc="-15" dirty="0">
                <a:latin typeface="Calibri"/>
                <a:cs typeface="Calibri"/>
              </a:rPr>
              <a:t> </a:t>
            </a:r>
            <a:r>
              <a:rPr sz="1800" spc="-50" dirty="0">
                <a:latin typeface="Calibri"/>
                <a:cs typeface="Calibri"/>
              </a:rPr>
              <a:t>Y </a:t>
            </a:r>
            <a:r>
              <a:rPr sz="1800" spc="-10" dirty="0">
                <a:latin typeface="Calibri"/>
                <a:cs typeface="Calibri"/>
              </a:rPr>
              <a:t>CONTRASEÑA</a:t>
            </a:r>
            <a:r>
              <a:rPr sz="1800" spc="-55" dirty="0">
                <a:latin typeface="Calibri"/>
                <a:cs typeface="Calibri"/>
              </a:rPr>
              <a:t> </a:t>
            </a:r>
            <a:r>
              <a:rPr sz="1800" dirty="0">
                <a:latin typeface="Calibri"/>
                <a:cs typeface="Calibri"/>
              </a:rPr>
              <a:t>EN</a:t>
            </a:r>
            <a:r>
              <a:rPr sz="1800" spc="-40" dirty="0">
                <a:latin typeface="Calibri"/>
                <a:cs typeface="Calibri"/>
              </a:rPr>
              <a:t> </a:t>
            </a:r>
            <a:r>
              <a:rPr sz="1800" dirty="0">
                <a:latin typeface="Calibri"/>
                <a:cs typeface="Calibri"/>
              </a:rPr>
              <a:t>EL</a:t>
            </a:r>
            <a:r>
              <a:rPr sz="1800" spc="-20" dirty="0">
                <a:latin typeface="Calibri"/>
                <a:cs typeface="Calibri"/>
              </a:rPr>
              <a:t> </a:t>
            </a:r>
            <a:r>
              <a:rPr sz="1800" dirty="0">
                <a:latin typeface="Calibri"/>
                <a:cs typeface="Calibri"/>
              </a:rPr>
              <a:t>SISTEMA</a:t>
            </a:r>
            <a:r>
              <a:rPr sz="1800" spc="-85" dirty="0">
                <a:latin typeface="Calibri"/>
                <a:cs typeface="Calibri"/>
              </a:rPr>
              <a:t> </a:t>
            </a:r>
            <a:r>
              <a:rPr sz="1800" dirty="0">
                <a:latin typeface="Calibri"/>
                <a:cs typeface="Calibri"/>
              </a:rPr>
              <a:t>UNIVEX</a:t>
            </a:r>
            <a:r>
              <a:rPr sz="1800" spc="-25" dirty="0">
                <a:latin typeface="Calibri"/>
                <a:cs typeface="Calibri"/>
              </a:rPr>
              <a:t> </a:t>
            </a:r>
            <a:r>
              <a:rPr sz="1800" dirty="0">
                <a:latin typeface="Calibri"/>
                <a:cs typeface="Calibri"/>
              </a:rPr>
              <a:t>DE</a:t>
            </a:r>
            <a:r>
              <a:rPr sz="1800" spc="-40" dirty="0">
                <a:latin typeface="Calibri"/>
                <a:cs typeface="Calibri"/>
              </a:rPr>
              <a:t> </a:t>
            </a:r>
            <a:r>
              <a:rPr sz="1800" spc="-25" dirty="0">
                <a:latin typeface="Calibri"/>
                <a:cs typeface="Calibri"/>
              </a:rPr>
              <a:t>LA </a:t>
            </a:r>
            <a:r>
              <a:rPr sz="1800" spc="-10" dirty="0">
                <a:latin typeface="Calibri"/>
                <a:cs typeface="Calibri"/>
              </a:rPr>
              <a:t>UMNG.</a:t>
            </a:r>
            <a:endParaRPr sz="1800">
              <a:latin typeface="Calibri"/>
              <a:cs typeface="Calibri"/>
            </a:endParaRPr>
          </a:p>
        </p:txBody>
      </p:sp>
      <p:grpSp>
        <p:nvGrpSpPr>
          <p:cNvPr id="4" name="object 4"/>
          <p:cNvGrpSpPr/>
          <p:nvPr/>
        </p:nvGrpSpPr>
        <p:grpSpPr>
          <a:xfrm>
            <a:off x="5298440" y="1161922"/>
            <a:ext cx="6376670" cy="2192020"/>
            <a:chOff x="5298440" y="1161922"/>
            <a:chExt cx="6376670" cy="2192020"/>
          </a:xfrm>
        </p:grpSpPr>
        <p:pic>
          <p:nvPicPr>
            <p:cNvPr id="5" name="object 5"/>
            <p:cNvPicPr/>
            <p:nvPr/>
          </p:nvPicPr>
          <p:blipFill>
            <a:blip r:embed="rId2" cstate="print"/>
            <a:stretch>
              <a:fillRect/>
            </a:stretch>
          </p:blipFill>
          <p:spPr>
            <a:xfrm>
              <a:off x="5298440" y="1161922"/>
              <a:ext cx="6376416" cy="2191512"/>
            </a:xfrm>
            <a:prstGeom prst="rect">
              <a:avLst/>
            </a:prstGeom>
          </p:spPr>
        </p:pic>
        <p:sp>
          <p:nvSpPr>
            <p:cNvPr id="6" name="object 6"/>
            <p:cNvSpPr/>
            <p:nvPr/>
          </p:nvSpPr>
          <p:spPr>
            <a:xfrm>
              <a:off x="6660896" y="1931542"/>
              <a:ext cx="1099185" cy="161925"/>
            </a:xfrm>
            <a:custGeom>
              <a:avLst/>
              <a:gdLst/>
              <a:ahLst/>
              <a:cxnLst/>
              <a:rect l="l" t="t" r="r" b="b"/>
              <a:pathLst>
                <a:path w="1099184" h="161925">
                  <a:moveTo>
                    <a:pt x="89026" y="0"/>
                  </a:moveTo>
                  <a:lnTo>
                    <a:pt x="0" y="80772"/>
                  </a:lnTo>
                  <a:lnTo>
                    <a:pt x="89026" y="161544"/>
                  </a:lnTo>
                  <a:lnTo>
                    <a:pt x="89026" y="121158"/>
                  </a:lnTo>
                  <a:lnTo>
                    <a:pt x="1098803" y="121158"/>
                  </a:lnTo>
                  <a:lnTo>
                    <a:pt x="1098803" y="40386"/>
                  </a:lnTo>
                  <a:lnTo>
                    <a:pt x="89026" y="40386"/>
                  </a:lnTo>
                  <a:lnTo>
                    <a:pt x="89026" y="0"/>
                  </a:lnTo>
                  <a:close/>
                </a:path>
              </a:pathLst>
            </a:custGeom>
            <a:solidFill>
              <a:srgbClr val="FF0000"/>
            </a:solidFill>
          </p:spPr>
          <p:txBody>
            <a:bodyPr wrap="square" lIns="0" tIns="0" rIns="0" bIns="0" rtlCol="0"/>
            <a:lstStyle/>
            <a:p>
              <a:endParaRPr/>
            </a:p>
          </p:txBody>
        </p:sp>
        <p:sp>
          <p:nvSpPr>
            <p:cNvPr id="7" name="object 7"/>
            <p:cNvSpPr/>
            <p:nvPr/>
          </p:nvSpPr>
          <p:spPr>
            <a:xfrm>
              <a:off x="6660896" y="1931542"/>
              <a:ext cx="1099185" cy="161925"/>
            </a:xfrm>
            <a:custGeom>
              <a:avLst/>
              <a:gdLst/>
              <a:ahLst/>
              <a:cxnLst/>
              <a:rect l="l" t="t" r="r" b="b"/>
              <a:pathLst>
                <a:path w="1099184" h="161925">
                  <a:moveTo>
                    <a:pt x="89026" y="0"/>
                  </a:moveTo>
                  <a:lnTo>
                    <a:pt x="89026" y="40386"/>
                  </a:lnTo>
                  <a:lnTo>
                    <a:pt x="1098803" y="40386"/>
                  </a:lnTo>
                  <a:lnTo>
                    <a:pt x="1098803" y="121158"/>
                  </a:lnTo>
                  <a:lnTo>
                    <a:pt x="89026" y="121158"/>
                  </a:lnTo>
                  <a:lnTo>
                    <a:pt x="89026" y="161544"/>
                  </a:lnTo>
                  <a:lnTo>
                    <a:pt x="0" y="80772"/>
                  </a:lnTo>
                  <a:lnTo>
                    <a:pt x="89026" y="0"/>
                  </a:lnTo>
                  <a:close/>
                </a:path>
              </a:pathLst>
            </a:custGeom>
            <a:ln w="12190">
              <a:solidFill>
                <a:srgbClr val="FF0000"/>
              </a:solidFill>
            </a:ln>
          </p:spPr>
          <p:txBody>
            <a:bodyPr wrap="square" lIns="0" tIns="0" rIns="0" bIns="0" rtlCol="0"/>
            <a:lstStyle/>
            <a:p>
              <a:endParaRPr/>
            </a:p>
          </p:txBody>
        </p:sp>
      </p:grpSp>
      <p:pic>
        <p:nvPicPr>
          <p:cNvPr id="8" name="object 8"/>
          <p:cNvPicPr/>
          <p:nvPr/>
        </p:nvPicPr>
        <p:blipFill>
          <a:blip r:embed="rId3" cstate="print"/>
          <a:stretch>
            <a:fillRect/>
          </a:stretch>
        </p:blipFill>
        <p:spPr>
          <a:xfrm>
            <a:off x="5303520" y="3493541"/>
            <a:ext cx="6435089" cy="27152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5679440" y="505713"/>
            <a:ext cx="6218808" cy="319318"/>
          </a:xfrm>
          <a:prstGeom prst="rect">
            <a:avLst/>
          </a:prstGeom>
        </p:spPr>
        <p:txBody>
          <a:bodyPr vert="horz" wrap="square" lIns="0" tIns="11430" rIns="0" bIns="0" rtlCol="0">
            <a:spAutoFit/>
          </a:bodyPr>
          <a:lstStyle/>
          <a:p>
            <a:pPr marL="55244">
              <a:lnSpc>
                <a:spcPct val="100000"/>
              </a:lnSpc>
              <a:spcBef>
                <a:spcPts val="90"/>
              </a:spcBef>
            </a:pPr>
            <a:r>
              <a:rPr spc="-10" dirty="0"/>
              <a:t>GUIA</a:t>
            </a:r>
            <a:r>
              <a:rPr spc="-170" dirty="0"/>
              <a:t> </a:t>
            </a:r>
            <a:r>
              <a:rPr spc="-10" dirty="0"/>
              <a:t>INSCRIPCIÓN</a:t>
            </a:r>
            <a:r>
              <a:rPr spc="-20" dirty="0"/>
              <a:t> PREPARATORIOS</a:t>
            </a:r>
            <a:r>
              <a:rPr spc="-25" dirty="0"/>
              <a:t> 2025-</a:t>
            </a:r>
            <a:r>
              <a:rPr lang="es-CO" spc="-50" dirty="0"/>
              <a:t>2</a:t>
            </a:r>
            <a:endParaRPr spc="-50" dirty="0"/>
          </a:p>
        </p:txBody>
      </p:sp>
      <p:sp>
        <p:nvSpPr>
          <p:cNvPr id="3" name="object 3"/>
          <p:cNvSpPr txBox="1"/>
          <p:nvPr/>
        </p:nvSpPr>
        <p:spPr>
          <a:xfrm>
            <a:off x="444500" y="2436114"/>
            <a:ext cx="3735704" cy="571500"/>
          </a:xfrm>
          <a:prstGeom prst="rect">
            <a:avLst/>
          </a:prstGeom>
        </p:spPr>
        <p:txBody>
          <a:bodyPr vert="horz" wrap="square" lIns="0" tIns="23495" rIns="0" bIns="0" rtlCol="0">
            <a:spAutoFit/>
          </a:bodyPr>
          <a:lstStyle/>
          <a:p>
            <a:pPr marL="12700" marR="5080">
              <a:lnSpc>
                <a:spcPts val="2140"/>
              </a:lnSpc>
              <a:spcBef>
                <a:spcPts val="185"/>
              </a:spcBef>
            </a:pPr>
            <a:r>
              <a:rPr sz="1800" b="1" dirty="0">
                <a:latin typeface="Calibri"/>
                <a:cs typeface="Calibri"/>
              </a:rPr>
              <a:t>2.</a:t>
            </a:r>
            <a:r>
              <a:rPr sz="1800" b="1" spc="-15" dirty="0">
                <a:latin typeface="Calibri"/>
                <a:cs typeface="Calibri"/>
              </a:rPr>
              <a:t> </a:t>
            </a:r>
            <a:r>
              <a:rPr sz="1800" dirty="0">
                <a:latin typeface="Calibri"/>
                <a:cs typeface="Calibri"/>
              </a:rPr>
              <a:t>DIRIGIRSE</a:t>
            </a:r>
            <a:r>
              <a:rPr sz="1800" spc="-50" dirty="0">
                <a:latin typeface="Calibri"/>
                <a:cs typeface="Calibri"/>
              </a:rPr>
              <a:t> </a:t>
            </a:r>
            <a:r>
              <a:rPr sz="1800" dirty="0">
                <a:latin typeface="Calibri"/>
                <a:cs typeface="Calibri"/>
              </a:rPr>
              <a:t>A</a:t>
            </a:r>
            <a:r>
              <a:rPr sz="1800" spc="-90" dirty="0">
                <a:latin typeface="Calibri"/>
                <a:cs typeface="Calibri"/>
              </a:rPr>
              <a:t> </a:t>
            </a:r>
            <a:r>
              <a:rPr sz="1800" u="sng" dirty="0">
                <a:uFill>
                  <a:solidFill>
                    <a:srgbClr val="000000"/>
                  </a:solidFill>
                </a:uFill>
                <a:latin typeface="Calibri"/>
                <a:cs typeface="Calibri"/>
              </a:rPr>
              <a:t>SOLICITUD</a:t>
            </a:r>
            <a:r>
              <a:rPr sz="1800" u="sng" spc="-60" dirty="0">
                <a:uFill>
                  <a:solidFill>
                    <a:srgbClr val="000000"/>
                  </a:solidFill>
                </a:uFill>
                <a:latin typeface="Calibri"/>
                <a:cs typeface="Calibri"/>
              </a:rPr>
              <a:t> </a:t>
            </a:r>
            <a:r>
              <a:rPr sz="1800" u="sng" dirty="0">
                <a:uFill>
                  <a:solidFill>
                    <a:srgbClr val="000000"/>
                  </a:solidFill>
                </a:uFill>
                <a:latin typeface="Calibri"/>
                <a:cs typeface="Calibri"/>
              </a:rPr>
              <a:t>DE</a:t>
            </a:r>
            <a:r>
              <a:rPr sz="1800" u="sng" spc="-70" dirty="0">
                <a:uFill>
                  <a:solidFill>
                    <a:srgbClr val="000000"/>
                  </a:solidFill>
                </a:uFill>
                <a:latin typeface="Calibri"/>
                <a:cs typeface="Calibri"/>
              </a:rPr>
              <a:t> </a:t>
            </a:r>
            <a:r>
              <a:rPr sz="1800" u="sng" spc="-10" dirty="0">
                <a:uFill>
                  <a:solidFill>
                    <a:srgbClr val="000000"/>
                  </a:solidFill>
                </a:uFill>
                <a:latin typeface="Calibri"/>
                <a:cs typeface="Calibri"/>
              </a:rPr>
              <a:t>TRAMITES</a:t>
            </a:r>
            <a:r>
              <a:rPr sz="1800" spc="-10" dirty="0">
                <a:latin typeface="Calibri"/>
                <a:cs typeface="Calibri"/>
              </a:rPr>
              <a:t>, </a:t>
            </a:r>
            <a:r>
              <a:rPr sz="1800" dirty="0">
                <a:latin typeface="Calibri"/>
                <a:cs typeface="Calibri"/>
              </a:rPr>
              <a:t>COSTADO</a:t>
            </a:r>
            <a:r>
              <a:rPr sz="1800" spc="-55" dirty="0">
                <a:latin typeface="Calibri"/>
                <a:cs typeface="Calibri"/>
              </a:rPr>
              <a:t> </a:t>
            </a:r>
            <a:r>
              <a:rPr sz="1800" spc="-10" dirty="0">
                <a:latin typeface="Calibri"/>
                <a:cs typeface="Calibri"/>
              </a:rPr>
              <a:t>IZQUIERDO.</a:t>
            </a:r>
            <a:endParaRPr sz="1800">
              <a:latin typeface="Calibri"/>
              <a:cs typeface="Calibri"/>
            </a:endParaRPr>
          </a:p>
        </p:txBody>
      </p:sp>
      <p:grpSp>
        <p:nvGrpSpPr>
          <p:cNvPr id="4" name="object 4"/>
          <p:cNvGrpSpPr/>
          <p:nvPr/>
        </p:nvGrpSpPr>
        <p:grpSpPr>
          <a:xfrm>
            <a:off x="4295775" y="1538350"/>
            <a:ext cx="7560945" cy="3555365"/>
            <a:chOff x="4295775" y="1538350"/>
            <a:chExt cx="7560945" cy="3555365"/>
          </a:xfrm>
        </p:grpSpPr>
        <p:pic>
          <p:nvPicPr>
            <p:cNvPr id="5" name="object 5"/>
            <p:cNvPicPr/>
            <p:nvPr/>
          </p:nvPicPr>
          <p:blipFill>
            <a:blip r:embed="rId2" cstate="print"/>
            <a:stretch>
              <a:fillRect/>
            </a:stretch>
          </p:blipFill>
          <p:spPr>
            <a:xfrm>
              <a:off x="4295775" y="1538350"/>
              <a:ext cx="7560691" cy="3555111"/>
            </a:xfrm>
            <a:prstGeom prst="rect">
              <a:avLst/>
            </a:prstGeom>
          </p:spPr>
        </p:pic>
        <p:sp>
          <p:nvSpPr>
            <p:cNvPr id="6" name="object 6"/>
            <p:cNvSpPr/>
            <p:nvPr/>
          </p:nvSpPr>
          <p:spPr>
            <a:xfrm>
              <a:off x="6048248" y="3140075"/>
              <a:ext cx="1313815" cy="213360"/>
            </a:xfrm>
            <a:custGeom>
              <a:avLst/>
              <a:gdLst/>
              <a:ahLst/>
              <a:cxnLst/>
              <a:rect l="l" t="t" r="r" b="b"/>
              <a:pathLst>
                <a:path w="1313815" h="213360">
                  <a:moveTo>
                    <a:pt x="106425" y="0"/>
                  </a:moveTo>
                  <a:lnTo>
                    <a:pt x="0" y="106425"/>
                  </a:lnTo>
                  <a:lnTo>
                    <a:pt x="106425" y="212978"/>
                  </a:lnTo>
                  <a:lnTo>
                    <a:pt x="106425" y="159765"/>
                  </a:lnTo>
                  <a:lnTo>
                    <a:pt x="1313433" y="159765"/>
                  </a:lnTo>
                  <a:lnTo>
                    <a:pt x="1313433" y="53212"/>
                  </a:lnTo>
                  <a:lnTo>
                    <a:pt x="106425" y="53212"/>
                  </a:lnTo>
                  <a:lnTo>
                    <a:pt x="106425" y="0"/>
                  </a:lnTo>
                  <a:close/>
                </a:path>
              </a:pathLst>
            </a:custGeom>
            <a:solidFill>
              <a:srgbClr val="FF0000"/>
            </a:solidFill>
          </p:spPr>
          <p:txBody>
            <a:bodyPr wrap="square" lIns="0" tIns="0" rIns="0" bIns="0" rtlCol="0"/>
            <a:lstStyle/>
            <a:p>
              <a:endParaRPr/>
            </a:p>
          </p:txBody>
        </p:sp>
        <p:sp>
          <p:nvSpPr>
            <p:cNvPr id="7" name="object 7"/>
            <p:cNvSpPr/>
            <p:nvPr/>
          </p:nvSpPr>
          <p:spPr>
            <a:xfrm>
              <a:off x="6048248" y="3140075"/>
              <a:ext cx="1313815" cy="213360"/>
            </a:xfrm>
            <a:custGeom>
              <a:avLst/>
              <a:gdLst/>
              <a:ahLst/>
              <a:cxnLst/>
              <a:rect l="l" t="t" r="r" b="b"/>
              <a:pathLst>
                <a:path w="1313815" h="213360">
                  <a:moveTo>
                    <a:pt x="106425" y="0"/>
                  </a:moveTo>
                  <a:lnTo>
                    <a:pt x="106425" y="53212"/>
                  </a:lnTo>
                  <a:lnTo>
                    <a:pt x="1313433" y="53212"/>
                  </a:lnTo>
                  <a:lnTo>
                    <a:pt x="1313433" y="159765"/>
                  </a:lnTo>
                  <a:lnTo>
                    <a:pt x="106425" y="159765"/>
                  </a:lnTo>
                  <a:lnTo>
                    <a:pt x="106425" y="212978"/>
                  </a:lnTo>
                  <a:lnTo>
                    <a:pt x="0" y="106425"/>
                  </a:lnTo>
                  <a:lnTo>
                    <a:pt x="106425" y="0"/>
                  </a:lnTo>
                  <a:close/>
                </a:path>
              </a:pathLst>
            </a:custGeom>
            <a:ln w="12623">
              <a:solidFill>
                <a:srgbClr val="FF0000"/>
              </a:solidFill>
            </a:ln>
          </p:spPr>
          <p:txBody>
            <a:bodyPr wrap="square" lIns="0" tIns="0" rIns="0" bIns="0" rtlCol="0"/>
            <a:lstStyle/>
            <a:p>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5604" y="505713"/>
            <a:ext cx="8507730" cy="319318"/>
          </a:xfrm>
          <a:prstGeom prst="rect">
            <a:avLst/>
          </a:prstGeom>
        </p:spPr>
        <p:txBody>
          <a:bodyPr vert="horz" wrap="square" lIns="0" tIns="11430" rIns="0" bIns="0" rtlCol="0">
            <a:spAutoFit/>
          </a:bodyPr>
          <a:lstStyle/>
          <a:p>
            <a:pPr marL="2756535">
              <a:lnSpc>
                <a:spcPct val="100000"/>
              </a:lnSpc>
              <a:spcBef>
                <a:spcPts val="90"/>
              </a:spcBef>
            </a:pPr>
            <a:r>
              <a:rPr spc="-10" dirty="0"/>
              <a:t>GUIA</a:t>
            </a:r>
            <a:r>
              <a:rPr spc="-190" dirty="0"/>
              <a:t> </a:t>
            </a:r>
            <a:r>
              <a:rPr spc="-10" dirty="0"/>
              <a:t>INSCRIPCIÓN</a:t>
            </a:r>
            <a:r>
              <a:rPr spc="-35" dirty="0"/>
              <a:t> </a:t>
            </a:r>
            <a:r>
              <a:rPr spc="-20" dirty="0"/>
              <a:t>PREPARATORIOS</a:t>
            </a:r>
            <a:r>
              <a:rPr spc="-65" dirty="0"/>
              <a:t> </a:t>
            </a:r>
            <a:r>
              <a:rPr spc="-25" dirty="0"/>
              <a:t>2025-</a:t>
            </a:r>
            <a:r>
              <a:rPr lang="es-CO" spc="-50" dirty="0"/>
              <a:t>2</a:t>
            </a:r>
            <a:endParaRPr spc="-50" dirty="0"/>
          </a:p>
        </p:txBody>
      </p:sp>
      <p:sp>
        <p:nvSpPr>
          <p:cNvPr id="3" name="object 3"/>
          <p:cNvSpPr txBox="1"/>
          <p:nvPr/>
        </p:nvSpPr>
        <p:spPr>
          <a:xfrm>
            <a:off x="389636" y="1832228"/>
            <a:ext cx="3838575" cy="2486660"/>
          </a:xfrm>
          <a:prstGeom prst="rect">
            <a:avLst/>
          </a:prstGeom>
        </p:spPr>
        <p:txBody>
          <a:bodyPr vert="horz" wrap="square" lIns="0" tIns="13335" rIns="0" bIns="0" rtlCol="0">
            <a:spAutoFit/>
          </a:bodyPr>
          <a:lstStyle/>
          <a:p>
            <a:pPr marL="12700" marR="5080">
              <a:lnSpc>
                <a:spcPct val="99600"/>
              </a:lnSpc>
              <a:spcBef>
                <a:spcPts val="105"/>
              </a:spcBef>
            </a:pPr>
            <a:r>
              <a:rPr sz="1800" b="1" dirty="0">
                <a:latin typeface="Calibri"/>
                <a:cs typeface="Calibri"/>
              </a:rPr>
              <a:t>3.</a:t>
            </a:r>
            <a:r>
              <a:rPr sz="1800" b="1" spc="-45" dirty="0">
                <a:latin typeface="Calibri"/>
                <a:cs typeface="Calibri"/>
              </a:rPr>
              <a:t> </a:t>
            </a:r>
            <a:r>
              <a:rPr sz="1800" dirty="0">
                <a:latin typeface="Calibri"/>
                <a:cs typeface="Calibri"/>
              </a:rPr>
              <a:t>SELECCIONAR</a:t>
            </a:r>
            <a:r>
              <a:rPr sz="1800" spc="185" dirty="0">
                <a:latin typeface="Calibri"/>
                <a:cs typeface="Calibri"/>
              </a:rPr>
              <a:t> </a:t>
            </a:r>
            <a:r>
              <a:rPr sz="1800" dirty="0">
                <a:latin typeface="Calibri"/>
                <a:cs typeface="Calibri"/>
              </a:rPr>
              <a:t>EL</a:t>
            </a:r>
            <a:r>
              <a:rPr sz="1800" spc="180" dirty="0">
                <a:latin typeface="Calibri"/>
                <a:cs typeface="Calibri"/>
              </a:rPr>
              <a:t> </a:t>
            </a:r>
            <a:r>
              <a:rPr sz="1800" dirty="0">
                <a:latin typeface="Calibri"/>
                <a:cs typeface="Calibri"/>
              </a:rPr>
              <a:t>PREPARATORIO</a:t>
            </a:r>
            <a:r>
              <a:rPr sz="1800" spc="160" dirty="0">
                <a:latin typeface="Calibri"/>
                <a:cs typeface="Calibri"/>
              </a:rPr>
              <a:t> </a:t>
            </a:r>
            <a:r>
              <a:rPr sz="1800" spc="-25" dirty="0">
                <a:latin typeface="Calibri"/>
                <a:cs typeface="Calibri"/>
              </a:rPr>
              <a:t>QUE </a:t>
            </a:r>
            <a:r>
              <a:rPr sz="1800" dirty="0">
                <a:latin typeface="Calibri"/>
                <a:cs typeface="Calibri"/>
              </a:rPr>
              <a:t>VA</a:t>
            </a:r>
            <a:r>
              <a:rPr sz="1800" spc="160" dirty="0">
                <a:latin typeface="Calibri"/>
                <a:cs typeface="Calibri"/>
              </a:rPr>
              <a:t> </a:t>
            </a:r>
            <a:r>
              <a:rPr sz="1800" dirty="0">
                <a:latin typeface="Calibri"/>
                <a:cs typeface="Calibri"/>
              </a:rPr>
              <a:t>A</a:t>
            </a:r>
            <a:r>
              <a:rPr sz="1800" spc="165" dirty="0">
                <a:latin typeface="Calibri"/>
                <a:cs typeface="Calibri"/>
              </a:rPr>
              <a:t> </a:t>
            </a:r>
            <a:r>
              <a:rPr sz="1800" dirty="0">
                <a:latin typeface="Calibri"/>
                <a:cs typeface="Calibri"/>
              </a:rPr>
              <a:t>PRESENTAR</a:t>
            </a:r>
            <a:r>
              <a:rPr sz="1800" spc="-40" dirty="0">
                <a:latin typeface="Calibri"/>
                <a:cs typeface="Calibri"/>
              </a:rPr>
              <a:t> </a:t>
            </a:r>
            <a:r>
              <a:rPr sz="1800" dirty="0">
                <a:latin typeface="Calibri"/>
                <a:cs typeface="Calibri"/>
              </a:rPr>
              <a:t>TENIENDO</a:t>
            </a:r>
            <a:r>
              <a:rPr sz="1800" spc="-45" dirty="0">
                <a:latin typeface="Calibri"/>
                <a:cs typeface="Calibri"/>
              </a:rPr>
              <a:t> </a:t>
            </a:r>
            <a:r>
              <a:rPr sz="1800" dirty="0">
                <a:latin typeface="Calibri"/>
                <a:cs typeface="Calibri"/>
              </a:rPr>
              <a:t>EN</a:t>
            </a:r>
            <a:r>
              <a:rPr sz="1800" spc="-45" dirty="0">
                <a:latin typeface="Calibri"/>
                <a:cs typeface="Calibri"/>
              </a:rPr>
              <a:t> </a:t>
            </a:r>
            <a:r>
              <a:rPr sz="1800" spc="-10" dirty="0">
                <a:latin typeface="Calibri"/>
                <a:cs typeface="Calibri"/>
              </a:rPr>
              <a:t>CUENTA </a:t>
            </a:r>
            <a:r>
              <a:rPr sz="1800" dirty="0">
                <a:latin typeface="Calibri"/>
                <a:cs typeface="Calibri"/>
              </a:rPr>
              <a:t>LOS</a:t>
            </a:r>
            <a:r>
              <a:rPr sz="1800" spc="-30" dirty="0">
                <a:latin typeface="Calibri"/>
                <a:cs typeface="Calibri"/>
              </a:rPr>
              <a:t> </a:t>
            </a:r>
            <a:r>
              <a:rPr sz="1800" dirty="0">
                <a:latin typeface="Calibri"/>
                <a:cs typeface="Calibri"/>
              </a:rPr>
              <a:t>TIEMPOS</a:t>
            </a:r>
            <a:r>
              <a:rPr sz="1800" spc="-30" dirty="0">
                <a:latin typeface="Calibri"/>
                <a:cs typeface="Calibri"/>
              </a:rPr>
              <a:t> </a:t>
            </a:r>
            <a:r>
              <a:rPr sz="1800" dirty="0">
                <a:latin typeface="Calibri"/>
                <a:cs typeface="Calibri"/>
              </a:rPr>
              <a:t>DADOS</a:t>
            </a:r>
            <a:r>
              <a:rPr sz="1800" spc="-30" dirty="0">
                <a:latin typeface="Calibri"/>
                <a:cs typeface="Calibri"/>
              </a:rPr>
              <a:t> </a:t>
            </a:r>
            <a:r>
              <a:rPr sz="1800" dirty="0">
                <a:latin typeface="Calibri"/>
                <a:cs typeface="Calibri"/>
              </a:rPr>
              <a:t>POR</a:t>
            </a:r>
            <a:r>
              <a:rPr sz="1800" spc="-10" dirty="0">
                <a:latin typeface="Calibri"/>
                <a:cs typeface="Calibri"/>
              </a:rPr>
              <a:t> RESOLUCIÓN </a:t>
            </a:r>
            <a:r>
              <a:rPr sz="1800" dirty="0">
                <a:latin typeface="Calibri"/>
                <a:cs typeface="Calibri"/>
              </a:rPr>
              <a:t>1017</a:t>
            </a:r>
            <a:r>
              <a:rPr sz="1800" spc="-20" dirty="0">
                <a:latin typeface="Calibri"/>
                <a:cs typeface="Calibri"/>
              </a:rPr>
              <a:t> </a:t>
            </a:r>
            <a:r>
              <a:rPr sz="1800" dirty="0">
                <a:latin typeface="Calibri"/>
                <a:cs typeface="Calibri"/>
              </a:rPr>
              <a:t>DE</a:t>
            </a:r>
            <a:r>
              <a:rPr sz="1800" spc="-20" dirty="0">
                <a:latin typeface="Calibri"/>
                <a:cs typeface="Calibri"/>
              </a:rPr>
              <a:t> </a:t>
            </a:r>
            <a:r>
              <a:rPr sz="1800" dirty="0">
                <a:latin typeface="Calibri"/>
                <a:cs typeface="Calibri"/>
              </a:rPr>
              <a:t>2005</a:t>
            </a:r>
            <a:r>
              <a:rPr sz="1800" spc="-20" dirty="0">
                <a:latin typeface="Calibri"/>
                <a:cs typeface="Calibri"/>
              </a:rPr>
              <a:t> </a:t>
            </a:r>
            <a:r>
              <a:rPr sz="1800" dirty="0">
                <a:latin typeface="Calibri"/>
                <a:cs typeface="Calibri"/>
              </a:rPr>
              <a:t>ART.6</a:t>
            </a:r>
            <a:r>
              <a:rPr sz="1800" spc="-20" dirty="0">
                <a:latin typeface="Calibri"/>
                <a:cs typeface="Calibri"/>
              </a:rPr>
              <a:t> </a:t>
            </a:r>
            <a:r>
              <a:rPr sz="1800" dirty="0">
                <a:latin typeface="Calibri"/>
                <a:cs typeface="Calibri"/>
              </a:rPr>
              <a:t>Y</a:t>
            </a:r>
            <a:r>
              <a:rPr sz="1800" spc="-10" dirty="0">
                <a:latin typeface="Calibri"/>
                <a:cs typeface="Calibri"/>
              </a:rPr>
              <a:t> </a:t>
            </a:r>
            <a:r>
              <a:rPr sz="1800" dirty="0">
                <a:latin typeface="Calibri"/>
                <a:cs typeface="Calibri"/>
              </a:rPr>
              <a:t>ART</a:t>
            </a:r>
            <a:r>
              <a:rPr sz="1800" spc="-15" dirty="0">
                <a:latin typeface="Calibri"/>
                <a:cs typeface="Calibri"/>
              </a:rPr>
              <a:t> </a:t>
            </a:r>
            <a:r>
              <a:rPr sz="1800" dirty="0">
                <a:latin typeface="Calibri"/>
                <a:cs typeface="Calibri"/>
              </a:rPr>
              <a:t>9.</a:t>
            </a:r>
            <a:r>
              <a:rPr sz="1800" spc="-25" dirty="0">
                <a:latin typeface="Calibri"/>
                <a:cs typeface="Calibri"/>
              </a:rPr>
              <a:t> </a:t>
            </a:r>
            <a:r>
              <a:rPr sz="1800" spc="-20" dirty="0">
                <a:latin typeface="Calibri"/>
                <a:cs typeface="Calibri"/>
              </a:rPr>
              <a:t>NOTA: </a:t>
            </a:r>
            <a:r>
              <a:rPr sz="1800" dirty="0">
                <a:latin typeface="Calibri"/>
                <a:cs typeface="Calibri"/>
              </a:rPr>
              <a:t>ASBTENERSE</a:t>
            </a:r>
            <a:r>
              <a:rPr sz="1800" spc="-35" dirty="0">
                <a:latin typeface="Calibri"/>
                <a:cs typeface="Calibri"/>
              </a:rPr>
              <a:t> </a:t>
            </a:r>
            <a:r>
              <a:rPr sz="1800" dirty="0">
                <a:latin typeface="Calibri"/>
                <a:cs typeface="Calibri"/>
              </a:rPr>
              <a:t>DE</a:t>
            </a:r>
            <a:r>
              <a:rPr sz="1800" spc="-35" dirty="0">
                <a:latin typeface="Calibri"/>
                <a:cs typeface="Calibri"/>
              </a:rPr>
              <a:t> </a:t>
            </a:r>
            <a:r>
              <a:rPr sz="1800" dirty="0">
                <a:latin typeface="Calibri"/>
                <a:cs typeface="Calibri"/>
              </a:rPr>
              <a:t>INSCRIBIR</a:t>
            </a:r>
            <a:r>
              <a:rPr sz="1800" spc="-30" dirty="0">
                <a:latin typeface="Calibri"/>
                <a:cs typeface="Calibri"/>
              </a:rPr>
              <a:t> </a:t>
            </a:r>
            <a:r>
              <a:rPr sz="1800" spc="-25" dirty="0">
                <a:latin typeface="Calibri"/>
                <a:cs typeface="Calibri"/>
              </a:rPr>
              <a:t>EL </a:t>
            </a:r>
            <a:r>
              <a:rPr sz="1800" dirty="0">
                <a:latin typeface="Calibri"/>
                <a:cs typeface="Calibri"/>
              </a:rPr>
              <a:t>PREPARATORIO</a:t>
            </a:r>
            <a:r>
              <a:rPr sz="1800" spc="-20" dirty="0">
                <a:latin typeface="Calibri"/>
                <a:cs typeface="Calibri"/>
              </a:rPr>
              <a:t> </a:t>
            </a:r>
            <a:r>
              <a:rPr sz="1800" dirty="0">
                <a:latin typeface="Calibri"/>
                <a:cs typeface="Calibri"/>
              </a:rPr>
              <a:t>SI</a:t>
            </a:r>
            <a:r>
              <a:rPr sz="1800" spc="-20" dirty="0">
                <a:latin typeface="Calibri"/>
                <a:cs typeface="Calibri"/>
              </a:rPr>
              <a:t> </a:t>
            </a:r>
            <a:r>
              <a:rPr sz="1800" dirty="0">
                <a:latin typeface="Calibri"/>
                <a:cs typeface="Calibri"/>
              </a:rPr>
              <a:t>NO</a:t>
            </a:r>
            <a:r>
              <a:rPr sz="1800" spc="-15" dirty="0">
                <a:latin typeface="Calibri"/>
                <a:cs typeface="Calibri"/>
              </a:rPr>
              <a:t> </a:t>
            </a:r>
            <a:r>
              <a:rPr sz="1800" dirty="0">
                <a:latin typeface="Calibri"/>
                <a:cs typeface="Calibri"/>
              </a:rPr>
              <a:t>CUMPLE</a:t>
            </a:r>
            <a:r>
              <a:rPr sz="1800" spc="-15" dirty="0">
                <a:latin typeface="Calibri"/>
                <a:cs typeface="Calibri"/>
              </a:rPr>
              <a:t> </a:t>
            </a:r>
            <a:r>
              <a:rPr sz="1800" dirty="0">
                <a:latin typeface="Calibri"/>
                <a:cs typeface="Calibri"/>
              </a:rPr>
              <a:t>CON</a:t>
            </a:r>
            <a:r>
              <a:rPr sz="1800" spc="-30" dirty="0">
                <a:latin typeface="Calibri"/>
                <a:cs typeface="Calibri"/>
              </a:rPr>
              <a:t> </a:t>
            </a:r>
            <a:r>
              <a:rPr sz="1800" spc="-25" dirty="0">
                <a:latin typeface="Calibri"/>
                <a:cs typeface="Calibri"/>
              </a:rPr>
              <a:t>LOS </a:t>
            </a:r>
            <a:r>
              <a:rPr sz="1800" dirty="0">
                <a:latin typeface="Calibri"/>
                <a:cs typeface="Calibri"/>
              </a:rPr>
              <a:t>REQUISITOS,</a:t>
            </a:r>
            <a:r>
              <a:rPr sz="1800" spc="-30" dirty="0">
                <a:latin typeface="Calibri"/>
                <a:cs typeface="Calibri"/>
              </a:rPr>
              <a:t> </a:t>
            </a:r>
            <a:r>
              <a:rPr sz="1800" dirty="0">
                <a:latin typeface="Calibri"/>
                <a:cs typeface="Calibri"/>
              </a:rPr>
              <a:t>DE</a:t>
            </a:r>
            <a:r>
              <a:rPr sz="1800" spc="-25" dirty="0">
                <a:latin typeface="Calibri"/>
                <a:cs typeface="Calibri"/>
              </a:rPr>
              <a:t> </a:t>
            </a:r>
            <a:r>
              <a:rPr sz="1800" dirty="0">
                <a:latin typeface="Calibri"/>
                <a:cs typeface="Calibri"/>
              </a:rPr>
              <a:t>SER ASÍ</a:t>
            </a:r>
            <a:r>
              <a:rPr sz="1800" spc="-25" dirty="0">
                <a:latin typeface="Calibri"/>
                <a:cs typeface="Calibri"/>
              </a:rPr>
              <a:t> </a:t>
            </a:r>
            <a:r>
              <a:rPr sz="1800" dirty="0">
                <a:latin typeface="Calibri"/>
                <a:cs typeface="Calibri"/>
              </a:rPr>
              <a:t>SU</a:t>
            </a:r>
            <a:r>
              <a:rPr sz="1800" spc="-30" dirty="0">
                <a:latin typeface="Calibri"/>
                <a:cs typeface="Calibri"/>
              </a:rPr>
              <a:t> </a:t>
            </a:r>
            <a:r>
              <a:rPr sz="1800" dirty="0">
                <a:latin typeface="Calibri"/>
                <a:cs typeface="Calibri"/>
              </a:rPr>
              <a:t>PROCESO</a:t>
            </a:r>
            <a:r>
              <a:rPr sz="1800" spc="-20" dirty="0">
                <a:latin typeface="Calibri"/>
                <a:cs typeface="Calibri"/>
              </a:rPr>
              <a:t> </a:t>
            </a:r>
            <a:r>
              <a:rPr sz="1800" spc="-25" dirty="0">
                <a:latin typeface="Calibri"/>
                <a:cs typeface="Calibri"/>
              </a:rPr>
              <a:t>DE </a:t>
            </a:r>
            <a:r>
              <a:rPr sz="1800" dirty="0">
                <a:latin typeface="Calibri"/>
                <a:cs typeface="Calibri"/>
              </a:rPr>
              <a:t>INSCRIPCIÓN</a:t>
            </a:r>
            <a:r>
              <a:rPr sz="1800" spc="-35" dirty="0">
                <a:latin typeface="Calibri"/>
                <a:cs typeface="Calibri"/>
              </a:rPr>
              <a:t> </a:t>
            </a:r>
            <a:r>
              <a:rPr sz="1800" dirty="0">
                <a:latin typeface="Calibri"/>
                <a:cs typeface="Calibri"/>
              </a:rPr>
              <a:t>PARA</a:t>
            </a:r>
            <a:r>
              <a:rPr sz="1800" spc="-35" dirty="0">
                <a:latin typeface="Calibri"/>
                <a:cs typeface="Calibri"/>
              </a:rPr>
              <a:t> </a:t>
            </a:r>
            <a:r>
              <a:rPr sz="1800" dirty="0">
                <a:latin typeface="Calibri"/>
                <a:cs typeface="Calibri"/>
              </a:rPr>
              <a:t>EL</a:t>
            </a:r>
            <a:r>
              <a:rPr sz="1800" spc="-15" dirty="0">
                <a:latin typeface="Calibri"/>
                <a:cs typeface="Calibri"/>
              </a:rPr>
              <a:t> </a:t>
            </a:r>
            <a:r>
              <a:rPr sz="1800" dirty="0">
                <a:latin typeface="Calibri"/>
                <a:cs typeface="Calibri"/>
              </a:rPr>
              <a:t>PERIODO</a:t>
            </a:r>
            <a:r>
              <a:rPr sz="1800" spc="-20" dirty="0">
                <a:latin typeface="Calibri"/>
                <a:cs typeface="Calibri"/>
              </a:rPr>
              <a:t> </a:t>
            </a:r>
            <a:r>
              <a:rPr sz="1800" spc="-10" dirty="0">
                <a:latin typeface="Calibri"/>
                <a:cs typeface="Calibri"/>
              </a:rPr>
              <a:t>2024-</a:t>
            </a:r>
            <a:r>
              <a:rPr sz="1800" spc="-50" dirty="0">
                <a:latin typeface="Calibri"/>
                <a:cs typeface="Calibri"/>
              </a:rPr>
              <a:t>2 </a:t>
            </a:r>
            <a:r>
              <a:rPr sz="1800" dirty="0">
                <a:latin typeface="Calibri"/>
                <a:cs typeface="Calibri"/>
              </a:rPr>
              <a:t>QUEDARÁ</a:t>
            </a:r>
            <a:r>
              <a:rPr sz="1800" spc="-80" dirty="0">
                <a:latin typeface="Calibri"/>
                <a:cs typeface="Calibri"/>
              </a:rPr>
              <a:t> </a:t>
            </a:r>
            <a:r>
              <a:rPr sz="1800" spc="-10" dirty="0">
                <a:latin typeface="Calibri"/>
                <a:cs typeface="Calibri"/>
              </a:rPr>
              <a:t>ANULADO.</a:t>
            </a:r>
            <a:endParaRPr sz="1800">
              <a:latin typeface="Calibri"/>
              <a:cs typeface="Calibri"/>
            </a:endParaRPr>
          </a:p>
        </p:txBody>
      </p:sp>
      <p:pic>
        <p:nvPicPr>
          <p:cNvPr id="4" name="object 4"/>
          <p:cNvPicPr/>
          <p:nvPr/>
        </p:nvPicPr>
        <p:blipFill>
          <a:blip r:embed="rId2" cstate="print"/>
          <a:stretch>
            <a:fillRect/>
          </a:stretch>
        </p:blipFill>
        <p:spPr>
          <a:xfrm>
            <a:off x="4553584" y="1696592"/>
            <a:ext cx="7328534" cy="28573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935604" y="505713"/>
            <a:ext cx="8507730" cy="319318"/>
          </a:xfrm>
          <a:prstGeom prst="rect">
            <a:avLst/>
          </a:prstGeom>
        </p:spPr>
        <p:txBody>
          <a:bodyPr vert="horz" wrap="square" lIns="0" tIns="11430" rIns="0" bIns="0" rtlCol="0">
            <a:spAutoFit/>
          </a:bodyPr>
          <a:lstStyle/>
          <a:p>
            <a:pPr marL="3201035">
              <a:lnSpc>
                <a:spcPct val="100000"/>
              </a:lnSpc>
              <a:spcBef>
                <a:spcPts val="90"/>
              </a:spcBef>
            </a:pPr>
            <a:r>
              <a:rPr spc="-25" dirty="0"/>
              <a:t>CRONOGRAMA</a:t>
            </a:r>
            <a:r>
              <a:rPr spc="-130" dirty="0"/>
              <a:t> </a:t>
            </a:r>
            <a:r>
              <a:rPr spc="-20" dirty="0"/>
              <a:t>PREPARATORIOS</a:t>
            </a:r>
            <a:r>
              <a:rPr spc="35" dirty="0"/>
              <a:t> </a:t>
            </a:r>
            <a:r>
              <a:rPr spc="-20" dirty="0"/>
              <a:t>2025-</a:t>
            </a:r>
            <a:r>
              <a:rPr lang="es-CO" spc="-50" dirty="0"/>
              <a:t>2</a:t>
            </a:r>
            <a:endParaRPr spc="-50" dirty="0"/>
          </a:p>
        </p:txBody>
      </p:sp>
      <p:graphicFrame>
        <p:nvGraphicFramePr>
          <p:cNvPr id="4" name="Tabla 3"/>
          <p:cNvGraphicFramePr>
            <a:graphicFrameLocks noGrp="1"/>
          </p:cNvGraphicFramePr>
          <p:nvPr>
            <p:extLst>
              <p:ext uri="{D42A27DB-BD31-4B8C-83A1-F6EECF244321}">
                <p14:modId xmlns:p14="http://schemas.microsoft.com/office/powerpoint/2010/main" val="417452807"/>
              </p:ext>
            </p:extLst>
          </p:nvPr>
        </p:nvGraphicFramePr>
        <p:xfrm>
          <a:off x="1447800" y="1828800"/>
          <a:ext cx="9372600" cy="3810001"/>
        </p:xfrm>
        <a:graphic>
          <a:graphicData uri="http://schemas.openxmlformats.org/drawingml/2006/table">
            <a:tbl>
              <a:tblPr>
                <a:tableStyleId>{0505E3EF-67EA-436B-97B2-0124C06EBD24}</a:tableStyleId>
              </a:tblPr>
              <a:tblGrid>
                <a:gridCol w="1219200">
                  <a:extLst>
                    <a:ext uri="{9D8B030D-6E8A-4147-A177-3AD203B41FA5}">
                      <a16:colId xmlns:a16="http://schemas.microsoft.com/office/drawing/2014/main" val="20000"/>
                    </a:ext>
                  </a:extLst>
                </a:gridCol>
                <a:gridCol w="1932256">
                  <a:extLst>
                    <a:ext uri="{9D8B030D-6E8A-4147-A177-3AD203B41FA5}">
                      <a16:colId xmlns:a16="http://schemas.microsoft.com/office/drawing/2014/main" val="20001"/>
                    </a:ext>
                  </a:extLst>
                </a:gridCol>
                <a:gridCol w="1575728">
                  <a:extLst>
                    <a:ext uri="{9D8B030D-6E8A-4147-A177-3AD203B41FA5}">
                      <a16:colId xmlns:a16="http://schemas.microsoft.com/office/drawing/2014/main" val="20002"/>
                    </a:ext>
                  </a:extLst>
                </a:gridCol>
                <a:gridCol w="1575728">
                  <a:extLst>
                    <a:ext uri="{9D8B030D-6E8A-4147-A177-3AD203B41FA5}">
                      <a16:colId xmlns:a16="http://schemas.microsoft.com/office/drawing/2014/main" val="20003"/>
                    </a:ext>
                  </a:extLst>
                </a:gridCol>
                <a:gridCol w="3069688">
                  <a:extLst>
                    <a:ext uri="{9D8B030D-6E8A-4147-A177-3AD203B41FA5}">
                      <a16:colId xmlns:a16="http://schemas.microsoft.com/office/drawing/2014/main" val="20004"/>
                    </a:ext>
                  </a:extLst>
                </a:gridCol>
              </a:tblGrid>
              <a:tr h="293077">
                <a:tc>
                  <a:txBody>
                    <a:bodyPr/>
                    <a:lstStyle/>
                    <a:p>
                      <a:pPr algn="ctr" fontAlgn="b"/>
                      <a:r>
                        <a:rPr lang="es-CO" sz="1600" b="1" u="none" strike="noStrike" dirty="0">
                          <a:effectLst/>
                        </a:rPr>
                        <a:t>Modalidad</a:t>
                      </a:r>
                      <a:endParaRPr lang="es-CO"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b="1" u="none" strike="noStrike" dirty="0">
                          <a:effectLst/>
                        </a:rPr>
                        <a:t>Inscripción</a:t>
                      </a:r>
                      <a:endParaRPr lang="es-CO"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b="1" u="none" strike="noStrike">
                          <a:effectLst/>
                        </a:rPr>
                        <a:t>Pago</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b="1" u="none" strike="noStrike">
                          <a:effectLst/>
                        </a:rPr>
                        <a:t>Área</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b="1" u="none" strike="noStrike" dirty="0">
                          <a:effectLst/>
                        </a:rPr>
                        <a:t>Fecha y hora de presentación</a:t>
                      </a:r>
                      <a:endParaRPr lang="es-CO"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293077">
                <a:tc rowSpan="12">
                  <a:txBody>
                    <a:bodyPr/>
                    <a:lstStyle/>
                    <a:p>
                      <a:pPr algn="ctr" fontAlgn="ctr"/>
                      <a:r>
                        <a:rPr lang="es-CO" sz="1600" b="1" u="none" strike="noStrike" dirty="0">
                          <a:effectLst/>
                        </a:rPr>
                        <a:t>Escrito</a:t>
                      </a:r>
                      <a:endParaRPr lang="es-CO" sz="1600" b="1" i="0" u="none" strike="noStrike" dirty="0">
                        <a:solidFill>
                          <a:srgbClr val="000000"/>
                        </a:solidFill>
                        <a:effectLst/>
                        <a:latin typeface="Calibri" panose="020F0502020204030204" pitchFamily="34" charset="0"/>
                      </a:endParaRPr>
                    </a:p>
                  </a:txBody>
                  <a:tcPr marL="9525" marR="9525" marT="9525" marB="0" anchor="ctr"/>
                </a:tc>
                <a:tc rowSpan="12">
                  <a:txBody>
                    <a:bodyPr/>
                    <a:lstStyle/>
                    <a:p>
                      <a:pPr algn="ctr" fontAlgn="ctr"/>
                      <a:r>
                        <a:rPr lang="es-CO" sz="1600" u="none" strike="noStrike" dirty="0">
                          <a:effectLst/>
                        </a:rPr>
                        <a:t>14 de julio de 2025</a:t>
                      </a:r>
                    </a:p>
                    <a:p>
                      <a:pPr algn="ctr" fontAlgn="ctr"/>
                      <a:endParaRPr lang="es-CO" sz="1600" b="0" i="0" u="none" strike="noStrike" dirty="0">
                        <a:solidFill>
                          <a:srgbClr val="000000"/>
                        </a:solidFill>
                        <a:effectLst/>
                        <a:latin typeface="Calibri" panose="020F0502020204030204" pitchFamily="34" charset="0"/>
                      </a:endParaRPr>
                    </a:p>
                    <a:p>
                      <a:pPr algn="ctr" fontAlgn="ctr"/>
                      <a:r>
                        <a:rPr lang="es-CO" sz="1600" b="0" i="0" u="none" strike="noStrike" dirty="0">
                          <a:solidFill>
                            <a:srgbClr val="000000"/>
                          </a:solidFill>
                          <a:effectLst/>
                          <a:latin typeface="Calibri" panose="020F0502020204030204" pitchFamily="34" charset="0"/>
                        </a:rPr>
                        <a:t>9:00 a.m. a 11:00 a.m.</a:t>
                      </a:r>
                    </a:p>
                  </a:txBody>
                  <a:tcPr marL="9525" marR="9525" marT="9525" marB="0" anchor="ctr"/>
                </a:tc>
                <a:tc rowSpan="12">
                  <a:txBody>
                    <a:bodyPr/>
                    <a:lstStyle/>
                    <a:p>
                      <a:pPr algn="ctr" fontAlgn="ctr"/>
                      <a:r>
                        <a:rPr lang="es-CO" sz="1600" u="none" strike="noStrike" dirty="0">
                          <a:effectLst/>
                        </a:rPr>
                        <a:t>Se notificará por correo lista de admitidos y fecha de pago.</a:t>
                      </a:r>
                      <a:endParaRPr lang="es-CO" sz="1600" b="0"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s-CO" sz="1600" u="none" strike="noStrike" dirty="0">
                          <a:effectLst/>
                        </a:rPr>
                        <a:t>Procesal</a:t>
                      </a:r>
                      <a:endParaRPr lang="es-C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u="none" strike="noStrike" dirty="0">
                          <a:effectLst/>
                        </a:rPr>
                        <a:t>24 de julio de 2025</a:t>
                      </a:r>
                      <a:endParaRPr lang="es-CO"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n-US" sz="1600" u="none" strike="noStrike">
                          <a:effectLst/>
                        </a:rPr>
                        <a:t>9:00 a.m. a 9:40 a.m.</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rowSpan="2">
                  <a:txBody>
                    <a:bodyPr/>
                    <a:lstStyle/>
                    <a:p>
                      <a:pPr algn="ctr" fontAlgn="ctr"/>
                      <a:r>
                        <a:rPr lang="es-CO" sz="1600" u="none" strike="noStrike" dirty="0">
                          <a:effectLst/>
                        </a:rPr>
                        <a:t>Penal</a:t>
                      </a:r>
                      <a:endParaRPr lang="es-C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u="none" strike="noStrike" dirty="0">
                          <a:effectLst/>
                        </a:rPr>
                        <a:t>24 de julio de 2025</a:t>
                      </a:r>
                      <a:endParaRPr lang="es-CO"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n-US" sz="1600" u="none" strike="noStrike" dirty="0">
                          <a:effectLst/>
                        </a:rPr>
                        <a:t>11:00 a.m. a 11:40 a.m.</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rowSpan="2">
                  <a:txBody>
                    <a:bodyPr/>
                    <a:lstStyle/>
                    <a:p>
                      <a:pPr algn="ctr" fontAlgn="ctr"/>
                      <a:r>
                        <a:rPr lang="es-CO" sz="1600" u="none" strike="noStrike">
                          <a:effectLst/>
                        </a:rPr>
                        <a:t>Privado I</a:t>
                      </a:r>
                      <a:endParaRPr lang="es-CO"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u="none" strike="noStrike" dirty="0">
                          <a:effectLst/>
                        </a:rPr>
                        <a:t>31 de julio de 2025</a:t>
                      </a:r>
                      <a:endParaRPr lang="es-CO"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n-US" sz="1600" u="none" strike="noStrike" dirty="0">
                          <a:effectLst/>
                        </a:rPr>
                        <a:t>9:00 a.m. a 9:40 a.m.</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rowSpan="2">
                  <a:txBody>
                    <a:bodyPr/>
                    <a:lstStyle/>
                    <a:p>
                      <a:pPr algn="ctr" fontAlgn="ctr"/>
                      <a:r>
                        <a:rPr lang="es-CO" sz="1600" u="none" strike="noStrike">
                          <a:effectLst/>
                        </a:rPr>
                        <a:t>Privado II</a:t>
                      </a:r>
                      <a:endParaRPr lang="es-CO"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u="none" strike="noStrike" dirty="0">
                          <a:effectLst/>
                        </a:rPr>
                        <a:t>31 de julio de 2025</a:t>
                      </a:r>
                      <a:endParaRPr lang="es-CO"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n-US" sz="1600" u="none" strike="noStrike" dirty="0">
                          <a:effectLst/>
                        </a:rPr>
                        <a:t>11:00 a.m. a 11:40 a.m.</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rowSpan="2">
                  <a:txBody>
                    <a:bodyPr/>
                    <a:lstStyle/>
                    <a:p>
                      <a:pPr algn="ctr" fontAlgn="ctr"/>
                      <a:r>
                        <a:rPr lang="es-CO" sz="1600" u="none" strike="noStrike">
                          <a:effectLst/>
                        </a:rPr>
                        <a:t>Público</a:t>
                      </a:r>
                      <a:endParaRPr lang="es-CO"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dirty="0">
                          <a:effectLst/>
                        </a:rPr>
                        <a:t>08 de agosto de 2025</a:t>
                      </a:r>
                      <a:endParaRPr lang="pt-B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n-US" sz="1600" u="none" strike="noStrike" dirty="0">
                          <a:effectLst/>
                        </a:rPr>
                        <a:t>9:00 a.m. a 9:40 a.m.</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rowSpan="2">
                  <a:txBody>
                    <a:bodyPr/>
                    <a:lstStyle/>
                    <a:p>
                      <a:pPr algn="ctr" fontAlgn="ctr"/>
                      <a:r>
                        <a:rPr lang="es-CO" sz="1600" u="none" strike="noStrike">
                          <a:effectLst/>
                        </a:rPr>
                        <a:t>Laboral </a:t>
                      </a:r>
                      <a:endParaRPr lang="es-CO"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dirty="0">
                          <a:effectLst/>
                        </a:rPr>
                        <a:t>08 de agosto de 2025</a:t>
                      </a:r>
                      <a:endParaRPr lang="pt-B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n-US" sz="1600" u="none" strike="noStrike" dirty="0">
                          <a:effectLst/>
                        </a:rPr>
                        <a:t>11:00 a.m. a 11:40 a.m.</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bl>
          </a:graphicData>
        </a:graphic>
      </p:graphicFrame>
      <p:sp>
        <p:nvSpPr>
          <p:cNvPr id="5" name="object 2"/>
          <p:cNvSpPr txBox="1">
            <a:spLocks/>
          </p:cNvSpPr>
          <p:nvPr/>
        </p:nvSpPr>
        <p:spPr>
          <a:xfrm>
            <a:off x="990600" y="1265930"/>
            <a:ext cx="8279130" cy="319318"/>
          </a:xfrm>
          <a:prstGeom prst="rect">
            <a:avLst/>
          </a:prstGeom>
        </p:spPr>
        <p:txBody>
          <a:bodyPr vert="horz" wrap="square" lIns="0" tIns="11430" rIns="0" bIns="0" rtlCol="0">
            <a:spAutoFit/>
          </a:bodyPr>
          <a:lstStyle>
            <a:lvl1pPr>
              <a:defRPr sz="2000" b="1" i="0">
                <a:solidFill>
                  <a:srgbClr val="FFC000"/>
                </a:solidFill>
                <a:latin typeface="Arial"/>
                <a:ea typeface="+mj-ea"/>
                <a:cs typeface="Arial"/>
              </a:defRPr>
            </a:lvl1pPr>
          </a:lstStyle>
          <a:p>
            <a:pPr marL="3201035">
              <a:spcBef>
                <a:spcPts val="90"/>
              </a:spcBef>
            </a:pPr>
            <a:r>
              <a:rPr lang="es-CO" spc="-25" dirty="0">
                <a:solidFill>
                  <a:srgbClr val="002060"/>
                </a:solidFill>
              </a:rPr>
              <a:t>PREPARATORIO ESCRITO</a:t>
            </a:r>
            <a:endParaRPr lang="es-CO" spc="-50" dirty="0">
              <a:solidFill>
                <a:srgbClr val="002060"/>
              </a:solidFill>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5604" y="505713"/>
            <a:ext cx="8507730" cy="319318"/>
          </a:xfrm>
          <a:prstGeom prst="rect">
            <a:avLst/>
          </a:prstGeom>
        </p:spPr>
        <p:txBody>
          <a:bodyPr vert="horz" wrap="square" lIns="0" tIns="11430" rIns="0" bIns="0" rtlCol="0">
            <a:spAutoFit/>
          </a:bodyPr>
          <a:lstStyle/>
          <a:p>
            <a:pPr marL="2756535">
              <a:lnSpc>
                <a:spcPct val="100000"/>
              </a:lnSpc>
              <a:spcBef>
                <a:spcPts val="90"/>
              </a:spcBef>
            </a:pPr>
            <a:r>
              <a:rPr spc="-10" dirty="0"/>
              <a:t>GUIA</a:t>
            </a:r>
            <a:r>
              <a:rPr spc="-190" dirty="0"/>
              <a:t> </a:t>
            </a:r>
            <a:r>
              <a:rPr spc="-10" dirty="0"/>
              <a:t>INSCRIPCIÓN</a:t>
            </a:r>
            <a:r>
              <a:rPr spc="-35" dirty="0"/>
              <a:t> </a:t>
            </a:r>
            <a:r>
              <a:rPr spc="-20" dirty="0"/>
              <a:t>PREPARATORIOS</a:t>
            </a:r>
            <a:r>
              <a:rPr spc="-65" dirty="0"/>
              <a:t> </a:t>
            </a:r>
            <a:r>
              <a:rPr spc="-25" dirty="0"/>
              <a:t>2025-</a:t>
            </a:r>
            <a:r>
              <a:rPr lang="es-CO" spc="-50" dirty="0"/>
              <a:t>2</a:t>
            </a:r>
            <a:endParaRPr spc="-50" dirty="0"/>
          </a:p>
        </p:txBody>
      </p:sp>
      <p:sp>
        <p:nvSpPr>
          <p:cNvPr id="3" name="object 3"/>
          <p:cNvSpPr txBox="1"/>
          <p:nvPr/>
        </p:nvSpPr>
        <p:spPr>
          <a:xfrm>
            <a:off x="444500" y="2411729"/>
            <a:ext cx="3931285" cy="845819"/>
          </a:xfrm>
          <a:prstGeom prst="rect">
            <a:avLst/>
          </a:prstGeom>
        </p:spPr>
        <p:txBody>
          <a:bodyPr vert="horz" wrap="square" lIns="0" tIns="13970" rIns="0" bIns="0" rtlCol="0">
            <a:spAutoFit/>
          </a:bodyPr>
          <a:lstStyle/>
          <a:p>
            <a:pPr marL="12700" marR="5080">
              <a:lnSpc>
                <a:spcPct val="99500"/>
              </a:lnSpc>
              <a:spcBef>
                <a:spcPts val="110"/>
              </a:spcBef>
            </a:pPr>
            <a:r>
              <a:rPr sz="1800" b="1" dirty="0">
                <a:latin typeface="Calibri"/>
                <a:cs typeface="Calibri"/>
              </a:rPr>
              <a:t>4.</a:t>
            </a:r>
            <a:r>
              <a:rPr sz="1800" b="1" spc="5" dirty="0">
                <a:latin typeface="Calibri"/>
                <a:cs typeface="Calibri"/>
              </a:rPr>
              <a:t> </a:t>
            </a:r>
            <a:r>
              <a:rPr sz="1800" dirty="0">
                <a:latin typeface="Calibri"/>
                <a:cs typeface="Calibri"/>
              </a:rPr>
              <a:t>LEER</a:t>
            </a:r>
            <a:r>
              <a:rPr sz="1800" spc="-60" dirty="0">
                <a:latin typeface="Calibri"/>
                <a:cs typeface="Calibri"/>
              </a:rPr>
              <a:t> </a:t>
            </a:r>
            <a:r>
              <a:rPr sz="1800" spc="-10" dirty="0">
                <a:latin typeface="Calibri"/>
                <a:cs typeface="Calibri"/>
              </a:rPr>
              <a:t>CUIDADOSAMENTE</a:t>
            </a:r>
            <a:r>
              <a:rPr sz="1800" spc="-75" dirty="0">
                <a:latin typeface="Calibri"/>
                <a:cs typeface="Calibri"/>
              </a:rPr>
              <a:t> </a:t>
            </a:r>
            <a:r>
              <a:rPr sz="1800" dirty="0">
                <a:latin typeface="Calibri"/>
                <a:cs typeface="Calibri"/>
              </a:rPr>
              <a:t>LAS</a:t>
            </a:r>
            <a:r>
              <a:rPr sz="1800" spc="-80" dirty="0">
                <a:latin typeface="Calibri"/>
                <a:cs typeface="Calibri"/>
              </a:rPr>
              <a:t> </a:t>
            </a:r>
            <a:r>
              <a:rPr sz="1800" spc="-10" dirty="0">
                <a:latin typeface="Calibri"/>
                <a:cs typeface="Calibri"/>
              </a:rPr>
              <a:t>OPCIONES </a:t>
            </a:r>
            <a:r>
              <a:rPr sz="1800" dirty="0">
                <a:latin typeface="Calibri"/>
                <a:cs typeface="Calibri"/>
              </a:rPr>
              <a:t>Y</a:t>
            </a:r>
            <a:r>
              <a:rPr sz="1800" spc="-15" dirty="0">
                <a:latin typeface="Calibri"/>
                <a:cs typeface="Calibri"/>
              </a:rPr>
              <a:t> </a:t>
            </a:r>
            <a:r>
              <a:rPr sz="1800" dirty="0">
                <a:latin typeface="Calibri"/>
                <a:cs typeface="Calibri"/>
              </a:rPr>
              <a:t>ESCOGER</a:t>
            </a:r>
            <a:r>
              <a:rPr sz="1800" spc="-10" dirty="0">
                <a:latin typeface="Calibri"/>
                <a:cs typeface="Calibri"/>
              </a:rPr>
              <a:t> </a:t>
            </a:r>
            <a:r>
              <a:rPr sz="1800" dirty="0">
                <a:latin typeface="Calibri"/>
                <a:cs typeface="Calibri"/>
              </a:rPr>
              <a:t>DE</a:t>
            </a:r>
            <a:r>
              <a:rPr sz="1800" spc="-35" dirty="0">
                <a:latin typeface="Calibri"/>
                <a:cs typeface="Calibri"/>
              </a:rPr>
              <a:t> </a:t>
            </a:r>
            <a:r>
              <a:rPr sz="1800" dirty="0">
                <a:latin typeface="Calibri"/>
                <a:cs typeface="Calibri"/>
              </a:rPr>
              <a:t>LAS</a:t>
            </a:r>
            <a:r>
              <a:rPr sz="1800" spc="-30" dirty="0">
                <a:latin typeface="Calibri"/>
                <a:cs typeface="Calibri"/>
              </a:rPr>
              <a:t> </a:t>
            </a:r>
            <a:r>
              <a:rPr sz="1800" dirty="0">
                <a:latin typeface="Calibri"/>
                <a:cs typeface="Calibri"/>
              </a:rPr>
              <a:t>QUE</a:t>
            </a:r>
            <a:r>
              <a:rPr sz="1800" spc="-15" dirty="0">
                <a:latin typeface="Calibri"/>
                <a:cs typeface="Calibri"/>
              </a:rPr>
              <a:t> </a:t>
            </a:r>
            <a:r>
              <a:rPr sz="1800" dirty="0">
                <a:latin typeface="Calibri"/>
                <a:cs typeface="Calibri"/>
              </a:rPr>
              <a:t>LE</a:t>
            </a:r>
            <a:r>
              <a:rPr sz="1800" spc="-10" dirty="0">
                <a:latin typeface="Calibri"/>
                <a:cs typeface="Calibri"/>
              </a:rPr>
              <a:t> DICEN </a:t>
            </a:r>
            <a:r>
              <a:rPr sz="1800" dirty="0">
                <a:latin typeface="Calibri"/>
                <a:cs typeface="Calibri"/>
              </a:rPr>
              <a:t>“FACULTAD</a:t>
            </a:r>
            <a:r>
              <a:rPr sz="1800" spc="-60" dirty="0">
                <a:latin typeface="Calibri"/>
                <a:cs typeface="Calibri"/>
              </a:rPr>
              <a:t> </a:t>
            </a:r>
            <a:r>
              <a:rPr sz="1800" dirty="0">
                <a:latin typeface="Calibri"/>
                <a:cs typeface="Calibri"/>
              </a:rPr>
              <a:t>DE</a:t>
            </a:r>
            <a:r>
              <a:rPr sz="1800" spc="-50" dirty="0">
                <a:latin typeface="Calibri"/>
                <a:cs typeface="Calibri"/>
              </a:rPr>
              <a:t> </a:t>
            </a:r>
            <a:r>
              <a:rPr sz="1800" dirty="0">
                <a:latin typeface="Calibri"/>
                <a:cs typeface="Calibri"/>
              </a:rPr>
              <a:t>DERECHO</a:t>
            </a:r>
            <a:r>
              <a:rPr sz="1800" spc="-50" dirty="0">
                <a:latin typeface="Calibri"/>
                <a:cs typeface="Calibri"/>
              </a:rPr>
              <a:t> </a:t>
            </a:r>
            <a:r>
              <a:rPr sz="1800" spc="-10" dirty="0">
                <a:latin typeface="Calibri"/>
                <a:cs typeface="Calibri"/>
              </a:rPr>
              <a:t>CAMPUS”</a:t>
            </a:r>
            <a:endParaRPr sz="1800">
              <a:latin typeface="Calibri"/>
              <a:cs typeface="Calibri"/>
            </a:endParaRPr>
          </a:p>
        </p:txBody>
      </p:sp>
      <p:sp>
        <p:nvSpPr>
          <p:cNvPr id="4" name="object 4"/>
          <p:cNvSpPr txBox="1"/>
          <p:nvPr/>
        </p:nvSpPr>
        <p:spPr>
          <a:xfrm>
            <a:off x="3008757" y="4753736"/>
            <a:ext cx="5407025" cy="574040"/>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Calibri"/>
                <a:cs typeface="Calibri"/>
              </a:rPr>
              <a:t>5.</a:t>
            </a:r>
            <a:r>
              <a:rPr sz="1800" b="1" spc="5" dirty="0">
                <a:latin typeface="Calibri"/>
                <a:cs typeface="Calibri"/>
              </a:rPr>
              <a:t> </a:t>
            </a:r>
            <a:r>
              <a:rPr sz="1800" dirty="0">
                <a:latin typeface="Calibri"/>
                <a:cs typeface="Calibri"/>
              </a:rPr>
              <a:t>VERIFIQUE</a:t>
            </a:r>
            <a:r>
              <a:rPr sz="1800" spc="-60" dirty="0">
                <a:latin typeface="Calibri"/>
                <a:cs typeface="Calibri"/>
              </a:rPr>
              <a:t> </a:t>
            </a:r>
            <a:r>
              <a:rPr sz="1800" dirty="0">
                <a:latin typeface="Calibri"/>
                <a:cs typeface="Calibri"/>
              </a:rPr>
              <a:t>LA</a:t>
            </a:r>
            <a:r>
              <a:rPr sz="1800" spc="-30" dirty="0">
                <a:latin typeface="Calibri"/>
                <a:cs typeface="Calibri"/>
              </a:rPr>
              <a:t> </a:t>
            </a:r>
            <a:r>
              <a:rPr sz="1800" spc="-10" dirty="0">
                <a:latin typeface="Calibri"/>
                <a:cs typeface="Calibri"/>
              </a:rPr>
              <a:t>INFORMACIÓN</a:t>
            </a:r>
            <a:r>
              <a:rPr sz="1800" spc="-70" dirty="0">
                <a:latin typeface="Calibri"/>
                <a:cs typeface="Calibri"/>
              </a:rPr>
              <a:t> </a:t>
            </a:r>
            <a:r>
              <a:rPr sz="1800" spc="-10" dirty="0">
                <a:latin typeface="Calibri"/>
                <a:cs typeface="Calibri"/>
              </a:rPr>
              <a:t>DILIGENCIADA</a:t>
            </a:r>
            <a:r>
              <a:rPr sz="1800" spc="-50" dirty="0">
                <a:latin typeface="Calibri"/>
                <a:cs typeface="Calibri"/>
              </a:rPr>
              <a:t> </a:t>
            </a:r>
            <a:r>
              <a:rPr sz="1800" dirty="0">
                <a:latin typeface="Calibri"/>
                <a:cs typeface="Calibri"/>
              </a:rPr>
              <a:t>Y</a:t>
            </a:r>
            <a:r>
              <a:rPr sz="1800" spc="-35" dirty="0">
                <a:latin typeface="Calibri"/>
                <a:cs typeface="Calibri"/>
              </a:rPr>
              <a:t> </a:t>
            </a:r>
            <a:r>
              <a:rPr sz="1800" dirty="0">
                <a:latin typeface="Calibri"/>
                <a:cs typeface="Calibri"/>
              </a:rPr>
              <a:t>ENVIE</a:t>
            </a:r>
            <a:r>
              <a:rPr sz="1800" spc="-25" dirty="0">
                <a:latin typeface="Calibri"/>
                <a:cs typeface="Calibri"/>
              </a:rPr>
              <a:t> SU </a:t>
            </a:r>
            <a:r>
              <a:rPr sz="1800" dirty="0">
                <a:latin typeface="Calibri"/>
                <a:cs typeface="Calibri"/>
              </a:rPr>
              <a:t>SOLICITUD</a:t>
            </a:r>
            <a:r>
              <a:rPr sz="1800" spc="150" dirty="0">
                <a:latin typeface="Calibri"/>
                <a:cs typeface="Calibri"/>
              </a:rPr>
              <a:t> </a:t>
            </a:r>
            <a:r>
              <a:rPr sz="1800" dirty="0">
                <a:latin typeface="Calibri"/>
                <a:cs typeface="Calibri"/>
              </a:rPr>
              <a:t>(NO</a:t>
            </a:r>
            <a:r>
              <a:rPr sz="1800" spc="-15" dirty="0">
                <a:latin typeface="Calibri"/>
                <a:cs typeface="Calibri"/>
              </a:rPr>
              <a:t> </a:t>
            </a:r>
            <a:r>
              <a:rPr sz="1800" dirty="0">
                <a:latin typeface="Calibri"/>
                <a:cs typeface="Calibri"/>
              </a:rPr>
              <a:t>SE</a:t>
            </a:r>
            <a:r>
              <a:rPr sz="1800" spc="-15" dirty="0">
                <a:latin typeface="Calibri"/>
                <a:cs typeface="Calibri"/>
              </a:rPr>
              <a:t> </a:t>
            </a:r>
            <a:r>
              <a:rPr sz="1800" dirty="0">
                <a:latin typeface="Calibri"/>
                <a:cs typeface="Calibri"/>
              </a:rPr>
              <a:t>ACEPTAN</a:t>
            </a:r>
            <a:r>
              <a:rPr sz="1800" spc="-30" dirty="0">
                <a:latin typeface="Calibri"/>
                <a:cs typeface="Calibri"/>
              </a:rPr>
              <a:t> </a:t>
            </a:r>
            <a:r>
              <a:rPr sz="1800" spc="-10" dirty="0">
                <a:latin typeface="Calibri"/>
                <a:cs typeface="Calibri"/>
              </a:rPr>
              <a:t>CAMBIOS)</a:t>
            </a:r>
            <a:endParaRPr sz="1800">
              <a:latin typeface="Calibri"/>
              <a:cs typeface="Calibri"/>
            </a:endParaRPr>
          </a:p>
        </p:txBody>
      </p:sp>
      <p:pic>
        <p:nvPicPr>
          <p:cNvPr id="5" name="object 5"/>
          <p:cNvPicPr/>
          <p:nvPr/>
        </p:nvPicPr>
        <p:blipFill>
          <a:blip r:embed="rId2" cstate="print"/>
          <a:stretch>
            <a:fillRect/>
          </a:stretch>
        </p:blipFill>
        <p:spPr>
          <a:xfrm>
            <a:off x="4718050" y="1619122"/>
            <a:ext cx="6393561" cy="29743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5604" y="505713"/>
            <a:ext cx="8507730" cy="319318"/>
          </a:xfrm>
          <a:prstGeom prst="rect">
            <a:avLst/>
          </a:prstGeom>
        </p:spPr>
        <p:txBody>
          <a:bodyPr vert="horz" wrap="square" lIns="0" tIns="11430" rIns="0" bIns="0" rtlCol="0">
            <a:spAutoFit/>
          </a:bodyPr>
          <a:lstStyle/>
          <a:p>
            <a:pPr marL="2756535">
              <a:lnSpc>
                <a:spcPct val="100000"/>
              </a:lnSpc>
              <a:spcBef>
                <a:spcPts val="90"/>
              </a:spcBef>
            </a:pPr>
            <a:r>
              <a:rPr spc="-10" dirty="0"/>
              <a:t>GUIA</a:t>
            </a:r>
            <a:r>
              <a:rPr spc="-190" dirty="0"/>
              <a:t> </a:t>
            </a:r>
            <a:r>
              <a:rPr spc="-10" dirty="0"/>
              <a:t>INSCRIPCIÓN</a:t>
            </a:r>
            <a:r>
              <a:rPr spc="-35" dirty="0"/>
              <a:t> </a:t>
            </a:r>
            <a:r>
              <a:rPr spc="-20" dirty="0"/>
              <a:t>PREPARATORIOS</a:t>
            </a:r>
            <a:r>
              <a:rPr spc="-65" dirty="0"/>
              <a:t> </a:t>
            </a:r>
            <a:r>
              <a:rPr spc="-25" dirty="0"/>
              <a:t>2025-</a:t>
            </a:r>
            <a:r>
              <a:rPr lang="es-CO" spc="-50" dirty="0"/>
              <a:t>2</a:t>
            </a:r>
            <a:endParaRPr spc="-50" dirty="0"/>
          </a:p>
        </p:txBody>
      </p:sp>
      <p:sp>
        <p:nvSpPr>
          <p:cNvPr id="3" name="object 3"/>
          <p:cNvSpPr txBox="1"/>
          <p:nvPr/>
        </p:nvSpPr>
        <p:spPr>
          <a:xfrm>
            <a:off x="1170228" y="1435989"/>
            <a:ext cx="3590925" cy="1120140"/>
          </a:xfrm>
          <a:prstGeom prst="rect">
            <a:avLst/>
          </a:prstGeom>
        </p:spPr>
        <p:txBody>
          <a:bodyPr vert="horz" wrap="square" lIns="0" tIns="13335" rIns="0" bIns="0" rtlCol="0">
            <a:spAutoFit/>
          </a:bodyPr>
          <a:lstStyle/>
          <a:p>
            <a:pPr marL="12700" marR="5080">
              <a:lnSpc>
                <a:spcPct val="99700"/>
              </a:lnSpc>
              <a:spcBef>
                <a:spcPts val="105"/>
              </a:spcBef>
            </a:pPr>
            <a:r>
              <a:rPr sz="1800" b="1" dirty="0">
                <a:latin typeface="Calibri"/>
                <a:cs typeface="Calibri"/>
              </a:rPr>
              <a:t>6.</a:t>
            </a:r>
            <a:r>
              <a:rPr sz="1800" b="1" spc="-20" dirty="0">
                <a:latin typeface="Calibri"/>
                <a:cs typeface="Calibri"/>
              </a:rPr>
              <a:t> </a:t>
            </a:r>
            <a:r>
              <a:rPr sz="1800" dirty="0">
                <a:latin typeface="Calibri"/>
                <a:cs typeface="Calibri"/>
              </a:rPr>
              <a:t>SELECCIONE</a:t>
            </a:r>
            <a:r>
              <a:rPr sz="1800" spc="-35" dirty="0">
                <a:latin typeface="Calibri"/>
                <a:cs typeface="Calibri"/>
              </a:rPr>
              <a:t> </a:t>
            </a:r>
            <a:r>
              <a:rPr sz="1800" dirty="0">
                <a:latin typeface="Calibri"/>
                <a:cs typeface="Calibri"/>
              </a:rPr>
              <a:t>LA</a:t>
            </a:r>
            <a:r>
              <a:rPr sz="1800" spc="-30" dirty="0">
                <a:latin typeface="Calibri"/>
                <a:cs typeface="Calibri"/>
              </a:rPr>
              <a:t> </a:t>
            </a:r>
            <a:r>
              <a:rPr sz="1800" dirty="0">
                <a:latin typeface="Calibri"/>
                <a:cs typeface="Calibri"/>
              </a:rPr>
              <a:t>OPCIÓN</a:t>
            </a:r>
            <a:r>
              <a:rPr sz="1800" spc="-25" dirty="0">
                <a:latin typeface="Calibri"/>
                <a:cs typeface="Calibri"/>
              </a:rPr>
              <a:t> </a:t>
            </a:r>
            <a:r>
              <a:rPr sz="1800" spc="-10" dirty="0">
                <a:latin typeface="Calibri"/>
                <a:cs typeface="Calibri"/>
              </a:rPr>
              <a:t>CONSULTA </a:t>
            </a:r>
            <a:r>
              <a:rPr sz="1800" dirty="0">
                <a:latin typeface="Calibri"/>
                <a:cs typeface="Calibri"/>
              </a:rPr>
              <a:t>DE</a:t>
            </a:r>
            <a:r>
              <a:rPr sz="1800" spc="-75" dirty="0">
                <a:latin typeface="Calibri"/>
                <a:cs typeface="Calibri"/>
              </a:rPr>
              <a:t> </a:t>
            </a:r>
            <a:r>
              <a:rPr sz="1800" dirty="0">
                <a:latin typeface="Calibri"/>
                <a:cs typeface="Calibri"/>
              </a:rPr>
              <a:t>TRAMITES</a:t>
            </a:r>
            <a:r>
              <a:rPr sz="1800" spc="-100" dirty="0">
                <a:latin typeface="Calibri"/>
                <a:cs typeface="Calibri"/>
              </a:rPr>
              <a:t> </a:t>
            </a:r>
            <a:r>
              <a:rPr sz="1800" dirty="0">
                <a:latin typeface="Calibri"/>
                <a:cs typeface="Calibri"/>
              </a:rPr>
              <a:t>EN</a:t>
            </a:r>
            <a:r>
              <a:rPr sz="1800" spc="-90" dirty="0">
                <a:latin typeface="Calibri"/>
                <a:cs typeface="Calibri"/>
              </a:rPr>
              <a:t> </a:t>
            </a:r>
            <a:r>
              <a:rPr sz="1800" dirty="0">
                <a:latin typeface="Calibri"/>
                <a:cs typeface="Calibri"/>
              </a:rPr>
              <a:t>LA</a:t>
            </a:r>
            <a:r>
              <a:rPr sz="1800" spc="-85" dirty="0">
                <a:latin typeface="Calibri"/>
                <a:cs typeface="Calibri"/>
              </a:rPr>
              <a:t> </a:t>
            </a:r>
            <a:r>
              <a:rPr sz="1800" dirty="0">
                <a:latin typeface="Calibri"/>
                <a:cs typeface="Calibri"/>
              </a:rPr>
              <a:t>PARTE</a:t>
            </a:r>
            <a:r>
              <a:rPr sz="1800" spc="200" dirty="0">
                <a:latin typeface="Calibri"/>
                <a:cs typeface="Calibri"/>
              </a:rPr>
              <a:t> </a:t>
            </a:r>
            <a:r>
              <a:rPr sz="1800" spc="-10" dirty="0">
                <a:latin typeface="Calibri"/>
                <a:cs typeface="Calibri"/>
              </a:rPr>
              <a:t>IZQUIERDA </a:t>
            </a:r>
            <a:r>
              <a:rPr sz="1800" dirty="0">
                <a:latin typeface="Calibri"/>
                <a:cs typeface="Calibri"/>
              </a:rPr>
              <a:t>Y</a:t>
            </a:r>
            <a:r>
              <a:rPr sz="1800" spc="-20" dirty="0">
                <a:latin typeface="Calibri"/>
                <a:cs typeface="Calibri"/>
              </a:rPr>
              <a:t> </a:t>
            </a:r>
            <a:r>
              <a:rPr sz="1800" dirty="0">
                <a:latin typeface="Calibri"/>
                <a:cs typeface="Calibri"/>
              </a:rPr>
              <a:t>VERIFIQUE</a:t>
            </a:r>
            <a:r>
              <a:rPr sz="1800" spc="-25" dirty="0">
                <a:latin typeface="Calibri"/>
                <a:cs typeface="Calibri"/>
              </a:rPr>
              <a:t> </a:t>
            </a:r>
            <a:r>
              <a:rPr sz="1800" dirty="0">
                <a:latin typeface="Calibri"/>
                <a:cs typeface="Calibri"/>
              </a:rPr>
              <a:t>LA</a:t>
            </a:r>
            <a:r>
              <a:rPr sz="1800" spc="-35" dirty="0">
                <a:latin typeface="Calibri"/>
                <a:cs typeface="Calibri"/>
              </a:rPr>
              <a:t> </a:t>
            </a:r>
            <a:r>
              <a:rPr sz="1800" dirty="0">
                <a:latin typeface="Calibri"/>
                <a:cs typeface="Calibri"/>
              </a:rPr>
              <a:t>INSCRIPCIÓN</a:t>
            </a:r>
            <a:r>
              <a:rPr sz="1800" spc="-35" dirty="0">
                <a:latin typeface="Calibri"/>
                <a:cs typeface="Calibri"/>
              </a:rPr>
              <a:t> </a:t>
            </a:r>
            <a:r>
              <a:rPr sz="1800" dirty="0">
                <a:latin typeface="Calibri"/>
                <a:cs typeface="Calibri"/>
              </a:rPr>
              <a:t>DE</a:t>
            </a:r>
            <a:r>
              <a:rPr sz="1800" spc="-40" dirty="0">
                <a:latin typeface="Calibri"/>
                <a:cs typeface="Calibri"/>
              </a:rPr>
              <a:t> </a:t>
            </a:r>
            <a:r>
              <a:rPr sz="1800" spc="-25" dirty="0">
                <a:latin typeface="Calibri"/>
                <a:cs typeface="Calibri"/>
              </a:rPr>
              <a:t>SU </a:t>
            </a:r>
            <a:r>
              <a:rPr sz="1800" dirty="0">
                <a:latin typeface="Calibri"/>
                <a:cs typeface="Calibri"/>
              </a:rPr>
              <a:t>EXAMEN</a:t>
            </a:r>
            <a:r>
              <a:rPr sz="1800" spc="-35" dirty="0">
                <a:latin typeface="Calibri"/>
                <a:cs typeface="Calibri"/>
              </a:rPr>
              <a:t> </a:t>
            </a:r>
            <a:r>
              <a:rPr sz="1800" spc="-10" dirty="0">
                <a:latin typeface="Calibri"/>
                <a:cs typeface="Calibri"/>
              </a:rPr>
              <a:t>PREPARATORIO.</a:t>
            </a:r>
            <a:endParaRPr sz="1800">
              <a:latin typeface="Calibri"/>
              <a:cs typeface="Calibri"/>
            </a:endParaRPr>
          </a:p>
        </p:txBody>
      </p:sp>
      <p:sp>
        <p:nvSpPr>
          <p:cNvPr id="4" name="object 4"/>
          <p:cNvSpPr txBox="1"/>
          <p:nvPr/>
        </p:nvSpPr>
        <p:spPr>
          <a:xfrm>
            <a:off x="7072630" y="3622294"/>
            <a:ext cx="4764405" cy="2757805"/>
          </a:xfrm>
          <a:prstGeom prst="rect">
            <a:avLst/>
          </a:prstGeom>
        </p:spPr>
        <p:txBody>
          <a:bodyPr vert="horz" wrap="square" lIns="0" tIns="13335" rIns="0" bIns="0" rtlCol="0">
            <a:spAutoFit/>
          </a:bodyPr>
          <a:lstStyle/>
          <a:p>
            <a:pPr marL="12700" marR="5080">
              <a:lnSpc>
                <a:spcPct val="99600"/>
              </a:lnSpc>
              <a:spcBef>
                <a:spcPts val="105"/>
              </a:spcBef>
            </a:pPr>
            <a:r>
              <a:rPr sz="1800" b="1" dirty="0">
                <a:latin typeface="Calibri"/>
                <a:cs typeface="Calibri"/>
              </a:rPr>
              <a:t>7.</a:t>
            </a:r>
            <a:r>
              <a:rPr sz="1800" b="1" spc="-25" dirty="0">
                <a:latin typeface="Calibri"/>
                <a:cs typeface="Calibri"/>
              </a:rPr>
              <a:t> </a:t>
            </a:r>
            <a:r>
              <a:rPr sz="1800" dirty="0">
                <a:latin typeface="Calibri"/>
                <a:cs typeface="Calibri"/>
              </a:rPr>
              <a:t>LOS</a:t>
            </a:r>
            <a:r>
              <a:rPr sz="1800" spc="-35" dirty="0">
                <a:latin typeface="Calibri"/>
                <a:cs typeface="Calibri"/>
              </a:rPr>
              <a:t> </a:t>
            </a:r>
            <a:r>
              <a:rPr sz="1800" dirty="0">
                <a:latin typeface="Calibri"/>
                <a:cs typeface="Calibri"/>
              </a:rPr>
              <a:t>RECIBOS</a:t>
            </a:r>
            <a:r>
              <a:rPr sz="1800" spc="-35" dirty="0">
                <a:latin typeface="Calibri"/>
                <a:cs typeface="Calibri"/>
              </a:rPr>
              <a:t> </a:t>
            </a:r>
            <a:r>
              <a:rPr sz="1800" dirty="0">
                <a:latin typeface="Calibri"/>
                <a:cs typeface="Calibri"/>
              </a:rPr>
              <a:t>DE PAGO</a:t>
            </a:r>
            <a:r>
              <a:rPr sz="1800" spc="-15" dirty="0">
                <a:latin typeface="Calibri"/>
                <a:cs typeface="Calibri"/>
              </a:rPr>
              <a:t> </a:t>
            </a:r>
            <a:r>
              <a:rPr sz="1800" dirty="0">
                <a:latin typeface="Calibri"/>
                <a:cs typeface="Calibri"/>
              </a:rPr>
              <a:t>SERAN</a:t>
            </a:r>
            <a:r>
              <a:rPr sz="1800" spc="-30" dirty="0">
                <a:latin typeface="Calibri"/>
                <a:cs typeface="Calibri"/>
              </a:rPr>
              <a:t> </a:t>
            </a:r>
            <a:r>
              <a:rPr sz="1800" dirty="0">
                <a:latin typeface="Calibri"/>
                <a:cs typeface="Calibri"/>
              </a:rPr>
              <a:t>RENOVADOS</a:t>
            </a:r>
            <a:r>
              <a:rPr sz="1800" spc="-35" dirty="0">
                <a:latin typeface="Calibri"/>
                <a:cs typeface="Calibri"/>
              </a:rPr>
              <a:t> </a:t>
            </a:r>
            <a:r>
              <a:rPr sz="1800" spc="-25" dirty="0">
                <a:latin typeface="Calibri"/>
                <a:cs typeface="Calibri"/>
              </a:rPr>
              <a:t>DE </a:t>
            </a:r>
            <a:r>
              <a:rPr sz="1800" dirty="0">
                <a:latin typeface="Calibri"/>
                <a:cs typeface="Calibri"/>
              </a:rPr>
              <a:t>ACUERDO</a:t>
            </a:r>
            <a:r>
              <a:rPr sz="1800" spc="-30" dirty="0">
                <a:latin typeface="Calibri"/>
                <a:cs typeface="Calibri"/>
              </a:rPr>
              <a:t> </a:t>
            </a:r>
            <a:r>
              <a:rPr sz="1800" dirty="0">
                <a:latin typeface="Calibri"/>
                <a:cs typeface="Calibri"/>
              </a:rPr>
              <a:t>A</a:t>
            </a:r>
            <a:r>
              <a:rPr sz="1800" spc="-30" dirty="0">
                <a:latin typeface="Calibri"/>
                <a:cs typeface="Calibri"/>
              </a:rPr>
              <a:t> </a:t>
            </a:r>
            <a:r>
              <a:rPr sz="1800" dirty="0">
                <a:latin typeface="Calibri"/>
                <a:cs typeface="Calibri"/>
              </a:rPr>
              <a:t>LOS</a:t>
            </a:r>
            <a:r>
              <a:rPr sz="1800" spc="-40" dirty="0">
                <a:latin typeface="Calibri"/>
                <a:cs typeface="Calibri"/>
              </a:rPr>
              <a:t> </a:t>
            </a:r>
            <a:r>
              <a:rPr sz="1800" dirty="0">
                <a:latin typeface="Calibri"/>
                <a:cs typeface="Calibri"/>
              </a:rPr>
              <a:t>CUPOS</a:t>
            </a:r>
            <a:r>
              <a:rPr sz="1800" spc="-40" dirty="0">
                <a:latin typeface="Calibri"/>
                <a:cs typeface="Calibri"/>
              </a:rPr>
              <a:t> </a:t>
            </a:r>
            <a:r>
              <a:rPr sz="1800" dirty="0">
                <a:latin typeface="Calibri"/>
                <a:cs typeface="Calibri"/>
              </a:rPr>
              <a:t>ESTABLECIDOS</a:t>
            </a:r>
            <a:r>
              <a:rPr sz="1800" spc="-40" dirty="0">
                <a:latin typeface="Calibri"/>
                <a:cs typeface="Calibri"/>
              </a:rPr>
              <a:t> </a:t>
            </a:r>
            <a:r>
              <a:rPr sz="1800" spc="-20" dirty="0">
                <a:latin typeface="Calibri"/>
                <a:cs typeface="Calibri"/>
              </a:rPr>
              <a:t>(120 </a:t>
            </a:r>
            <a:r>
              <a:rPr sz="1800" dirty="0">
                <a:latin typeface="Calibri"/>
                <a:cs typeface="Calibri"/>
              </a:rPr>
              <a:t>ESTUDIANTES</a:t>
            </a:r>
            <a:r>
              <a:rPr sz="1800" spc="-45" dirty="0">
                <a:latin typeface="Calibri"/>
                <a:cs typeface="Calibri"/>
              </a:rPr>
              <a:t> </a:t>
            </a:r>
            <a:r>
              <a:rPr sz="1800" dirty="0">
                <a:latin typeface="Calibri"/>
                <a:cs typeface="Calibri"/>
              </a:rPr>
              <a:t>POR</a:t>
            </a:r>
            <a:r>
              <a:rPr sz="1800" spc="-25" dirty="0">
                <a:latin typeface="Calibri"/>
                <a:cs typeface="Calibri"/>
              </a:rPr>
              <a:t> </a:t>
            </a:r>
            <a:r>
              <a:rPr sz="1800" dirty="0">
                <a:latin typeface="Calibri"/>
                <a:cs typeface="Calibri"/>
              </a:rPr>
              <a:t>AREA)</a:t>
            </a:r>
            <a:r>
              <a:rPr sz="1800" spc="-25" dirty="0">
                <a:latin typeface="Calibri"/>
                <a:cs typeface="Calibri"/>
              </a:rPr>
              <a:t> </a:t>
            </a:r>
            <a:r>
              <a:rPr sz="1800" dirty="0">
                <a:latin typeface="Calibri"/>
                <a:cs typeface="Calibri"/>
              </a:rPr>
              <a:t>Y</a:t>
            </a:r>
            <a:r>
              <a:rPr sz="1800" spc="-45" dirty="0">
                <a:latin typeface="Calibri"/>
                <a:cs typeface="Calibri"/>
              </a:rPr>
              <a:t> </a:t>
            </a:r>
            <a:r>
              <a:rPr sz="1800" dirty="0">
                <a:latin typeface="Calibri"/>
                <a:cs typeface="Calibri"/>
              </a:rPr>
              <a:t>FECHAS</a:t>
            </a:r>
            <a:r>
              <a:rPr sz="1800" spc="-40" dirty="0">
                <a:latin typeface="Calibri"/>
                <a:cs typeface="Calibri"/>
              </a:rPr>
              <a:t> </a:t>
            </a:r>
            <a:r>
              <a:rPr sz="1800" dirty="0">
                <a:latin typeface="Calibri"/>
                <a:cs typeface="Calibri"/>
              </a:rPr>
              <a:t>SERAN</a:t>
            </a:r>
            <a:r>
              <a:rPr sz="1800" spc="-40" dirty="0">
                <a:latin typeface="Calibri"/>
                <a:cs typeface="Calibri"/>
              </a:rPr>
              <a:t> </a:t>
            </a:r>
            <a:r>
              <a:rPr sz="1800" spc="-10" dirty="0">
                <a:latin typeface="Calibri"/>
                <a:cs typeface="Calibri"/>
              </a:rPr>
              <a:t>DADAS </a:t>
            </a:r>
            <a:r>
              <a:rPr sz="1800" dirty="0">
                <a:latin typeface="Calibri"/>
                <a:cs typeface="Calibri"/>
              </a:rPr>
              <a:t>CON</a:t>
            </a:r>
            <a:r>
              <a:rPr sz="1800" spc="-35" dirty="0">
                <a:latin typeface="Calibri"/>
                <a:cs typeface="Calibri"/>
              </a:rPr>
              <a:t> </a:t>
            </a:r>
            <a:r>
              <a:rPr sz="1800" dirty="0">
                <a:latin typeface="Calibri"/>
                <a:cs typeface="Calibri"/>
              </a:rPr>
              <a:t>LA</a:t>
            </a:r>
            <a:r>
              <a:rPr sz="1800" spc="-30" dirty="0">
                <a:latin typeface="Calibri"/>
                <a:cs typeface="Calibri"/>
              </a:rPr>
              <a:t> </a:t>
            </a:r>
            <a:r>
              <a:rPr sz="1800" dirty="0">
                <a:latin typeface="Calibri"/>
                <a:cs typeface="Calibri"/>
              </a:rPr>
              <a:t>NOTIFICACION</a:t>
            </a:r>
            <a:r>
              <a:rPr sz="1800" spc="-30" dirty="0">
                <a:latin typeface="Calibri"/>
                <a:cs typeface="Calibri"/>
              </a:rPr>
              <a:t> </a:t>
            </a:r>
            <a:r>
              <a:rPr sz="1800" dirty="0">
                <a:latin typeface="Calibri"/>
                <a:cs typeface="Calibri"/>
              </a:rPr>
              <a:t>DE</a:t>
            </a:r>
            <a:r>
              <a:rPr sz="1800" spc="-25" dirty="0">
                <a:latin typeface="Calibri"/>
                <a:cs typeface="Calibri"/>
              </a:rPr>
              <a:t> </a:t>
            </a:r>
            <a:r>
              <a:rPr sz="1800" dirty="0">
                <a:latin typeface="Calibri"/>
                <a:cs typeface="Calibri"/>
              </a:rPr>
              <a:t>LISTA</a:t>
            </a:r>
            <a:r>
              <a:rPr sz="1800" spc="-50" dirty="0">
                <a:latin typeface="Calibri"/>
                <a:cs typeface="Calibri"/>
              </a:rPr>
              <a:t> </a:t>
            </a:r>
            <a:r>
              <a:rPr sz="1800" dirty="0">
                <a:latin typeface="Calibri"/>
                <a:cs typeface="Calibri"/>
              </a:rPr>
              <a:t>DE</a:t>
            </a:r>
            <a:r>
              <a:rPr sz="1800" spc="-20" dirty="0">
                <a:latin typeface="Calibri"/>
                <a:cs typeface="Calibri"/>
              </a:rPr>
              <a:t> </a:t>
            </a:r>
            <a:r>
              <a:rPr sz="1800" spc="-10" dirty="0">
                <a:latin typeface="Calibri"/>
                <a:cs typeface="Calibri"/>
              </a:rPr>
              <a:t>ADMITIDOS. </a:t>
            </a:r>
            <a:r>
              <a:rPr sz="1800" dirty="0">
                <a:latin typeface="Calibri"/>
                <a:cs typeface="Calibri"/>
              </a:rPr>
              <a:t>CADA</a:t>
            </a:r>
            <a:r>
              <a:rPr sz="1800" spc="-65" dirty="0">
                <a:latin typeface="Calibri"/>
                <a:cs typeface="Calibri"/>
              </a:rPr>
              <a:t> </a:t>
            </a:r>
            <a:r>
              <a:rPr sz="1800" dirty="0">
                <a:latin typeface="Calibri"/>
                <a:cs typeface="Calibri"/>
              </a:rPr>
              <a:t>INSCRIPCIÓN</a:t>
            </a:r>
            <a:r>
              <a:rPr sz="1800" spc="-75" dirty="0">
                <a:latin typeface="Calibri"/>
                <a:cs typeface="Calibri"/>
              </a:rPr>
              <a:t> </a:t>
            </a:r>
            <a:r>
              <a:rPr sz="1800" dirty="0">
                <a:latin typeface="Calibri"/>
                <a:cs typeface="Calibri"/>
              </a:rPr>
              <a:t>QUE</a:t>
            </a:r>
            <a:r>
              <a:rPr sz="1800" spc="-65" dirty="0">
                <a:latin typeface="Calibri"/>
                <a:cs typeface="Calibri"/>
              </a:rPr>
              <a:t> </a:t>
            </a:r>
            <a:r>
              <a:rPr sz="1800" dirty="0">
                <a:latin typeface="Calibri"/>
                <a:cs typeface="Calibri"/>
              </a:rPr>
              <a:t>SE</a:t>
            </a:r>
            <a:r>
              <a:rPr sz="1800" spc="-65" dirty="0">
                <a:latin typeface="Calibri"/>
                <a:cs typeface="Calibri"/>
              </a:rPr>
              <a:t> </a:t>
            </a:r>
            <a:r>
              <a:rPr sz="1800" dirty="0">
                <a:latin typeface="Calibri"/>
                <a:cs typeface="Calibri"/>
              </a:rPr>
              <a:t>REALICE</a:t>
            </a:r>
            <a:r>
              <a:rPr sz="1800" spc="-30" dirty="0">
                <a:latin typeface="Calibri"/>
                <a:cs typeface="Calibri"/>
              </a:rPr>
              <a:t> </a:t>
            </a:r>
            <a:r>
              <a:rPr sz="1800" dirty="0">
                <a:latin typeface="Calibri"/>
                <a:cs typeface="Calibri"/>
              </a:rPr>
              <a:t>EN</a:t>
            </a:r>
            <a:r>
              <a:rPr sz="1800" spc="-60" dirty="0">
                <a:latin typeface="Calibri"/>
                <a:cs typeface="Calibri"/>
              </a:rPr>
              <a:t> </a:t>
            </a:r>
            <a:r>
              <a:rPr sz="1800" dirty="0">
                <a:latin typeface="Calibri"/>
                <a:cs typeface="Calibri"/>
              </a:rPr>
              <a:t>EL</a:t>
            </a:r>
            <a:r>
              <a:rPr sz="1800" spc="-40" dirty="0">
                <a:latin typeface="Calibri"/>
                <a:cs typeface="Calibri"/>
              </a:rPr>
              <a:t> </a:t>
            </a:r>
            <a:r>
              <a:rPr sz="1800" spc="-10" dirty="0">
                <a:latin typeface="Calibri"/>
                <a:cs typeface="Calibri"/>
              </a:rPr>
              <a:t>SISTEMA </a:t>
            </a:r>
            <a:r>
              <a:rPr sz="1800" dirty="0">
                <a:latin typeface="Calibri"/>
                <a:cs typeface="Calibri"/>
              </a:rPr>
              <a:t>UNIVEX</a:t>
            </a:r>
            <a:r>
              <a:rPr sz="1800" spc="-10" dirty="0">
                <a:latin typeface="Calibri"/>
                <a:cs typeface="Calibri"/>
              </a:rPr>
              <a:t> </a:t>
            </a:r>
            <a:r>
              <a:rPr sz="1800" dirty="0">
                <a:latin typeface="Calibri"/>
                <a:cs typeface="Calibri"/>
              </a:rPr>
              <a:t>GENERA</a:t>
            </a:r>
            <a:r>
              <a:rPr sz="1800" spc="-20" dirty="0">
                <a:latin typeface="Calibri"/>
                <a:cs typeface="Calibri"/>
              </a:rPr>
              <a:t> </a:t>
            </a:r>
            <a:r>
              <a:rPr sz="1800" dirty="0">
                <a:latin typeface="Calibri"/>
                <a:cs typeface="Calibri"/>
              </a:rPr>
              <a:t>UN</a:t>
            </a:r>
            <a:r>
              <a:rPr sz="1800" spc="-20" dirty="0">
                <a:latin typeface="Calibri"/>
                <a:cs typeface="Calibri"/>
              </a:rPr>
              <a:t> </a:t>
            </a:r>
            <a:r>
              <a:rPr sz="1800" dirty="0">
                <a:latin typeface="Calibri"/>
                <a:cs typeface="Calibri"/>
              </a:rPr>
              <a:t>RECIBO</a:t>
            </a:r>
            <a:r>
              <a:rPr sz="1800" spc="-25" dirty="0">
                <a:latin typeface="Calibri"/>
                <a:cs typeface="Calibri"/>
              </a:rPr>
              <a:t> </a:t>
            </a:r>
            <a:r>
              <a:rPr sz="1800" dirty="0">
                <a:latin typeface="Calibri"/>
                <a:cs typeface="Calibri"/>
              </a:rPr>
              <a:t>POR</a:t>
            </a:r>
            <a:r>
              <a:rPr sz="1800" spc="-25" dirty="0">
                <a:latin typeface="Calibri"/>
                <a:cs typeface="Calibri"/>
              </a:rPr>
              <a:t> </a:t>
            </a:r>
            <a:r>
              <a:rPr sz="1800" dirty="0">
                <a:latin typeface="Calibri"/>
                <a:cs typeface="Calibri"/>
              </a:rPr>
              <a:t>LO QUE</a:t>
            </a:r>
            <a:r>
              <a:rPr sz="1800" spc="-5" dirty="0">
                <a:latin typeface="Calibri"/>
                <a:cs typeface="Calibri"/>
              </a:rPr>
              <a:t> </a:t>
            </a:r>
            <a:r>
              <a:rPr sz="1800" dirty="0">
                <a:latin typeface="Calibri"/>
                <a:cs typeface="Calibri"/>
              </a:rPr>
              <a:t>SOLO</a:t>
            </a:r>
            <a:r>
              <a:rPr sz="1800" spc="-25" dirty="0">
                <a:latin typeface="Calibri"/>
                <a:cs typeface="Calibri"/>
              </a:rPr>
              <a:t> </a:t>
            </a:r>
            <a:r>
              <a:rPr sz="1800" spc="-50" dirty="0">
                <a:latin typeface="Calibri"/>
                <a:cs typeface="Calibri"/>
              </a:rPr>
              <a:t>A </a:t>
            </a:r>
            <a:r>
              <a:rPr sz="1800" dirty="0">
                <a:latin typeface="Calibri"/>
                <a:cs typeface="Calibri"/>
              </a:rPr>
              <a:t>LOS</a:t>
            </a:r>
            <a:r>
              <a:rPr sz="1800" spc="-30" dirty="0">
                <a:latin typeface="Calibri"/>
                <a:cs typeface="Calibri"/>
              </a:rPr>
              <a:t> </a:t>
            </a:r>
            <a:r>
              <a:rPr sz="1800" dirty="0">
                <a:latin typeface="Calibri"/>
                <a:cs typeface="Calibri"/>
              </a:rPr>
              <a:t>ADMITIDOS</a:t>
            </a:r>
            <a:r>
              <a:rPr sz="1800" spc="-30" dirty="0">
                <a:latin typeface="Calibri"/>
                <a:cs typeface="Calibri"/>
              </a:rPr>
              <a:t> </a:t>
            </a:r>
            <a:r>
              <a:rPr sz="1800" dirty="0">
                <a:latin typeface="Calibri"/>
                <a:cs typeface="Calibri"/>
              </a:rPr>
              <a:t>SEGÚN</a:t>
            </a:r>
            <a:r>
              <a:rPr sz="1800" spc="-15" dirty="0">
                <a:latin typeface="Calibri"/>
                <a:cs typeface="Calibri"/>
              </a:rPr>
              <a:t> </a:t>
            </a:r>
            <a:r>
              <a:rPr sz="1800" dirty="0">
                <a:latin typeface="Calibri"/>
                <a:cs typeface="Calibri"/>
              </a:rPr>
              <a:t>LOS</a:t>
            </a:r>
            <a:r>
              <a:rPr sz="1800" spc="-25" dirty="0">
                <a:latin typeface="Calibri"/>
                <a:cs typeface="Calibri"/>
              </a:rPr>
              <a:t> </a:t>
            </a:r>
            <a:r>
              <a:rPr sz="1800" dirty="0">
                <a:latin typeface="Calibri"/>
                <a:cs typeface="Calibri"/>
              </a:rPr>
              <a:t>PARÁMETROS</a:t>
            </a:r>
            <a:r>
              <a:rPr sz="1800" spc="-30" dirty="0">
                <a:latin typeface="Calibri"/>
                <a:cs typeface="Calibri"/>
              </a:rPr>
              <a:t> </a:t>
            </a:r>
            <a:r>
              <a:rPr sz="1800" spc="-25" dirty="0">
                <a:latin typeface="Calibri"/>
                <a:cs typeface="Calibri"/>
              </a:rPr>
              <a:t>YA </a:t>
            </a:r>
            <a:r>
              <a:rPr sz="1800" dirty="0">
                <a:latin typeface="Calibri"/>
                <a:cs typeface="Calibri"/>
              </a:rPr>
              <a:t>DICHOS</a:t>
            </a:r>
            <a:r>
              <a:rPr sz="1800" spc="-35" dirty="0">
                <a:latin typeface="Calibri"/>
                <a:cs typeface="Calibri"/>
              </a:rPr>
              <a:t> </a:t>
            </a:r>
            <a:r>
              <a:rPr sz="1800" dirty="0">
                <a:latin typeface="Calibri"/>
                <a:cs typeface="Calibri"/>
              </a:rPr>
              <a:t>SE</a:t>
            </a:r>
            <a:r>
              <a:rPr sz="1800" spc="-15" dirty="0">
                <a:latin typeface="Calibri"/>
                <a:cs typeface="Calibri"/>
              </a:rPr>
              <a:t> </a:t>
            </a:r>
            <a:r>
              <a:rPr sz="1800" dirty="0">
                <a:latin typeface="Calibri"/>
                <a:cs typeface="Calibri"/>
              </a:rPr>
              <a:t>LES</a:t>
            </a:r>
            <a:r>
              <a:rPr sz="1800" spc="-35" dirty="0">
                <a:latin typeface="Calibri"/>
                <a:cs typeface="Calibri"/>
              </a:rPr>
              <a:t> </a:t>
            </a:r>
            <a:r>
              <a:rPr sz="1800" dirty="0">
                <a:latin typeface="Calibri"/>
                <a:cs typeface="Calibri"/>
              </a:rPr>
              <a:t>HABILITARÁ</a:t>
            </a:r>
            <a:r>
              <a:rPr sz="1800" spc="-30" dirty="0">
                <a:latin typeface="Calibri"/>
                <a:cs typeface="Calibri"/>
              </a:rPr>
              <a:t> </a:t>
            </a:r>
            <a:r>
              <a:rPr sz="1800" dirty="0">
                <a:latin typeface="Calibri"/>
                <a:cs typeface="Calibri"/>
              </a:rPr>
              <a:t>PARA</a:t>
            </a:r>
            <a:r>
              <a:rPr sz="1800" spc="-35" dirty="0">
                <a:latin typeface="Calibri"/>
                <a:cs typeface="Calibri"/>
              </a:rPr>
              <a:t> </a:t>
            </a:r>
            <a:r>
              <a:rPr sz="1800" dirty="0">
                <a:latin typeface="Calibri"/>
                <a:cs typeface="Calibri"/>
              </a:rPr>
              <a:t>REALIZAR</a:t>
            </a:r>
            <a:r>
              <a:rPr sz="1800" spc="-15" dirty="0">
                <a:latin typeface="Calibri"/>
                <a:cs typeface="Calibri"/>
              </a:rPr>
              <a:t> </a:t>
            </a:r>
            <a:r>
              <a:rPr sz="1800" spc="-25" dirty="0">
                <a:latin typeface="Calibri"/>
                <a:cs typeface="Calibri"/>
              </a:rPr>
              <a:t>LOS </a:t>
            </a:r>
            <a:r>
              <a:rPr sz="1800" dirty="0">
                <a:latin typeface="Calibri"/>
                <a:cs typeface="Calibri"/>
              </a:rPr>
              <a:t>PAGOS,</a:t>
            </a:r>
            <a:r>
              <a:rPr sz="1800" spc="-20" dirty="0">
                <a:latin typeface="Calibri"/>
                <a:cs typeface="Calibri"/>
              </a:rPr>
              <a:t> </a:t>
            </a:r>
            <a:r>
              <a:rPr sz="1800" dirty="0">
                <a:latin typeface="Calibri"/>
                <a:cs typeface="Calibri"/>
              </a:rPr>
              <a:t>PARA</a:t>
            </a:r>
            <a:r>
              <a:rPr sz="1800" spc="-30" dirty="0">
                <a:latin typeface="Calibri"/>
                <a:cs typeface="Calibri"/>
              </a:rPr>
              <a:t> </a:t>
            </a:r>
            <a:r>
              <a:rPr sz="1800" dirty="0">
                <a:latin typeface="Calibri"/>
                <a:cs typeface="Calibri"/>
              </a:rPr>
              <a:t>LOS</a:t>
            </a:r>
            <a:r>
              <a:rPr sz="1800" spc="-30" dirty="0">
                <a:latin typeface="Calibri"/>
                <a:cs typeface="Calibri"/>
              </a:rPr>
              <a:t> </a:t>
            </a:r>
            <a:r>
              <a:rPr sz="1800" dirty="0">
                <a:latin typeface="Calibri"/>
                <a:cs typeface="Calibri"/>
              </a:rPr>
              <a:t>QUE</a:t>
            </a:r>
            <a:r>
              <a:rPr sz="1800" spc="-15" dirty="0">
                <a:latin typeface="Calibri"/>
                <a:cs typeface="Calibri"/>
              </a:rPr>
              <a:t> </a:t>
            </a:r>
            <a:r>
              <a:rPr sz="1800" dirty="0">
                <a:latin typeface="Calibri"/>
                <a:cs typeface="Calibri"/>
              </a:rPr>
              <a:t>SON</a:t>
            </a:r>
            <a:r>
              <a:rPr sz="1800" spc="-25" dirty="0">
                <a:latin typeface="Calibri"/>
                <a:cs typeface="Calibri"/>
              </a:rPr>
              <a:t> </a:t>
            </a:r>
            <a:r>
              <a:rPr sz="1800" spc="-10" dirty="0">
                <a:latin typeface="Calibri"/>
                <a:cs typeface="Calibri"/>
              </a:rPr>
              <a:t>PRIMERA </a:t>
            </a:r>
            <a:r>
              <a:rPr sz="1800" dirty="0">
                <a:latin typeface="Calibri"/>
                <a:cs typeface="Calibri"/>
              </a:rPr>
              <a:t>PRESENTACIÓN</a:t>
            </a:r>
            <a:r>
              <a:rPr sz="1800" spc="-55" dirty="0">
                <a:latin typeface="Calibri"/>
                <a:cs typeface="Calibri"/>
              </a:rPr>
              <a:t> </a:t>
            </a:r>
            <a:r>
              <a:rPr sz="1800" dirty="0">
                <a:latin typeface="Calibri"/>
                <a:cs typeface="Calibri"/>
              </a:rPr>
              <a:t>SE</a:t>
            </a:r>
            <a:r>
              <a:rPr sz="1800" spc="-25" dirty="0">
                <a:latin typeface="Calibri"/>
                <a:cs typeface="Calibri"/>
              </a:rPr>
              <a:t> </a:t>
            </a:r>
            <a:r>
              <a:rPr sz="1800" dirty="0">
                <a:latin typeface="Calibri"/>
                <a:cs typeface="Calibri"/>
              </a:rPr>
              <a:t>OBVIARA</a:t>
            </a:r>
            <a:r>
              <a:rPr sz="1800" spc="-45" dirty="0">
                <a:latin typeface="Calibri"/>
                <a:cs typeface="Calibri"/>
              </a:rPr>
              <a:t> </a:t>
            </a:r>
            <a:r>
              <a:rPr sz="1800" dirty="0">
                <a:latin typeface="Calibri"/>
                <a:cs typeface="Calibri"/>
              </a:rPr>
              <a:t>DICHO</a:t>
            </a:r>
            <a:r>
              <a:rPr sz="1800" spc="-25" dirty="0">
                <a:latin typeface="Calibri"/>
                <a:cs typeface="Calibri"/>
              </a:rPr>
              <a:t> </a:t>
            </a:r>
            <a:r>
              <a:rPr sz="1800" spc="-10" dirty="0">
                <a:latin typeface="Calibri"/>
                <a:cs typeface="Calibri"/>
              </a:rPr>
              <a:t>PAGO.</a:t>
            </a:r>
            <a:endParaRPr sz="1800">
              <a:latin typeface="Calibri"/>
              <a:cs typeface="Calibri"/>
            </a:endParaRPr>
          </a:p>
        </p:txBody>
      </p:sp>
      <p:grpSp>
        <p:nvGrpSpPr>
          <p:cNvPr id="5" name="object 5"/>
          <p:cNvGrpSpPr/>
          <p:nvPr/>
        </p:nvGrpSpPr>
        <p:grpSpPr>
          <a:xfrm>
            <a:off x="240665" y="3446424"/>
            <a:ext cx="6761480" cy="2639695"/>
            <a:chOff x="240665" y="3446424"/>
            <a:chExt cx="6761480" cy="2639695"/>
          </a:xfrm>
        </p:grpSpPr>
        <p:pic>
          <p:nvPicPr>
            <p:cNvPr id="6" name="object 6"/>
            <p:cNvPicPr/>
            <p:nvPr/>
          </p:nvPicPr>
          <p:blipFill>
            <a:blip r:embed="rId2" cstate="print"/>
            <a:stretch>
              <a:fillRect/>
            </a:stretch>
          </p:blipFill>
          <p:spPr>
            <a:xfrm>
              <a:off x="240665" y="3446424"/>
              <a:ext cx="6033516" cy="2639567"/>
            </a:xfrm>
            <a:prstGeom prst="rect">
              <a:avLst/>
            </a:prstGeom>
          </p:spPr>
        </p:pic>
        <p:sp>
          <p:nvSpPr>
            <p:cNvPr id="7" name="object 7"/>
            <p:cNvSpPr/>
            <p:nvPr/>
          </p:nvSpPr>
          <p:spPr>
            <a:xfrm>
              <a:off x="767969" y="4161155"/>
              <a:ext cx="1026160" cy="170815"/>
            </a:xfrm>
            <a:custGeom>
              <a:avLst/>
              <a:gdLst/>
              <a:ahLst/>
              <a:cxnLst/>
              <a:rect l="l" t="t" r="r" b="b"/>
              <a:pathLst>
                <a:path w="1026160" h="170814">
                  <a:moveTo>
                    <a:pt x="942467" y="0"/>
                  </a:moveTo>
                  <a:lnTo>
                    <a:pt x="942467" y="42672"/>
                  </a:lnTo>
                  <a:lnTo>
                    <a:pt x="0" y="42672"/>
                  </a:lnTo>
                  <a:lnTo>
                    <a:pt x="0" y="128016"/>
                  </a:lnTo>
                  <a:lnTo>
                    <a:pt x="942467" y="128016"/>
                  </a:lnTo>
                  <a:lnTo>
                    <a:pt x="942467" y="170688"/>
                  </a:lnTo>
                  <a:lnTo>
                    <a:pt x="1025651" y="85344"/>
                  </a:lnTo>
                  <a:lnTo>
                    <a:pt x="942467" y="0"/>
                  </a:lnTo>
                  <a:close/>
                </a:path>
              </a:pathLst>
            </a:custGeom>
            <a:solidFill>
              <a:srgbClr val="FF0000"/>
            </a:solidFill>
          </p:spPr>
          <p:txBody>
            <a:bodyPr wrap="square" lIns="0" tIns="0" rIns="0" bIns="0" rtlCol="0"/>
            <a:lstStyle/>
            <a:p>
              <a:endParaRPr/>
            </a:p>
          </p:txBody>
        </p:sp>
        <p:sp>
          <p:nvSpPr>
            <p:cNvPr id="8" name="object 8"/>
            <p:cNvSpPr/>
            <p:nvPr/>
          </p:nvSpPr>
          <p:spPr>
            <a:xfrm>
              <a:off x="5463412" y="3953891"/>
              <a:ext cx="800100" cy="376555"/>
            </a:xfrm>
            <a:custGeom>
              <a:avLst/>
              <a:gdLst/>
              <a:ahLst/>
              <a:cxnLst/>
              <a:rect l="l" t="t" r="r" b="b"/>
              <a:pathLst>
                <a:path w="800100" h="376554">
                  <a:moveTo>
                    <a:pt x="0" y="188213"/>
                  </a:moveTo>
                  <a:lnTo>
                    <a:pt x="20447" y="128777"/>
                  </a:lnTo>
                  <a:lnTo>
                    <a:pt x="77215" y="77088"/>
                  </a:lnTo>
                  <a:lnTo>
                    <a:pt x="117094" y="55117"/>
                  </a:lnTo>
                  <a:lnTo>
                    <a:pt x="163829" y="36321"/>
                  </a:lnTo>
                  <a:lnTo>
                    <a:pt x="216153" y="21081"/>
                  </a:lnTo>
                  <a:lnTo>
                    <a:pt x="273558" y="9651"/>
                  </a:lnTo>
                  <a:lnTo>
                    <a:pt x="335152" y="2539"/>
                  </a:lnTo>
                  <a:lnTo>
                    <a:pt x="400050" y="0"/>
                  </a:lnTo>
                  <a:lnTo>
                    <a:pt x="464947" y="2539"/>
                  </a:lnTo>
                  <a:lnTo>
                    <a:pt x="526541" y="9651"/>
                  </a:lnTo>
                  <a:lnTo>
                    <a:pt x="583946" y="21081"/>
                  </a:lnTo>
                  <a:lnTo>
                    <a:pt x="636270" y="36321"/>
                  </a:lnTo>
                  <a:lnTo>
                    <a:pt x="682878" y="55117"/>
                  </a:lnTo>
                  <a:lnTo>
                    <a:pt x="722884" y="77088"/>
                  </a:lnTo>
                  <a:lnTo>
                    <a:pt x="755396" y="101726"/>
                  </a:lnTo>
                  <a:lnTo>
                    <a:pt x="794892" y="157733"/>
                  </a:lnTo>
                  <a:lnTo>
                    <a:pt x="800100" y="188213"/>
                  </a:lnTo>
                  <a:lnTo>
                    <a:pt x="794892" y="218693"/>
                  </a:lnTo>
                  <a:lnTo>
                    <a:pt x="755396" y="274700"/>
                  </a:lnTo>
                  <a:lnTo>
                    <a:pt x="722884" y="299338"/>
                  </a:lnTo>
                  <a:lnTo>
                    <a:pt x="682878" y="321309"/>
                  </a:lnTo>
                  <a:lnTo>
                    <a:pt x="636270" y="340105"/>
                  </a:lnTo>
                  <a:lnTo>
                    <a:pt x="583946" y="355472"/>
                  </a:lnTo>
                  <a:lnTo>
                    <a:pt x="526541" y="366902"/>
                  </a:lnTo>
                  <a:lnTo>
                    <a:pt x="464947" y="374014"/>
                  </a:lnTo>
                  <a:lnTo>
                    <a:pt x="400050" y="376427"/>
                  </a:lnTo>
                  <a:lnTo>
                    <a:pt x="335152" y="374014"/>
                  </a:lnTo>
                  <a:lnTo>
                    <a:pt x="273558" y="366902"/>
                  </a:lnTo>
                  <a:lnTo>
                    <a:pt x="216153" y="355472"/>
                  </a:lnTo>
                  <a:lnTo>
                    <a:pt x="163829" y="340105"/>
                  </a:lnTo>
                  <a:lnTo>
                    <a:pt x="117094" y="321309"/>
                  </a:lnTo>
                  <a:lnTo>
                    <a:pt x="77215" y="299338"/>
                  </a:lnTo>
                  <a:lnTo>
                    <a:pt x="44703" y="274700"/>
                  </a:lnTo>
                  <a:lnTo>
                    <a:pt x="5207" y="218693"/>
                  </a:lnTo>
                  <a:lnTo>
                    <a:pt x="0" y="188213"/>
                  </a:lnTo>
                  <a:close/>
                </a:path>
              </a:pathLst>
            </a:custGeom>
            <a:ln w="12192">
              <a:solidFill>
                <a:srgbClr val="FF0000"/>
              </a:solidFill>
            </a:ln>
          </p:spPr>
          <p:txBody>
            <a:bodyPr wrap="square" lIns="0" tIns="0" rIns="0" bIns="0" rtlCol="0"/>
            <a:lstStyle/>
            <a:p>
              <a:endParaRPr/>
            </a:p>
          </p:txBody>
        </p:sp>
        <p:sp>
          <p:nvSpPr>
            <p:cNvPr id="9" name="object 9"/>
            <p:cNvSpPr/>
            <p:nvPr/>
          </p:nvSpPr>
          <p:spPr>
            <a:xfrm>
              <a:off x="6102476" y="4289806"/>
              <a:ext cx="899794" cy="596265"/>
            </a:xfrm>
            <a:custGeom>
              <a:avLst/>
              <a:gdLst/>
              <a:ahLst/>
              <a:cxnLst/>
              <a:rect l="l" t="t" r="r" b="b"/>
              <a:pathLst>
                <a:path w="899795" h="596264">
                  <a:moveTo>
                    <a:pt x="115188" y="0"/>
                  </a:moveTo>
                  <a:lnTo>
                    <a:pt x="0" y="29591"/>
                  </a:lnTo>
                  <a:lnTo>
                    <a:pt x="27305" y="145288"/>
                  </a:lnTo>
                  <a:lnTo>
                    <a:pt x="49275" y="108966"/>
                  </a:lnTo>
                  <a:lnTo>
                    <a:pt x="855345" y="596138"/>
                  </a:lnTo>
                  <a:lnTo>
                    <a:pt x="899287" y="523494"/>
                  </a:lnTo>
                  <a:lnTo>
                    <a:pt x="93218" y="36322"/>
                  </a:lnTo>
                  <a:lnTo>
                    <a:pt x="115188" y="0"/>
                  </a:lnTo>
                  <a:close/>
                </a:path>
              </a:pathLst>
            </a:custGeom>
            <a:solidFill>
              <a:srgbClr val="FF0000"/>
            </a:solidFill>
          </p:spPr>
          <p:txBody>
            <a:bodyPr wrap="square" lIns="0" tIns="0" rIns="0" bIns="0" rtlCol="0"/>
            <a:lstStyle/>
            <a:p>
              <a:endParaRPr/>
            </a:p>
          </p:txBody>
        </p:sp>
      </p:grpSp>
      <p:grpSp>
        <p:nvGrpSpPr>
          <p:cNvPr id="10" name="object 10"/>
          <p:cNvGrpSpPr/>
          <p:nvPr/>
        </p:nvGrpSpPr>
        <p:grpSpPr>
          <a:xfrm>
            <a:off x="5567045" y="1052067"/>
            <a:ext cx="6056630" cy="2312035"/>
            <a:chOff x="5567045" y="1052067"/>
            <a:chExt cx="6056630" cy="2312035"/>
          </a:xfrm>
        </p:grpSpPr>
        <p:pic>
          <p:nvPicPr>
            <p:cNvPr id="11" name="object 11"/>
            <p:cNvPicPr/>
            <p:nvPr/>
          </p:nvPicPr>
          <p:blipFill>
            <a:blip r:embed="rId3" cstate="print"/>
            <a:stretch>
              <a:fillRect/>
            </a:stretch>
          </p:blipFill>
          <p:spPr>
            <a:xfrm>
              <a:off x="5567045" y="1052067"/>
              <a:ext cx="6056376" cy="2311907"/>
            </a:xfrm>
            <a:prstGeom prst="rect">
              <a:avLst/>
            </a:prstGeom>
          </p:spPr>
        </p:pic>
        <p:sp>
          <p:nvSpPr>
            <p:cNvPr id="12" name="object 12"/>
            <p:cNvSpPr/>
            <p:nvPr/>
          </p:nvSpPr>
          <p:spPr>
            <a:xfrm>
              <a:off x="6845681" y="2533395"/>
              <a:ext cx="1026160" cy="169545"/>
            </a:xfrm>
            <a:custGeom>
              <a:avLst/>
              <a:gdLst/>
              <a:ahLst/>
              <a:cxnLst/>
              <a:rect l="l" t="t" r="r" b="b"/>
              <a:pathLst>
                <a:path w="1026159" h="169544">
                  <a:moveTo>
                    <a:pt x="83185" y="0"/>
                  </a:moveTo>
                  <a:lnTo>
                    <a:pt x="0" y="84581"/>
                  </a:lnTo>
                  <a:lnTo>
                    <a:pt x="83185" y="169163"/>
                  </a:lnTo>
                  <a:lnTo>
                    <a:pt x="83185" y="126873"/>
                  </a:lnTo>
                  <a:lnTo>
                    <a:pt x="1025651" y="126873"/>
                  </a:lnTo>
                  <a:lnTo>
                    <a:pt x="1025651" y="42290"/>
                  </a:lnTo>
                  <a:lnTo>
                    <a:pt x="83185" y="42290"/>
                  </a:lnTo>
                  <a:lnTo>
                    <a:pt x="83185" y="0"/>
                  </a:lnTo>
                  <a:close/>
                </a:path>
              </a:pathLst>
            </a:custGeom>
            <a:solidFill>
              <a:srgbClr val="FF0000"/>
            </a:solidFill>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0857" cy="68573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931497884"/>
              </p:ext>
            </p:extLst>
          </p:nvPr>
        </p:nvGraphicFramePr>
        <p:xfrm>
          <a:off x="1371600" y="1905000"/>
          <a:ext cx="9372600" cy="3810001"/>
        </p:xfrm>
        <a:graphic>
          <a:graphicData uri="http://schemas.openxmlformats.org/drawingml/2006/table">
            <a:tbl>
              <a:tblPr>
                <a:tableStyleId>{8A107856-5554-42FB-B03E-39F5DBC370BA}</a:tableStyleId>
              </a:tblPr>
              <a:tblGrid>
                <a:gridCol w="1219200">
                  <a:extLst>
                    <a:ext uri="{9D8B030D-6E8A-4147-A177-3AD203B41FA5}">
                      <a16:colId xmlns:a16="http://schemas.microsoft.com/office/drawing/2014/main" val="20000"/>
                    </a:ext>
                  </a:extLst>
                </a:gridCol>
                <a:gridCol w="1932256">
                  <a:extLst>
                    <a:ext uri="{9D8B030D-6E8A-4147-A177-3AD203B41FA5}">
                      <a16:colId xmlns:a16="http://schemas.microsoft.com/office/drawing/2014/main" val="20001"/>
                    </a:ext>
                  </a:extLst>
                </a:gridCol>
                <a:gridCol w="1575728">
                  <a:extLst>
                    <a:ext uri="{9D8B030D-6E8A-4147-A177-3AD203B41FA5}">
                      <a16:colId xmlns:a16="http://schemas.microsoft.com/office/drawing/2014/main" val="20002"/>
                    </a:ext>
                  </a:extLst>
                </a:gridCol>
                <a:gridCol w="1575728">
                  <a:extLst>
                    <a:ext uri="{9D8B030D-6E8A-4147-A177-3AD203B41FA5}">
                      <a16:colId xmlns:a16="http://schemas.microsoft.com/office/drawing/2014/main" val="20003"/>
                    </a:ext>
                  </a:extLst>
                </a:gridCol>
                <a:gridCol w="3069688">
                  <a:extLst>
                    <a:ext uri="{9D8B030D-6E8A-4147-A177-3AD203B41FA5}">
                      <a16:colId xmlns:a16="http://schemas.microsoft.com/office/drawing/2014/main" val="20004"/>
                    </a:ext>
                  </a:extLst>
                </a:gridCol>
              </a:tblGrid>
              <a:tr h="293077">
                <a:tc>
                  <a:txBody>
                    <a:bodyPr/>
                    <a:lstStyle/>
                    <a:p>
                      <a:pPr algn="ctr" fontAlgn="b"/>
                      <a:r>
                        <a:rPr lang="es-CO" sz="1600" b="1" u="none" strike="noStrike" dirty="0">
                          <a:effectLst/>
                        </a:rPr>
                        <a:t>Modalidad</a:t>
                      </a:r>
                      <a:endParaRPr lang="es-CO"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b="1" u="none" strike="noStrike" dirty="0">
                          <a:effectLst/>
                        </a:rPr>
                        <a:t>Inscripción</a:t>
                      </a:r>
                      <a:endParaRPr lang="es-CO"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b="1" u="none" strike="noStrike">
                          <a:effectLst/>
                        </a:rPr>
                        <a:t>Pago</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b="1" u="none" strike="noStrike">
                          <a:effectLst/>
                        </a:rPr>
                        <a:t>Área</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b="1" u="none" strike="noStrike" dirty="0">
                          <a:effectLst/>
                        </a:rPr>
                        <a:t>Fecha y hora de presentación</a:t>
                      </a:r>
                      <a:endParaRPr lang="es-CO"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293077">
                <a:tc rowSpan="12">
                  <a:txBody>
                    <a:bodyPr/>
                    <a:lstStyle/>
                    <a:p>
                      <a:pPr algn="ctr" fontAlgn="ctr"/>
                      <a:r>
                        <a:rPr lang="es-CO" sz="1600" b="1" u="none" strike="noStrike" dirty="0">
                          <a:effectLst/>
                        </a:rPr>
                        <a:t>Competencia</a:t>
                      </a:r>
                      <a:endParaRPr lang="es-CO" sz="1600" b="1" i="0" u="none" strike="noStrike" dirty="0">
                        <a:solidFill>
                          <a:srgbClr val="000000"/>
                        </a:solidFill>
                        <a:effectLst/>
                        <a:latin typeface="Calibri" panose="020F0502020204030204" pitchFamily="34" charset="0"/>
                      </a:endParaRPr>
                    </a:p>
                  </a:txBody>
                  <a:tcPr marL="9525" marR="9525" marT="9525" marB="0" anchor="ctr"/>
                </a:tc>
                <a:tc rowSpan="12">
                  <a:txBody>
                    <a:bodyPr/>
                    <a:lstStyle/>
                    <a:p>
                      <a:pPr algn="ctr" fontAlgn="ctr"/>
                      <a:r>
                        <a:rPr lang="es-CO" sz="1600" u="none" strike="noStrike" dirty="0">
                          <a:effectLst/>
                        </a:rPr>
                        <a:t>04 de agosto de 2025</a:t>
                      </a:r>
                    </a:p>
                    <a:p>
                      <a:pPr algn="ctr" fontAlgn="ctr"/>
                      <a:endParaRPr lang="es-CO" sz="1600" u="none" strike="noStrike" dirty="0">
                        <a:effectLst/>
                      </a:endParaRPr>
                    </a:p>
                    <a:p>
                      <a:pPr algn="ctr" fontAlgn="ctr"/>
                      <a:r>
                        <a:rPr lang="es-CO" sz="1600" u="none" strike="noStrike" dirty="0">
                          <a:effectLst/>
                        </a:rPr>
                        <a:t>9:00 a.m. a 11:00 a.m.</a:t>
                      </a:r>
                      <a:endParaRPr lang="es-CO" sz="1600" b="0" i="0" u="none" strike="noStrike" dirty="0">
                        <a:solidFill>
                          <a:srgbClr val="000000"/>
                        </a:solidFill>
                        <a:effectLst/>
                        <a:latin typeface="Calibri" panose="020F0502020204030204" pitchFamily="34" charset="0"/>
                      </a:endParaRPr>
                    </a:p>
                  </a:txBody>
                  <a:tcPr marL="9525" marR="9525" marT="9525" marB="0" anchor="ctr"/>
                </a:tc>
                <a:tc rowSpan="12">
                  <a:txBody>
                    <a:bodyPr/>
                    <a:lstStyle/>
                    <a:p>
                      <a:pPr algn="ctr" fontAlgn="ctr"/>
                      <a:r>
                        <a:rPr lang="es-CO" sz="1600" u="none" strike="noStrike" dirty="0">
                          <a:effectLst/>
                        </a:rPr>
                        <a:t>Se notificará por correo lista de admitidos y fecha de pago.</a:t>
                      </a:r>
                      <a:endParaRPr lang="es-CO" sz="1600" b="0"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s-CO" sz="1600" b="0" i="0" u="none" strike="noStrike" dirty="0">
                          <a:solidFill>
                            <a:schemeClr val="dk1"/>
                          </a:solidFill>
                          <a:effectLst/>
                          <a:latin typeface="+mn-lt"/>
                        </a:rPr>
                        <a:t>Penal</a:t>
                      </a:r>
                      <a:endParaRPr lang="es-C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u="none" strike="noStrike" dirty="0">
                          <a:effectLst/>
                        </a:rPr>
                        <a:t>04 de septiembre de 2025</a:t>
                      </a:r>
                      <a:endParaRPr lang="es-CO"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n-US" sz="1600" u="none" strike="noStrike" dirty="0">
                          <a:effectLst/>
                        </a:rPr>
                        <a:t>9:00 a.m. a 4:00 p.m.</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rowSpan="2">
                  <a:txBody>
                    <a:bodyPr/>
                    <a:lstStyle/>
                    <a:p>
                      <a:pPr algn="ctr" fontAlgn="ctr"/>
                      <a:r>
                        <a:rPr lang="es-CO" sz="1600" u="none" strike="noStrike" dirty="0">
                          <a:effectLst/>
                        </a:rPr>
                        <a:t>Público</a:t>
                      </a:r>
                      <a:endParaRPr lang="es-C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u="none" strike="noStrike" dirty="0">
                          <a:effectLst/>
                        </a:rPr>
                        <a:t>11 de septiembre de 2025</a:t>
                      </a:r>
                      <a:endParaRPr lang="es-CO"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n-US" sz="1600" u="none" strike="noStrike" dirty="0">
                          <a:effectLst/>
                        </a:rPr>
                        <a:t>9:00 a.m. a 4:00 p.m.</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rowSpan="2">
                  <a:txBody>
                    <a:bodyPr/>
                    <a:lstStyle/>
                    <a:p>
                      <a:pPr algn="ctr" fontAlgn="ctr"/>
                      <a:r>
                        <a:rPr lang="es-CO" sz="1600" u="none" strike="noStrike" dirty="0">
                          <a:effectLst/>
                        </a:rPr>
                        <a:t>Procesal</a:t>
                      </a:r>
                      <a:endParaRPr lang="es-C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u="none" strike="noStrike" dirty="0">
                          <a:effectLst/>
                        </a:rPr>
                        <a:t>19 de septiembre de 2025</a:t>
                      </a:r>
                      <a:endParaRPr lang="es-CO"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n-US" sz="1600" u="none" strike="noStrike" dirty="0">
                          <a:effectLst/>
                        </a:rPr>
                        <a:t>9:00 a.m. a 4:00 p.m.</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rowSpan="2">
                  <a:txBody>
                    <a:bodyPr/>
                    <a:lstStyle/>
                    <a:p>
                      <a:pPr algn="ctr" fontAlgn="ctr"/>
                      <a:r>
                        <a:rPr lang="es-CO" sz="1600" u="none" strike="noStrike" dirty="0">
                          <a:effectLst/>
                        </a:rPr>
                        <a:t>Privado II</a:t>
                      </a:r>
                      <a:endParaRPr lang="es-C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u="none" strike="noStrike" dirty="0">
                          <a:effectLst/>
                        </a:rPr>
                        <a:t>25 de septiembre de 2025</a:t>
                      </a:r>
                      <a:endParaRPr lang="es-CO"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n-US" sz="1600" u="none" strike="noStrike" dirty="0">
                          <a:effectLst/>
                        </a:rPr>
                        <a:t>9:00 a.m. a 4:00 p.m.</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rowSpan="2">
                  <a:txBody>
                    <a:bodyPr/>
                    <a:lstStyle/>
                    <a:p>
                      <a:pPr algn="ctr" fontAlgn="ctr"/>
                      <a:r>
                        <a:rPr lang="es-CO" sz="1600" u="none" strike="noStrike" dirty="0">
                          <a:effectLst/>
                        </a:rPr>
                        <a:t>Privado I</a:t>
                      </a:r>
                      <a:endParaRPr lang="es-C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u="none" strike="noStrike" dirty="0">
                          <a:effectLst/>
                        </a:rPr>
                        <a:t>16 de octubre </a:t>
                      </a:r>
                      <a:r>
                        <a:rPr lang="pt-BR" sz="1600" u="none" strike="noStrike" dirty="0">
                          <a:effectLst/>
                        </a:rPr>
                        <a:t>de 2025</a:t>
                      </a:r>
                      <a:endParaRPr lang="pt-B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n-US" sz="1600" u="none" strike="noStrike" dirty="0">
                          <a:effectLst/>
                        </a:rPr>
                        <a:t>9:00 a.m. a 4:00 p.m.</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rowSpan="2">
                  <a:txBody>
                    <a:bodyPr/>
                    <a:lstStyle/>
                    <a:p>
                      <a:pPr algn="ctr" fontAlgn="ctr"/>
                      <a:r>
                        <a:rPr lang="es-CO" sz="1600" u="none" strike="noStrike" dirty="0">
                          <a:effectLst/>
                        </a:rPr>
                        <a:t>Laboral </a:t>
                      </a:r>
                      <a:endParaRPr lang="es-C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u="none" strike="noStrike" dirty="0">
                          <a:effectLst/>
                        </a:rPr>
                        <a:t>23 de octubre </a:t>
                      </a:r>
                      <a:r>
                        <a:rPr lang="pt-BR" sz="1600" u="none" strike="noStrike" dirty="0">
                          <a:effectLst/>
                        </a:rPr>
                        <a:t>de 2025</a:t>
                      </a:r>
                      <a:endParaRPr lang="pt-B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n-US" sz="1600" u="none" strike="noStrike" dirty="0">
                          <a:effectLst/>
                        </a:rPr>
                        <a:t>9:00 a.m. a 4:00 p.m.</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bl>
          </a:graphicData>
        </a:graphic>
      </p:graphicFrame>
      <p:sp>
        <p:nvSpPr>
          <p:cNvPr id="5" name="object 2"/>
          <p:cNvSpPr txBox="1">
            <a:spLocks/>
          </p:cNvSpPr>
          <p:nvPr/>
        </p:nvSpPr>
        <p:spPr>
          <a:xfrm>
            <a:off x="1066800" y="1368456"/>
            <a:ext cx="8279130" cy="319318"/>
          </a:xfrm>
          <a:prstGeom prst="rect">
            <a:avLst/>
          </a:prstGeom>
        </p:spPr>
        <p:txBody>
          <a:bodyPr vert="horz" wrap="square" lIns="0" tIns="11430" rIns="0" bIns="0" rtlCol="0">
            <a:spAutoFit/>
          </a:bodyPr>
          <a:lstStyle>
            <a:lvl1pPr>
              <a:defRPr sz="2000" b="1" i="0">
                <a:solidFill>
                  <a:srgbClr val="FFC000"/>
                </a:solidFill>
                <a:latin typeface="Arial"/>
                <a:ea typeface="+mj-ea"/>
                <a:cs typeface="Arial"/>
              </a:defRPr>
            </a:lvl1pPr>
          </a:lstStyle>
          <a:p>
            <a:pPr marL="3201035">
              <a:spcBef>
                <a:spcPts val="90"/>
              </a:spcBef>
            </a:pPr>
            <a:r>
              <a:rPr lang="es-CO" spc="-25" dirty="0">
                <a:solidFill>
                  <a:srgbClr val="002060"/>
                </a:solidFill>
              </a:rPr>
              <a:t>PREPARATORIO POR COMPETENCIAS</a:t>
            </a:r>
            <a:endParaRPr lang="es-CO" spc="-50" dirty="0">
              <a:solidFill>
                <a:srgbClr val="002060"/>
              </a:solidFill>
            </a:endParaRPr>
          </a:p>
        </p:txBody>
      </p:sp>
      <p:sp>
        <p:nvSpPr>
          <p:cNvPr id="7" name="object 2"/>
          <p:cNvSpPr txBox="1">
            <a:spLocks noGrp="1"/>
          </p:cNvSpPr>
          <p:nvPr>
            <p:ph type="title"/>
          </p:nvPr>
        </p:nvSpPr>
        <p:spPr>
          <a:xfrm>
            <a:off x="2935604" y="505713"/>
            <a:ext cx="8507730" cy="319318"/>
          </a:xfrm>
          <a:prstGeom prst="rect">
            <a:avLst/>
          </a:prstGeom>
        </p:spPr>
        <p:txBody>
          <a:bodyPr vert="horz" wrap="square" lIns="0" tIns="11430" rIns="0" bIns="0" rtlCol="0">
            <a:spAutoFit/>
          </a:bodyPr>
          <a:lstStyle/>
          <a:p>
            <a:pPr marL="3201035">
              <a:lnSpc>
                <a:spcPct val="100000"/>
              </a:lnSpc>
              <a:spcBef>
                <a:spcPts val="90"/>
              </a:spcBef>
            </a:pPr>
            <a:r>
              <a:rPr spc="-25" dirty="0"/>
              <a:t>CRONOGRAMA</a:t>
            </a:r>
            <a:r>
              <a:rPr spc="-130" dirty="0"/>
              <a:t> </a:t>
            </a:r>
            <a:r>
              <a:rPr spc="-20" dirty="0"/>
              <a:t>PREPARATORIOS</a:t>
            </a:r>
            <a:r>
              <a:rPr spc="35" dirty="0"/>
              <a:t> </a:t>
            </a:r>
            <a:r>
              <a:rPr spc="-20" dirty="0"/>
              <a:t>2025-</a:t>
            </a:r>
            <a:r>
              <a:rPr lang="es-CO" spc="-50" dirty="0"/>
              <a:t>2</a:t>
            </a:r>
            <a:endParaRPr spc="-50" dirty="0"/>
          </a:p>
        </p:txBody>
      </p:sp>
    </p:spTree>
    <p:extLst>
      <p:ext uri="{BB962C8B-B14F-4D97-AF65-F5344CB8AC3E}">
        <p14:creationId xmlns:p14="http://schemas.microsoft.com/office/powerpoint/2010/main" val="1172513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101714573"/>
              </p:ext>
            </p:extLst>
          </p:nvPr>
        </p:nvGraphicFramePr>
        <p:xfrm>
          <a:off x="1371600" y="1905000"/>
          <a:ext cx="9372600" cy="3810001"/>
        </p:xfrm>
        <a:graphic>
          <a:graphicData uri="http://schemas.openxmlformats.org/drawingml/2006/table">
            <a:tbl>
              <a:tblPr>
                <a:tableStyleId>{8A107856-5554-42FB-B03E-39F5DBC370BA}</a:tableStyleId>
              </a:tblPr>
              <a:tblGrid>
                <a:gridCol w="1219200">
                  <a:extLst>
                    <a:ext uri="{9D8B030D-6E8A-4147-A177-3AD203B41FA5}">
                      <a16:colId xmlns:a16="http://schemas.microsoft.com/office/drawing/2014/main" val="20000"/>
                    </a:ext>
                  </a:extLst>
                </a:gridCol>
                <a:gridCol w="1932256">
                  <a:extLst>
                    <a:ext uri="{9D8B030D-6E8A-4147-A177-3AD203B41FA5}">
                      <a16:colId xmlns:a16="http://schemas.microsoft.com/office/drawing/2014/main" val="20001"/>
                    </a:ext>
                  </a:extLst>
                </a:gridCol>
                <a:gridCol w="1575728">
                  <a:extLst>
                    <a:ext uri="{9D8B030D-6E8A-4147-A177-3AD203B41FA5}">
                      <a16:colId xmlns:a16="http://schemas.microsoft.com/office/drawing/2014/main" val="20002"/>
                    </a:ext>
                  </a:extLst>
                </a:gridCol>
                <a:gridCol w="1575728">
                  <a:extLst>
                    <a:ext uri="{9D8B030D-6E8A-4147-A177-3AD203B41FA5}">
                      <a16:colId xmlns:a16="http://schemas.microsoft.com/office/drawing/2014/main" val="20003"/>
                    </a:ext>
                  </a:extLst>
                </a:gridCol>
                <a:gridCol w="3069688">
                  <a:extLst>
                    <a:ext uri="{9D8B030D-6E8A-4147-A177-3AD203B41FA5}">
                      <a16:colId xmlns:a16="http://schemas.microsoft.com/office/drawing/2014/main" val="20004"/>
                    </a:ext>
                  </a:extLst>
                </a:gridCol>
              </a:tblGrid>
              <a:tr h="293077">
                <a:tc>
                  <a:txBody>
                    <a:bodyPr/>
                    <a:lstStyle/>
                    <a:p>
                      <a:pPr algn="ctr" fontAlgn="b"/>
                      <a:r>
                        <a:rPr lang="es-CO" sz="1600" b="1" u="none" strike="noStrike" dirty="0">
                          <a:effectLst/>
                        </a:rPr>
                        <a:t>Modalidad</a:t>
                      </a:r>
                      <a:endParaRPr lang="es-CO"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b="1" u="none" strike="noStrike" dirty="0">
                          <a:effectLst/>
                        </a:rPr>
                        <a:t>Inscripción</a:t>
                      </a:r>
                      <a:endParaRPr lang="es-CO"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b="1" u="none" strike="noStrike">
                          <a:effectLst/>
                        </a:rPr>
                        <a:t>Pago</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b="1" u="none" strike="noStrike">
                          <a:effectLst/>
                        </a:rPr>
                        <a:t>Área</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b="1" u="none" strike="noStrike" dirty="0">
                          <a:effectLst/>
                        </a:rPr>
                        <a:t>Fecha y hora de presentación</a:t>
                      </a:r>
                      <a:endParaRPr lang="es-CO"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293077">
                <a:tc rowSpan="12">
                  <a:txBody>
                    <a:bodyPr/>
                    <a:lstStyle/>
                    <a:p>
                      <a:pPr algn="ctr" fontAlgn="ctr"/>
                      <a:r>
                        <a:rPr lang="es-CO" sz="1600" b="1" u="none" strike="noStrike" dirty="0">
                          <a:effectLst/>
                        </a:rPr>
                        <a:t>Oral</a:t>
                      </a:r>
                      <a:endParaRPr lang="es-CO" sz="1600" b="1" i="0" u="none" strike="noStrike" dirty="0">
                        <a:solidFill>
                          <a:srgbClr val="000000"/>
                        </a:solidFill>
                        <a:effectLst/>
                        <a:latin typeface="Calibri" panose="020F0502020204030204" pitchFamily="34" charset="0"/>
                      </a:endParaRPr>
                    </a:p>
                  </a:txBody>
                  <a:tcPr marL="9525" marR="9525" marT="9525" marB="0" anchor="ctr"/>
                </a:tc>
                <a:tc rowSpan="12">
                  <a:txBody>
                    <a:bodyPr/>
                    <a:lstStyle/>
                    <a:p>
                      <a:pPr algn="ctr" fontAlgn="ctr"/>
                      <a:r>
                        <a:rPr lang="es-CO" sz="1600" u="none" strike="noStrike" dirty="0">
                          <a:effectLst/>
                        </a:rPr>
                        <a:t>13 de octubre</a:t>
                      </a:r>
                      <a:r>
                        <a:rPr lang="es-CO" sz="1600" u="none" strike="noStrike" baseline="0" dirty="0">
                          <a:effectLst/>
                        </a:rPr>
                        <a:t> </a:t>
                      </a:r>
                      <a:r>
                        <a:rPr lang="es-CO" sz="1600" u="none" strike="noStrike" dirty="0">
                          <a:effectLst/>
                        </a:rPr>
                        <a:t>de 2025</a:t>
                      </a:r>
                    </a:p>
                    <a:p>
                      <a:pPr algn="ctr" fontAlgn="ctr"/>
                      <a:endParaRPr lang="es-CO" sz="1600" u="none" strike="noStrike" dirty="0">
                        <a:effectLst/>
                      </a:endParaRPr>
                    </a:p>
                    <a:p>
                      <a:pPr algn="ctr" fontAlgn="ctr"/>
                      <a:r>
                        <a:rPr lang="es-CO" sz="1600" u="none" strike="noStrike" dirty="0">
                          <a:effectLst/>
                        </a:rPr>
                        <a:t>9:00 a.m. a 11:00 a.m.</a:t>
                      </a:r>
                      <a:endParaRPr lang="es-CO" sz="1600" b="0" i="0" u="none" strike="noStrike" dirty="0">
                        <a:solidFill>
                          <a:srgbClr val="000000"/>
                        </a:solidFill>
                        <a:effectLst/>
                        <a:latin typeface="Calibri" panose="020F0502020204030204" pitchFamily="34" charset="0"/>
                      </a:endParaRPr>
                    </a:p>
                  </a:txBody>
                  <a:tcPr marL="9525" marR="9525" marT="9525" marB="0" anchor="ctr"/>
                </a:tc>
                <a:tc rowSpan="12">
                  <a:txBody>
                    <a:bodyPr/>
                    <a:lstStyle/>
                    <a:p>
                      <a:pPr algn="ctr" fontAlgn="ctr"/>
                      <a:r>
                        <a:rPr lang="es-CO" sz="1600" u="none" strike="noStrike" dirty="0">
                          <a:effectLst/>
                        </a:rPr>
                        <a:t>Se notificará por correo lista de admitidos y fecha de pago.</a:t>
                      </a:r>
                      <a:endParaRPr lang="es-CO" sz="1600" b="0"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s-CO" sz="1600" b="0" i="0" u="none" strike="noStrike" dirty="0">
                          <a:solidFill>
                            <a:schemeClr val="dk1"/>
                          </a:solidFill>
                          <a:effectLst/>
                          <a:latin typeface="+mn-lt"/>
                        </a:rPr>
                        <a:t>Privado I</a:t>
                      </a:r>
                      <a:endParaRPr lang="es-C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u="none" strike="noStrike" dirty="0">
                          <a:effectLst/>
                        </a:rPr>
                        <a:t>10 de noviembre de 2025</a:t>
                      </a:r>
                      <a:endParaRPr lang="es-CO"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n-US" sz="1600" u="none" strike="noStrike" dirty="0">
                          <a:effectLst/>
                        </a:rPr>
                        <a:t>9:00 a.m. a 4:00 p.m.</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rowSpan="2">
                  <a:txBody>
                    <a:bodyPr/>
                    <a:lstStyle/>
                    <a:p>
                      <a:pPr algn="ctr" fontAlgn="ctr"/>
                      <a:r>
                        <a:rPr lang="es-CO" sz="1600" u="none" strike="noStrike" dirty="0">
                          <a:effectLst/>
                        </a:rPr>
                        <a:t>Penal</a:t>
                      </a:r>
                      <a:endParaRPr lang="es-C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u="none" strike="noStrike" dirty="0">
                          <a:effectLst/>
                        </a:rPr>
                        <a:t>11 de noviembre de 2025</a:t>
                      </a:r>
                      <a:endParaRPr lang="es-CO"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n-US" sz="1600" u="none" strike="noStrike" dirty="0">
                          <a:effectLst/>
                        </a:rPr>
                        <a:t>9:00 a.m. a 4:00 p.m.</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rowSpan="2">
                  <a:txBody>
                    <a:bodyPr/>
                    <a:lstStyle/>
                    <a:p>
                      <a:pPr algn="ctr" fontAlgn="ctr"/>
                      <a:r>
                        <a:rPr lang="es-CO" sz="1600" u="none" strike="noStrike" dirty="0">
                          <a:effectLst/>
                        </a:rPr>
                        <a:t>Privado II</a:t>
                      </a:r>
                      <a:endParaRPr lang="es-C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u="none" strike="noStrike" dirty="0">
                          <a:effectLst/>
                        </a:rPr>
                        <a:t>12 de noviembre de 2025</a:t>
                      </a:r>
                      <a:endParaRPr lang="es-CO"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n-US" sz="1600" u="none" strike="noStrike" dirty="0">
                          <a:effectLst/>
                        </a:rPr>
                        <a:t>9:00 a.m. a 4:00 p.m.</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rowSpan="2">
                  <a:txBody>
                    <a:bodyPr/>
                    <a:lstStyle/>
                    <a:p>
                      <a:pPr algn="ctr" fontAlgn="ctr"/>
                      <a:r>
                        <a:rPr lang="es-CO" sz="1600" u="none" strike="noStrike" dirty="0">
                          <a:effectLst/>
                        </a:rPr>
                        <a:t>Público</a:t>
                      </a:r>
                      <a:endParaRPr lang="es-C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u="none" strike="noStrike" dirty="0">
                          <a:effectLst/>
                        </a:rPr>
                        <a:t>13 de noviembre de 2025</a:t>
                      </a:r>
                      <a:endParaRPr lang="es-CO"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n-US" sz="1600" u="none" strike="noStrike" dirty="0">
                          <a:effectLst/>
                        </a:rPr>
                        <a:t>9:00 a.m. a 4:00 p.m.</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rowSpan="2">
                  <a:txBody>
                    <a:bodyPr/>
                    <a:lstStyle/>
                    <a:p>
                      <a:pPr algn="ctr" fontAlgn="ctr"/>
                      <a:r>
                        <a:rPr lang="es-CO" sz="1600" u="none" strike="noStrike" dirty="0">
                          <a:effectLst/>
                        </a:rPr>
                        <a:t>Procesal</a:t>
                      </a:r>
                      <a:endParaRPr lang="es-C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u="none" strike="noStrike" dirty="0">
                          <a:effectLst/>
                        </a:rPr>
                        <a:t>14 de noviembre </a:t>
                      </a:r>
                      <a:r>
                        <a:rPr lang="pt-BR" sz="1600" u="none" strike="noStrike" dirty="0">
                          <a:effectLst/>
                        </a:rPr>
                        <a:t>de 2025</a:t>
                      </a:r>
                      <a:endParaRPr lang="pt-B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n-US" sz="1600" u="none" strike="noStrike" dirty="0">
                          <a:effectLst/>
                        </a:rPr>
                        <a:t>9:00 a.m. a 4:00 p.m.</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rowSpan="2">
                  <a:txBody>
                    <a:bodyPr/>
                    <a:lstStyle/>
                    <a:p>
                      <a:pPr algn="ctr" fontAlgn="ctr"/>
                      <a:r>
                        <a:rPr lang="es-CO" sz="1600" u="none" strike="noStrike" dirty="0">
                          <a:effectLst/>
                        </a:rPr>
                        <a:t>Laboral </a:t>
                      </a:r>
                      <a:endParaRPr lang="es-C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u="none" strike="noStrike" dirty="0">
                          <a:effectLst/>
                        </a:rPr>
                        <a:t>18 de noviembre </a:t>
                      </a:r>
                      <a:r>
                        <a:rPr lang="pt-BR" sz="1600" u="none" strike="noStrike" dirty="0">
                          <a:effectLst/>
                        </a:rPr>
                        <a:t>de 2025</a:t>
                      </a:r>
                      <a:endParaRPr lang="pt-B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29307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n-US" sz="1600" u="none" strike="noStrike" dirty="0">
                          <a:effectLst/>
                        </a:rPr>
                        <a:t>9:00 a.m. a 4:00 p.m.</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bl>
          </a:graphicData>
        </a:graphic>
      </p:graphicFrame>
      <p:sp>
        <p:nvSpPr>
          <p:cNvPr id="5" name="object 2"/>
          <p:cNvSpPr txBox="1">
            <a:spLocks/>
          </p:cNvSpPr>
          <p:nvPr/>
        </p:nvSpPr>
        <p:spPr>
          <a:xfrm>
            <a:off x="1676400" y="1371600"/>
            <a:ext cx="8279130" cy="319318"/>
          </a:xfrm>
          <a:prstGeom prst="rect">
            <a:avLst/>
          </a:prstGeom>
        </p:spPr>
        <p:txBody>
          <a:bodyPr vert="horz" wrap="square" lIns="0" tIns="11430" rIns="0" bIns="0" rtlCol="0">
            <a:spAutoFit/>
          </a:bodyPr>
          <a:lstStyle>
            <a:lvl1pPr>
              <a:defRPr sz="2000" b="1" i="0">
                <a:solidFill>
                  <a:srgbClr val="FFC000"/>
                </a:solidFill>
                <a:latin typeface="Arial"/>
                <a:ea typeface="+mj-ea"/>
                <a:cs typeface="Arial"/>
              </a:defRPr>
            </a:lvl1pPr>
          </a:lstStyle>
          <a:p>
            <a:pPr marL="3201035">
              <a:spcBef>
                <a:spcPts val="90"/>
              </a:spcBef>
            </a:pPr>
            <a:r>
              <a:rPr lang="es-CO" spc="-25" dirty="0">
                <a:solidFill>
                  <a:srgbClr val="002060"/>
                </a:solidFill>
              </a:rPr>
              <a:t>PREPARATORIO ORAL</a:t>
            </a:r>
            <a:endParaRPr lang="es-CO" spc="-50" dirty="0">
              <a:solidFill>
                <a:srgbClr val="002060"/>
              </a:solidFill>
            </a:endParaRPr>
          </a:p>
        </p:txBody>
      </p:sp>
      <p:sp>
        <p:nvSpPr>
          <p:cNvPr id="7" name="object 2"/>
          <p:cNvSpPr txBox="1">
            <a:spLocks noGrp="1"/>
          </p:cNvSpPr>
          <p:nvPr>
            <p:ph type="title"/>
          </p:nvPr>
        </p:nvSpPr>
        <p:spPr>
          <a:xfrm>
            <a:off x="2935604" y="505713"/>
            <a:ext cx="8507730" cy="319318"/>
          </a:xfrm>
          <a:prstGeom prst="rect">
            <a:avLst/>
          </a:prstGeom>
        </p:spPr>
        <p:txBody>
          <a:bodyPr vert="horz" wrap="square" lIns="0" tIns="11430" rIns="0" bIns="0" rtlCol="0">
            <a:spAutoFit/>
          </a:bodyPr>
          <a:lstStyle/>
          <a:p>
            <a:pPr marL="3201035">
              <a:lnSpc>
                <a:spcPct val="100000"/>
              </a:lnSpc>
              <a:spcBef>
                <a:spcPts val="90"/>
              </a:spcBef>
            </a:pPr>
            <a:r>
              <a:rPr spc="-25" dirty="0"/>
              <a:t>CRONOGRAMA</a:t>
            </a:r>
            <a:r>
              <a:rPr spc="-130" dirty="0"/>
              <a:t> </a:t>
            </a:r>
            <a:r>
              <a:rPr spc="-20" dirty="0"/>
              <a:t>PREPARATORIOS</a:t>
            </a:r>
            <a:r>
              <a:rPr spc="35" dirty="0"/>
              <a:t> </a:t>
            </a:r>
            <a:r>
              <a:rPr spc="-20" dirty="0"/>
              <a:t>2025-</a:t>
            </a:r>
            <a:r>
              <a:rPr lang="es-CO" spc="-50" dirty="0"/>
              <a:t>2</a:t>
            </a:r>
            <a:endParaRPr spc="-50" dirty="0"/>
          </a:p>
        </p:txBody>
      </p:sp>
    </p:spTree>
    <p:extLst>
      <p:ext uri="{BB962C8B-B14F-4D97-AF65-F5344CB8AC3E}">
        <p14:creationId xmlns:p14="http://schemas.microsoft.com/office/powerpoint/2010/main" val="97808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1676400" y="1676400"/>
            <a:ext cx="8279130" cy="319318"/>
          </a:xfrm>
          <a:prstGeom prst="rect">
            <a:avLst/>
          </a:prstGeom>
        </p:spPr>
        <p:txBody>
          <a:bodyPr vert="horz" wrap="square" lIns="0" tIns="11430" rIns="0" bIns="0" rtlCol="0">
            <a:spAutoFit/>
          </a:bodyPr>
          <a:lstStyle>
            <a:lvl1pPr>
              <a:defRPr sz="2000" b="1" i="0">
                <a:solidFill>
                  <a:srgbClr val="FFC000"/>
                </a:solidFill>
                <a:latin typeface="Arial"/>
                <a:ea typeface="+mj-ea"/>
                <a:cs typeface="Arial"/>
              </a:defRPr>
            </a:lvl1pPr>
          </a:lstStyle>
          <a:p>
            <a:pPr marL="3201035">
              <a:spcBef>
                <a:spcPts val="90"/>
              </a:spcBef>
            </a:pPr>
            <a:r>
              <a:rPr lang="es-CO" spc="-25" dirty="0">
                <a:solidFill>
                  <a:srgbClr val="002060"/>
                </a:solidFill>
              </a:rPr>
              <a:t>PREPARATORIO ÚNICO</a:t>
            </a:r>
            <a:endParaRPr lang="es-CO" spc="-50" dirty="0">
              <a:solidFill>
                <a:srgbClr val="002060"/>
              </a:solidFill>
            </a:endParaRPr>
          </a:p>
        </p:txBody>
      </p:sp>
      <p:sp>
        <p:nvSpPr>
          <p:cNvPr id="7" name="object 2"/>
          <p:cNvSpPr txBox="1">
            <a:spLocks noGrp="1"/>
          </p:cNvSpPr>
          <p:nvPr>
            <p:ph type="title"/>
          </p:nvPr>
        </p:nvSpPr>
        <p:spPr>
          <a:xfrm>
            <a:off x="2935604" y="505713"/>
            <a:ext cx="8507730" cy="319318"/>
          </a:xfrm>
          <a:prstGeom prst="rect">
            <a:avLst/>
          </a:prstGeom>
        </p:spPr>
        <p:txBody>
          <a:bodyPr vert="horz" wrap="square" lIns="0" tIns="11430" rIns="0" bIns="0" rtlCol="0">
            <a:spAutoFit/>
          </a:bodyPr>
          <a:lstStyle/>
          <a:p>
            <a:pPr marL="3201035">
              <a:lnSpc>
                <a:spcPct val="100000"/>
              </a:lnSpc>
              <a:spcBef>
                <a:spcPts val="90"/>
              </a:spcBef>
            </a:pPr>
            <a:r>
              <a:rPr spc="-25" dirty="0"/>
              <a:t>CRONOGRAMA</a:t>
            </a:r>
            <a:r>
              <a:rPr spc="-130" dirty="0"/>
              <a:t> </a:t>
            </a:r>
            <a:r>
              <a:rPr spc="-20" dirty="0"/>
              <a:t>PREPARATORIOS</a:t>
            </a:r>
            <a:r>
              <a:rPr spc="35" dirty="0"/>
              <a:t> </a:t>
            </a:r>
            <a:r>
              <a:rPr spc="-20" dirty="0"/>
              <a:t>2025-</a:t>
            </a:r>
            <a:r>
              <a:rPr lang="es-CO" spc="-50" dirty="0"/>
              <a:t>2</a:t>
            </a:r>
            <a:endParaRPr spc="-50" dirty="0"/>
          </a:p>
        </p:txBody>
      </p:sp>
      <p:graphicFrame>
        <p:nvGraphicFramePr>
          <p:cNvPr id="2" name="Tabla 1"/>
          <p:cNvGraphicFramePr>
            <a:graphicFrameLocks noGrp="1"/>
          </p:cNvGraphicFramePr>
          <p:nvPr>
            <p:extLst>
              <p:ext uri="{D42A27DB-BD31-4B8C-83A1-F6EECF244321}">
                <p14:modId xmlns:p14="http://schemas.microsoft.com/office/powerpoint/2010/main" val="729868827"/>
              </p:ext>
            </p:extLst>
          </p:nvPr>
        </p:nvGraphicFramePr>
        <p:xfrm>
          <a:off x="1371600" y="2246698"/>
          <a:ext cx="9677400" cy="2224503"/>
        </p:xfrm>
        <a:graphic>
          <a:graphicData uri="http://schemas.openxmlformats.org/drawingml/2006/table">
            <a:tbl>
              <a:tblPr>
                <a:tableStyleId>{16D9F66E-5EB9-4882-86FB-DCBF35E3C3E4}</a:tableStyleId>
              </a:tblPr>
              <a:tblGrid>
                <a:gridCol w="1473716">
                  <a:extLst>
                    <a:ext uri="{9D8B030D-6E8A-4147-A177-3AD203B41FA5}">
                      <a16:colId xmlns:a16="http://schemas.microsoft.com/office/drawing/2014/main" val="20000"/>
                    </a:ext>
                  </a:extLst>
                </a:gridCol>
                <a:gridCol w="3070241">
                  <a:extLst>
                    <a:ext uri="{9D8B030D-6E8A-4147-A177-3AD203B41FA5}">
                      <a16:colId xmlns:a16="http://schemas.microsoft.com/office/drawing/2014/main" val="20001"/>
                    </a:ext>
                  </a:extLst>
                </a:gridCol>
                <a:gridCol w="1473716">
                  <a:extLst>
                    <a:ext uri="{9D8B030D-6E8A-4147-A177-3AD203B41FA5}">
                      <a16:colId xmlns:a16="http://schemas.microsoft.com/office/drawing/2014/main" val="20002"/>
                    </a:ext>
                  </a:extLst>
                </a:gridCol>
                <a:gridCol w="3659727">
                  <a:extLst>
                    <a:ext uri="{9D8B030D-6E8A-4147-A177-3AD203B41FA5}">
                      <a16:colId xmlns:a16="http://schemas.microsoft.com/office/drawing/2014/main" val="20003"/>
                    </a:ext>
                  </a:extLst>
                </a:gridCol>
              </a:tblGrid>
              <a:tr h="648902">
                <a:tc>
                  <a:txBody>
                    <a:bodyPr/>
                    <a:lstStyle/>
                    <a:p>
                      <a:pPr algn="ctr" fontAlgn="b"/>
                      <a:r>
                        <a:rPr lang="es-CO" sz="1600" b="1" u="none" strike="noStrike" dirty="0">
                          <a:effectLst/>
                        </a:rPr>
                        <a:t>Modalidad</a:t>
                      </a:r>
                      <a:endParaRPr lang="es-CO"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b="1" u="none" strike="noStrike">
                          <a:effectLst/>
                        </a:rPr>
                        <a:t>Inscripción</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b="1" u="none" strike="noStrike">
                          <a:effectLst/>
                        </a:rPr>
                        <a:t>Pago</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b="1" u="none" strike="noStrike" dirty="0">
                          <a:effectLst/>
                        </a:rPr>
                        <a:t>Fecha y hora de presentación</a:t>
                      </a:r>
                      <a:endParaRPr lang="es-CO"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1575601">
                <a:tc>
                  <a:txBody>
                    <a:bodyPr/>
                    <a:lstStyle/>
                    <a:p>
                      <a:pPr algn="ctr" fontAlgn="ctr"/>
                      <a:r>
                        <a:rPr lang="es-CO" sz="1600" b="1" u="none" strike="noStrike" dirty="0">
                          <a:effectLst/>
                        </a:rPr>
                        <a:t>Único</a:t>
                      </a:r>
                      <a:endParaRPr lang="es-CO"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u="none" strike="noStrike" dirty="0">
                          <a:effectLst/>
                        </a:rPr>
                        <a:t>04 noviembre de 2025</a:t>
                      </a:r>
                    </a:p>
                    <a:p>
                      <a:pPr algn="ctr" fontAlgn="b"/>
                      <a:endParaRPr lang="es-CO" sz="1600" u="none" strike="noStrike" dirty="0">
                        <a:effectLst/>
                      </a:endParaRPr>
                    </a:p>
                    <a:p>
                      <a:pPr algn="ctr" fontAlgn="b"/>
                      <a:r>
                        <a:rPr lang="en-US" sz="1600" u="none" strike="noStrike" dirty="0">
                          <a:effectLst/>
                        </a:rPr>
                        <a:t>9:00 a.m. a 11:00 a.m.</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s-CO" sz="1600" u="none" strike="noStrike" dirty="0">
                          <a:effectLst/>
                        </a:rPr>
                        <a:t> Se notificará por correo lista de admitidos y fecha de pago. </a:t>
                      </a:r>
                      <a:endParaRPr lang="es-C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u="none" strike="noStrike" dirty="0">
                          <a:effectLst/>
                        </a:rPr>
                        <a:t>01 de diciembre de 2025</a:t>
                      </a:r>
                    </a:p>
                    <a:p>
                      <a:pPr algn="ctr" fontAlgn="b"/>
                      <a:endParaRPr lang="es-CO" sz="1600" u="none" strike="noStrike" dirty="0">
                        <a:effectLst/>
                      </a:endParaRPr>
                    </a:p>
                    <a:p>
                      <a:pPr algn="ctr" fontAlgn="b"/>
                      <a:r>
                        <a:rPr lang="en-US" sz="1600" u="none" strike="noStrike" dirty="0">
                          <a:effectLst/>
                        </a:rPr>
                        <a:t>9:00 a.m. a 10:45 a.m.</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6886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9400" y="580382"/>
            <a:ext cx="8507730" cy="390107"/>
          </a:xfrm>
          <a:prstGeom prst="rect">
            <a:avLst/>
          </a:prstGeom>
        </p:spPr>
        <p:txBody>
          <a:bodyPr vert="horz" wrap="square" lIns="0" tIns="81534" rIns="0" bIns="0" rtlCol="0">
            <a:spAutoFit/>
          </a:bodyPr>
          <a:lstStyle/>
          <a:p>
            <a:pPr marL="1668145" algn="r">
              <a:lnSpc>
                <a:spcPct val="100000"/>
              </a:lnSpc>
              <a:spcBef>
                <a:spcPts val="90"/>
              </a:spcBef>
            </a:pPr>
            <a:r>
              <a:rPr spc="-20" dirty="0">
                <a:latin typeface="Arial" panose="020B0604020202020204" pitchFamily="34" charset="0"/>
                <a:cs typeface="Arial" panose="020B0604020202020204" pitchFamily="34" charset="0"/>
              </a:rPr>
              <a:t>PARÁMETROS</a:t>
            </a:r>
            <a:r>
              <a:rPr spc="-55"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INSCRIPCIÓN</a:t>
            </a:r>
            <a:r>
              <a:rPr spc="-50" dirty="0">
                <a:latin typeface="Arial" panose="020B0604020202020204" pitchFamily="34" charset="0"/>
                <a:cs typeface="Arial" panose="020B0604020202020204" pitchFamily="34" charset="0"/>
              </a:rPr>
              <a:t> </a:t>
            </a:r>
            <a:r>
              <a:rPr spc="-20" dirty="0">
                <a:latin typeface="Arial" panose="020B0604020202020204" pitchFamily="34" charset="0"/>
                <a:cs typeface="Arial" panose="020B0604020202020204" pitchFamily="34" charset="0"/>
              </a:rPr>
              <a:t>PREPARATORIOS</a:t>
            </a:r>
            <a:r>
              <a:rPr spc="-50" dirty="0">
                <a:latin typeface="Arial" panose="020B0604020202020204" pitchFamily="34" charset="0"/>
                <a:cs typeface="Arial" panose="020B0604020202020204" pitchFamily="34" charset="0"/>
              </a:rPr>
              <a:t> </a:t>
            </a:r>
            <a:r>
              <a:rPr spc="-25" dirty="0">
                <a:latin typeface="Arial" panose="020B0604020202020204" pitchFamily="34" charset="0"/>
                <a:cs typeface="Arial" panose="020B0604020202020204" pitchFamily="34" charset="0"/>
              </a:rPr>
              <a:t>2025-</a:t>
            </a:r>
            <a:r>
              <a:rPr lang="es-CO" spc="-50" dirty="0">
                <a:latin typeface="Arial" panose="020B0604020202020204" pitchFamily="34" charset="0"/>
                <a:cs typeface="Arial" panose="020B0604020202020204" pitchFamily="34" charset="0"/>
              </a:rPr>
              <a:t>2</a:t>
            </a:r>
            <a:endParaRPr spc="-50" dirty="0">
              <a:latin typeface="Arial" panose="020B0604020202020204" pitchFamily="34" charset="0"/>
              <a:cs typeface="Arial" panose="020B0604020202020204" pitchFamily="34" charset="0"/>
            </a:endParaRPr>
          </a:p>
        </p:txBody>
      </p:sp>
      <p:sp>
        <p:nvSpPr>
          <p:cNvPr id="6" name="object 6"/>
          <p:cNvSpPr txBox="1"/>
          <p:nvPr/>
        </p:nvSpPr>
        <p:spPr>
          <a:xfrm>
            <a:off x="1143000" y="2895600"/>
            <a:ext cx="10462421" cy="3001463"/>
          </a:xfrm>
          <a:prstGeom prst="rect">
            <a:avLst/>
          </a:prstGeom>
          <a:noFill/>
          <a:ln w="15875">
            <a:solidFill>
              <a:schemeClr val="accent6">
                <a:lumMod val="75000"/>
              </a:schemeClr>
            </a:solidFill>
          </a:ln>
        </p:spPr>
        <p:txBody>
          <a:bodyPr vert="horz" wrap="square" lIns="0" tIns="33655" rIns="0" bIns="0" rtlCol="0">
            <a:spAutoFit/>
          </a:bodyPr>
          <a:lstStyle/>
          <a:p>
            <a:pPr marL="92075">
              <a:lnSpc>
                <a:spcPct val="100000"/>
              </a:lnSpc>
              <a:spcBef>
                <a:spcPts val="265"/>
              </a:spcBef>
            </a:pPr>
            <a:r>
              <a:rPr sz="1600" b="1" dirty="0" err="1">
                <a:latin typeface="Calibri" panose="020F0502020204030204" pitchFamily="34" charset="0"/>
                <a:cs typeface="Calibri" panose="020F0502020204030204" pitchFamily="34" charset="0"/>
              </a:rPr>
              <a:t>Modalidades</a:t>
            </a:r>
            <a:r>
              <a:rPr lang="es-CO" sz="1600" b="1" dirty="0">
                <a:latin typeface="Calibri" panose="020F0502020204030204" pitchFamily="34" charset="0"/>
                <a:cs typeface="Calibri" panose="020F0502020204030204" pitchFamily="34" charset="0"/>
              </a:rPr>
              <a:t> (</a:t>
            </a:r>
            <a:r>
              <a:rPr sz="1600" b="1" dirty="0">
                <a:latin typeface="Calibri" panose="020F0502020204030204" pitchFamily="34" charset="0"/>
                <a:cs typeface="Calibri" panose="020F0502020204030204" pitchFamily="34" charset="0"/>
              </a:rPr>
              <a:t>Res. 1017/05 Art.5.</a:t>
            </a:r>
            <a:r>
              <a:rPr lang="es-CO" sz="1600" b="1" dirty="0">
                <a:latin typeface="Calibri" panose="020F0502020204030204" pitchFamily="34" charset="0"/>
                <a:cs typeface="Calibri" panose="020F0502020204030204" pitchFamily="34" charset="0"/>
              </a:rPr>
              <a:t>):</a:t>
            </a:r>
            <a:endParaRPr sz="1600" b="1" dirty="0">
              <a:latin typeface="Calibri" panose="020F0502020204030204" pitchFamily="34" charset="0"/>
              <a:cs typeface="Calibri" panose="020F0502020204030204" pitchFamily="34" charset="0"/>
            </a:endParaRPr>
          </a:p>
          <a:p>
            <a:pPr marL="246379" indent="-193675">
              <a:buSzPct val="94444"/>
              <a:buFontTx/>
              <a:buAutoNum type="arabicPeriod"/>
              <a:tabLst>
                <a:tab pos="246379" algn="l"/>
              </a:tabLst>
            </a:pPr>
            <a:r>
              <a:rPr lang="es-CO" sz="1600" dirty="0">
                <a:latin typeface="Calibri" panose="020F0502020204030204" pitchFamily="34" charset="0"/>
                <a:cs typeface="Calibri" panose="020F0502020204030204" pitchFamily="34" charset="0"/>
              </a:rPr>
              <a:t>ESCRITO (por áreas): presentación de manera presencial en un auditorio. El día de la presentación del preparatorio se entregara un caso con 10 preguntas de selección múltiple, contará con 40 minutos para responderlas. Durante el examen estarán bajo la supervisión de un docente y no se permitirá el ingreso de dispositivos electrónicos, apuntes, ni códigos, solo podrán llevar un esfero y calculadora exclusivamente para el preparatorio de Laboral. Las maletas deberán quedar al frente del salón. </a:t>
            </a:r>
          </a:p>
          <a:p>
            <a:pPr marL="246379" indent="-193675">
              <a:buSzPct val="94444"/>
              <a:buFontTx/>
              <a:buAutoNum type="arabicPeriod"/>
              <a:tabLst>
                <a:tab pos="246379" algn="l"/>
              </a:tabLst>
            </a:pPr>
            <a:r>
              <a:rPr sz="1600" dirty="0">
                <a:latin typeface="Calibri" panose="020F0502020204030204" pitchFamily="34" charset="0"/>
                <a:cs typeface="Calibri" panose="020F0502020204030204" pitchFamily="34" charset="0"/>
              </a:rPr>
              <a:t>COMPETENCIAS</a:t>
            </a:r>
            <a:r>
              <a:rPr lang="es-419" sz="1600" dirty="0">
                <a:latin typeface="Calibri" panose="020F0502020204030204" pitchFamily="34" charset="0"/>
                <a:cs typeface="Calibri" panose="020F0502020204030204" pitchFamily="34" charset="0"/>
              </a:rPr>
              <a:t> (por áreas)</a:t>
            </a:r>
            <a:r>
              <a:rPr sz="1600" dirty="0">
                <a:latin typeface="Calibri" panose="020F0502020204030204" pitchFamily="34" charset="0"/>
                <a:cs typeface="Calibri" panose="020F0502020204030204" pitchFamily="34" charset="0"/>
              </a:rPr>
              <a:t>: Presentación de manera presencial Campus UMNG</a:t>
            </a:r>
            <a:r>
              <a:rPr lang="es-CO" sz="1600" dirty="0">
                <a:latin typeface="Calibri" panose="020F0502020204030204" pitchFamily="34" charset="0"/>
                <a:cs typeface="Calibri" panose="020F0502020204030204" pitchFamily="34" charset="0"/>
              </a:rPr>
              <a:t>. Pueden utilizar códigos. No se permitirá el uso de dispositivos electrónicos. </a:t>
            </a:r>
            <a:endParaRPr sz="1600" dirty="0">
              <a:latin typeface="Calibri" panose="020F0502020204030204" pitchFamily="34" charset="0"/>
              <a:cs typeface="Calibri" panose="020F0502020204030204" pitchFamily="34" charset="0"/>
            </a:endParaRPr>
          </a:p>
          <a:p>
            <a:pPr marL="246379" indent="-193675">
              <a:buSzPct val="94444"/>
              <a:buFontTx/>
              <a:buAutoNum type="arabicPeriod"/>
              <a:tabLst>
                <a:tab pos="246379" algn="l"/>
              </a:tabLst>
            </a:pPr>
            <a:r>
              <a:rPr sz="1600" dirty="0">
                <a:latin typeface="Calibri" panose="020F0502020204030204" pitchFamily="34" charset="0"/>
                <a:cs typeface="Calibri" panose="020F0502020204030204" pitchFamily="34" charset="0"/>
              </a:rPr>
              <a:t>ORAL</a:t>
            </a:r>
            <a:r>
              <a:rPr lang="es-419" sz="1600" dirty="0">
                <a:latin typeface="Calibri" panose="020F0502020204030204" pitchFamily="34" charset="0"/>
                <a:cs typeface="Calibri" panose="020F0502020204030204" pitchFamily="34" charset="0"/>
              </a:rPr>
              <a:t> </a:t>
            </a:r>
            <a:r>
              <a:rPr lang="es-CO" sz="1600" dirty="0">
                <a:latin typeface="Calibri" panose="020F0502020204030204" pitchFamily="34" charset="0"/>
                <a:cs typeface="Calibri" panose="020F0502020204030204" pitchFamily="34" charset="0"/>
              </a:rPr>
              <a:t>(por áreas)</a:t>
            </a:r>
            <a:r>
              <a:rPr sz="1600" dirty="0">
                <a:latin typeface="Calibri" panose="020F0502020204030204" pitchFamily="34" charset="0"/>
                <a:cs typeface="Calibri" panose="020F0502020204030204" pitchFamily="34" charset="0"/>
              </a:rPr>
              <a:t>: Presentación de manera presencial Campus UMNG</a:t>
            </a:r>
            <a:r>
              <a:rPr lang="es-CO" sz="1600" dirty="0">
                <a:latin typeface="Calibri" panose="020F0502020204030204" pitchFamily="34" charset="0"/>
                <a:cs typeface="Calibri" panose="020F0502020204030204" pitchFamily="34" charset="0"/>
              </a:rPr>
              <a:t>. Pueden utilizar códigos. No se permitirá el uso de dispositivos electrónicos. </a:t>
            </a:r>
            <a:endParaRPr sz="1600" dirty="0">
              <a:latin typeface="Calibri" panose="020F0502020204030204" pitchFamily="34" charset="0"/>
              <a:cs typeface="Calibri" panose="020F0502020204030204" pitchFamily="34" charset="0"/>
            </a:endParaRPr>
          </a:p>
          <a:p>
            <a:pPr marL="246379" indent="-193675">
              <a:spcBef>
                <a:spcPts val="70"/>
              </a:spcBef>
              <a:buSzPct val="94444"/>
              <a:buFontTx/>
              <a:buAutoNum type="arabicPeriod"/>
              <a:tabLst>
                <a:tab pos="246379" algn="l"/>
              </a:tabLst>
            </a:pPr>
            <a:r>
              <a:rPr sz="1600" dirty="0">
                <a:latin typeface="Calibri" panose="020F0502020204030204" pitchFamily="34" charset="0"/>
                <a:cs typeface="Calibri" panose="020F0502020204030204" pitchFamily="34" charset="0"/>
              </a:rPr>
              <a:t>ÚNICO</a:t>
            </a:r>
            <a:r>
              <a:rPr lang="es-419" sz="1600" dirty="0">
                <a:latin typeface="Calibri" panose="020F0502020204030204" pitchFamily="34" charset="0"/>
                <a:cs typeface="Calibri" panose="020F0502020204030204" pitchFamily="34" charset="0"/>
              </a:rPr>
              <a:t> </a:t>
            </a:r>
            <a:r>
              <a:rPr lang="es-CO" sz="1600" dirty="0">
                <a:latin typeface="Calibri" panose="020F0502020204030204" pitchFamily="34" charset="0"/>
                <a:cs typeface="Calibri" panose="020F0502020204030204" pitchFamily="34" charset="0"/>
              </a:rPr>
              <a:t>(todas las áreas)</a:t>
            </a:r>
            <a:r>
              <a:rPr sz="1600" dirty="0">
                <a:latin typeface="Calibri" panose="020F0502020204030204" pitchFamily="34" charset="0"/>
                <a:cs typeface="Calibri" panose="020F0502020204030204" pitchFamily="34" charset="0"/>
              </a:rPr>
              <a:t>: Presentación de manera </a:t>
            </a:r>
            <a:r>
              <a:rPr sz="1600" dirty="0" err="1">
                <a:latin typeface="Calibri" panose="020F0502020204030204" pitchFamily="34" charset="0"/>
                <a:cs typeface="Calibri" panose="020F0502020204030204" pitchFamily="34" charset="0"/>
              </a:rPr>
              <a:t>presencial</a:t>
            </a:r>
            <a:r>
              <a:rPr sz="1600" dirty="0">
                <a:latin typeface="Calibri" panose="020F0502020204030204" pitchFamily="34" charset="0"/>
                <a:cs typeface="Calibri" panose="020F0502020204030204" pitchFamily="34" charset="0"/>
              </a:rPr>
              <a:t> </a:t>
            </a:r>
            <a:r>
              <a:rPr lang="es-CO" sz="1600" dirty="0">
                <a:latin typeface="Calibri" panose="020F0502020204030204" pitchFamily="34" charset="0"/>
                <a:cs typeface="Calibri" panose="020F0502020204030204" pitchFamily="34" charset="0"/>
              </a:rPr>
              <a:t>en el </a:t>
            </a:r>
            <a:r>
              <a:rPr sz="1600" dirty="0">
                <a:latin typeface="Calibri" panose="020F0502020204030204" pitchFamily="34" charset="0"/>
                <a:cs typeface="Calibri" panose="020F0502020204030204" pitchFamily="34" charset="0"/>
              </a:rPr>
              <a:t>Aula de sistemas asignadas Campus UMNG.</a:t>
            </a:r>
            <a:r>
              <a:rPr lang="es-CO" sz="1600" dirty="0">
                <a:latin typeface="Calibri" panose="020F0502020204030204" pitchFamily="34" charset="0"/>
                <a:cs typeface="Calibri" panose="020F0502020204030204" pitchFamily="34" charset="0"/>
              </a:rPr>
              <a:t> No se permitirá el ingreso de dispositivos electrónicos, apuntes, ni códigos.</a:t>
            </a:r>
          </a:p>
        </p:txBody>
      </p:sp>
      <p:sp>
        <p:nvSpPr>
          <p:cNvPr id="8" name="CuadroTexto 7"/>
          <p:cNvSpPr txBox="1"/>
          <p:nvPr/>
        </p:nvSpPr>
        <p:spPr>
          <a:xfrm>
            <a:off x="481582" y="1259781"/>
            <a:ext cx="11363325" cy="584775"/>
          </a:xfrm>
          <a:prstGeom prst="rect">
            <a:avLst/>
          </a:prstGeom>
          <a:noFill/>
          <a:ln>
            <a:noFill/>
          </a:ln>
        </p:spPr>
        <p:txBody>
          <a:bodyPr wrap="square" rtlCol="0">
            <a:spAutoFit/>
          </a:bodyPr>
          <a:lstStyle/>
          <a:p>
            <a:r>
              <a:rPr lang="es-CO" sz="1600" i="1" dirty="0">
                <a:latin typeface="+mn-lt"/>
              </a:rPr>
              <a:t>Apreciados estudiantes, la siguiente información es indispensable para el proceso de inscripción de preparatorios. Agradecemos leerla en su totalidad.</a:t>
            </a:r>
          </a:p>
        </p:txBody>
      </p:sp>
      <p:sp>
        <p:nvSpPr>
          <p:cNvPr id="9" name="object 6"/>
          <p:cNvSpPr txBox="1"/>
          <p:nvPr/>
        </p:nvSpPr>
        <p:spPr>
          <a:xfrm>
            <a:off x="4038600" y="1859801"/>
            <a:ext cx="3799114" cy="849592"/>
          </a:xfrm>
          <a:prstGeom prst="rect">
            <a:avLst/>
          </a:prstGeom>
          <a:noFill/>
          <a:ln w="15875">
            <a:solidFill>
              <a:schemeClr val="accent6">
                <a:lumMod val="75000"/>
              </a:schemeClr>
            </a:solidFill>
          </a:ln>
        </p:spPr>
        <p:txBody>
          <a:bodyPr vert="horz" wrap="square" lIns="0" tIns="33655" rIns="0" bIns="0" rtlCol="0">
            <a:spAutoFit/>
          </a:bodyPr>
          <a:lstStyle/>
          <a:p>
            <a:pPr marL="92075">
              <a:lnSpc>
                <a:spcPct val="100000"/>
              </a:lnSpc>
              <a:spcBef>
                <a:spcPts val="265"/>
              </a:spcBef>
            </a:pPr>
            <a:r>
              <a:rPr lang="es-CO" sz="1600" b="1" dirty="0">
                <a:latin typeface="+mn-lt"/>
              </a:rPr>
              <a:t>Reglamentación de los preparatorios:</a:t>
            </a:r>
          </a:p>
          <a:p>
            <a:pPr marL="377825" indent="-285750">
              <a:lnSpc>
                <a:spcPct val="100000"/>
              </a:lnSpc>
              <a:spcBef>
                <a:spcPts val="265"/>
              </a:spcBef>
              <a:buFont typeface="Arial" panose="020B0604020202020204" pitchFamily="34" charset="0"/>
              <a:buChar char="•"/>
            </a:pPr>
            <a:r>
              <a:rPr lang="es-CO" sz="1600" dirty="0">
                <a:latin typeface="+mn-lt"/>
              </a:rPr>
              <a:t>Acuerdo 02 de 2015</a:t>
            </a:r>
          </a:p>
          <a:p>
            <a:pPr marL="377825" indent="-285750">
              <a:lnSpc>
                <a:spcPct val="100000"/>
              </a:lnSpc>
              <a:spcBef>
                <a:spcPts val="265"/>
              </a:spcBef>
              <a:buFont typeface="Arial" panose="020B0604020202020204" pitchFamily="34" charset="0"/>
              <a:buChar char="•"/>
            </a:pPr>
            <a:r>
              <a:rPr lang="es-CO" sz="1600" dirty="0">
                <a:latin typeface="+mn-lt"/>
              </a:rPr>
              <a:t>Resolución 1017 de 2005</a:t>
            </a:r>
            <a:endParaRPr sz="1600" dirty="0">
              <a:latin typeface="+mn-lt"/>
            </a:endParaRPr>
          </a:p>
        </p:txBody>
      </p:sp>
    </p:spTree>
    <p:extLst>
      <p:ext uri="{BB962C8B-B14F-4D97-AF65-F5344CB8AC3E}">
        <p14:creationId xmlns:p14="http://schemas.microsoft.com/office/powerpoint/2010/main" val="560366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652003"/>
            <a:ext cx="9766934" cy="390107"/>
          </a:xfrm>
          <a:prstGeom prst="rect">
            <a:avLst/>
          </a:prstGeom>
        </p:spPr>
        <p:txBody>
          <a:bodyPr vert="horz" wrap="square" lIns="0" tIns="81534" rIns="0" bIns="0" rtlCol="0">
            <a:spAutoFit/>
          </a:bodyPr>
          <a:lstStyle/>
          <a:p>
            <a:pPr marL="1668145" algn="r">
              <a:lnSpc>
                <a:spcPct val="100000"/>
              </a:lnSpc>
              <a:spcBef>
                <a:spcPts val="90"/>
              </a:spcBef>
            </a:pPr>
            <a:r>
              <a:rPr spc="-20" dirty="0"/>
              <a:t>PARÁMETROS</a:t>
            </a:r>
            <a:r>
              <a:rPr spc="-55" dirty="0"/>
              <a:t> </a:t>
            </a:r>
            <a:r>
              <a:rPr spc="-10" dirty="0"/>
              <a:t>INSCRIPCIÓN</a:t>
            </a:r>
            <a:r>
              <a:rPr spc="-50" dirty="0"/>
              <a:t> </a:t>
            </a:r>
            <a:r>
              <a:rPr spc="-20" dirty="0"/>
              <a:t>PREPARATORIOS</a:t>
            </a:r>
            <a:r>
              <a:rPr spc="-50" dirty="0"/>
              <a:t> </a:t>
            </a:r>
            <a:r>
              <a:rPr lang="es-CO" spc="-50" dirty="0"/>
              <a:t>ESCRITOS </a:t>
            </a:r>
            <a:r>
              <a:rPr spc="-25" dirty="0"/>
              <a:t>2025-</a:t>
            </a:r>
            <a:r>
              <a:rPr lang="es-CO" spc="-50" dirty="0"/>
              <a:t>2</a:t>
            </a:r>
            <a:endParaRPr spc="-50" dirty="0"/>
          </a:p>
        </p:txBody>
      </p:sp>
      <p:sp>
        <p:nvSpPr>
          <p:cNvPr id="4" name="object 4"/>
          <p:cNvSpPr txBox="1"/>
          <p:nvPr/>
        </p:nvSpPr>
        <p:spPr>
          <a:xfrm>
            <a:off x="516417" y="2895600"/>
            <a:ext cx="11363325" cy="1029128"/>
          </a:xfrm>
          <a:prstGeom prst="rect">
            <a:avLst/>
          </a:prstGeom>
          <a:ln w="19050">
            <a:solidFill>
              <a:schemeClr val="accent2"/>
            </a:solidFill>
          </a:ln>
        </p:spPr>
        <p:txBody>
          <a:bodyPr vert="horz" wrap="square" lIns="0" tIns="43815" rIns="0" bIns="0" rtlCol="0">
            <a:spAutoFit/>
          </a:bodyPr>
          <a:lstStyle/>
          <a:p>
            <a:pPr marL="94615" marR="82550" algn="just">
              <a:spcBef>
                <a:spcPts val="345"/>
              </a:spcBef>
            </a:pPr>
            <a:r>
              <a:rPr sz="1600" dirty="0">
                <a:latin typeface="+mn-lt"/>
              </a:rPr>
              <a:t>El proceso de inscripción de los exámenes preparatorios corresponde a una decisión voluntaria de los estudiantes quienes partiendo del cumplimiento de los requisitos optan por la identificación del examen a presentar, la modalidad y la fecha. En consecuencia, no se modificará la fecha del examen preparatorio atendiendo a un eventual cruce con otros compromisos académicos. Pueden presentar los preparatorios cuantas veces deseen en los tiempos establecidos en el </a:t>
            </a:r>
            <a:r>
              <a:rPr sz="1600" dirty="0" err="1">
                <a:latin typeface="+mn-lt"/>
              </a:rPr>
              <a:t>Acuerdo</a:t>
            </a:r>
            <a:r>
              <a:rPr sz="1600" dirty="0">
                <a:latin typeface="+mn-lt"/>
              </a:rPr>
              <a:t> 02/2015 y en la Resolución 1017/2015.</a:t>
            </a:r>
          </a:p>
        </p:txBody>
      </p:sp>
      <p:sp>
        <p:nvSpPr>
          <p:cNvPr id="5" name="object 5"/>
          <p:cNvSpPr txBox="1"/>
          <p:nvPr/>
        </p:nvSpPr>
        <p:spPr>
          <a:xfrm>
            <a:off x="503354" y="4267200"/>
            <a:ext cx="11363325" cy="775212"/>
          </a:xfrm>
          <a:prstGeom prst="rect">
            <a:avLst/>
          </a:prstGeom>
          <a:ln w="19050">
            <a:solidFill>
              <a:schemeClr val="accent3"/>
            </a:solidFill>
          </a:ln>
        </p:spPr>
        <p:txBody>
          <a:bodyPr vert="horz" wrap="square" lIns="0" tIns="36195" rIns="0" bIns="0" rtlCol="0">
            <a:spAutoFit/>
          </a:bodyPr>
          <a:lstStyle/>
          <a:p>
            <a:pPr marL="94615" marR="82550" algn="just">
              <a:lnSpc>
                <a:spcPct val="100099"/>
              </a:lnSpc>
              <a:spcBef>
                <a:spcPts val="345"/>
              </a:spcBef>
            </a:pPr>
            <a:r>
              <a:rPr sz="1600" b="1" dirty="0">
                <a:latin typeface="+mn-lt"/>
              </a:rPr>
              <a:t>Sin excepción alguna</a:t>
            </a:r>
            <a:r>
              <a:rPr sz="1600" dirty="0">
                <a:latin typeface="+mn-lt"/>
              </a:rPr>
              <a:t>, debe tener en cuenta que las fechas de inscripción y pago son únicas e improrrogables y se realizarán únicamente por UNIVEX para ese fin no se recibirán por ningún otro medio ni en fechas diferentes al cronograma. Los estudiantes que paguen el preparatorio fuera de la fecha establecida se recibirán ese pago para la presentación del preparatorio siguiente.</a:t>
            </a:r>
          </a:p>
        </p:txBody>
      </p:sp>
      <p:sp>
        <p:nvSpPr>
          <p:cNvPr id="3" name="object 4">
            <a:extLst>
              <a:ext uri="{FF2B5EF4-FFF2-40B4-BE49-F238E27FC236}">
                <a16:creationId xmlns:a16="http://schemas.microsoft.com/office/drawing/2014/main" id="{0913CD24-0A82-6274-A1D3-214898864724}"/>
              </a:ext>
            </a:extLst>
          </p:cNvPr>
          <p:cNvSpPr txBox="1"/>
          <p:nvPr/>
        </p:nvSpPr>
        <p:spPr>
          <a:xfrm>
            <a:off x="546603" y="1695236"/>
            <a:ext cx="11363325" cy="906017"/>
          </a:xfrm>
          <a:prstGeom prst="rect">
            <a:avLst/>
          </a:prstGeom>
          <a:ln w="19050">
            <a:solidFill>
              <a:schemeClr val="accent2"/>
            </a:solidFill>
          </a:ln>
        </p:spPr>
        <p:txBody>
          <a:bodyPr vert="horz" wrap="square" lIns="0" tIns="43815" rIns="0" bIns="0" rtlCol="0">
            <a:spAutoFit/>
          </a:bodyPr>
          <a:lstStyle/>
          <a:p>
            <a:pPr marL="94615" marR="82550" algn="just">
              <a:spcBef>
                <a:spcPts val="345"/>
              </a:spcBef>
            </a:pPr>
            <a:r>
              <a:rPr lang="es-CO" sz="2800" b="1" dirty="0">
                <a:solidFill>
                  <a:srgbClr val="FF0000"/>
                </a:solidFill>
              </a:rPr>
              <a:t>Inscríbase sólo si va a presentar el preparatorio. Si cancela o no asiste, está perjudicando el cupo de sus compañeros. </a:t>
            </a:r>
            <a:endParaRPr sz="2800" b="1" dirty="0">
              <a:solidFill>
                <a:srgbClr val="FF0000"/>
              </a:solidFill>
              <a:latin typeface="+mn-lt"/>
            </a:endParaRPr>
          </a:p>
        </p:txBody>
      </p:sp>
    </p:spTree>
    <p:extLst>
      <p:ext uri="{BB962C8B-B14F-4D97-AF65-F5344CB8AC3E}">
        <p14:creationId xmlns:p14="http://schemas.microsoft.com/office/powerpoint/2010/main" val="300414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EBD7C-FC35-0106-7DA5-9E8A89C2CD9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AEFC843-61FF-05DC-0B97-E352A34FFAA3}"/>
              </a:ext>
            </a:extLst>
          </p:cNvPr>
          <p:cNvSpPr txBox="1">
            <a:spLocks noGrp="1"/>
          </p:cNvSpPr>
          <p:nvPr>
            <p:ph type="title"/>
          </p:nvPr>
        </p:nvSpPr>
        <p:spPr>
          <a:xfrm>
            <a:off x="0" y="685800"/>
            <a:ext cx="11362689" cy="331629"/>
          </a:xfrm>
          <a:prstGeom prst="rect">
            <a:avLst/>
          </a:prstGeom>
        </p:spPr>
        <p:txBody>
          <a:bodyPr vert="horz" wrap="square" lIns="0" tIns="54102" rIns="0" bIns="0" rtlCol="0">
            <a:spAutoFit/>
          </a:bodyPr>
          <a:lstStyle/>
          <a:p>
            <a:pPr marL="1668145" algn="r">
              <a:lnSpc>
                <a:spcPct val="100000"/>
              </a:lnSpc>
              <a:spcBef>
                <a:spcPts val="90"/>
              </a:spcBef>
            </a:pPr>
            <a:r>
              <a:rPr lang="es-CO" sz="1800" spc="-25" dirty="0"/>
              <a:t>CANCELACIÓN, NO ASISTENCIA Y RETROALIMENTACIÓN</a:t>
            </a:r>
            <a:endParaRPr sz="1800" spc="-50" dirty="0"/>
          </a:p>
        </p:txBody>
      </p:sp>
      <p:graphicFrame>
        <p:nvGraphicFramePr>
          <p:cNvPr id="3" name="object 3">
            <a:extLst>
              <a:ext uri="{FF2B5EF4-FFF2-40B4-BE49-F238E27FC236}">
                <a16:creationId xmlns:a16="http://schemas.microsoft.com/office/drawing/2014/main" id="{5FB25AB9-AC39-30A4-D1E0-0F06D5EA441D}"/>
              </a:ext>
            </a:extLst>
          </p:cNvPr>
          <p:cNvGraphicFramePr>
            <a:graphicFrameLocks noGrp="1"/>
          </p:cNvGraphicFramePr>
          <p:nvPr>
            <p:extLst>
              <p:ext uri="{D42A27DB-BD31-4B8C-83A1-F6EECF244321}">
                <p14:modId xmlns:p14="http://schemas.microsoft.com/office/powerpoint/2010/main" val="1372554535"/>
              </p:ext>
            </p:extLst>
          </p:nvPr>
        </p:nvGraphicFramePr>
        <p:xfrm>
          <a:off x="291211" y="1371600"/>
          <a:ext cx="11609577" cy="4422775"/>
        </p:xfrm>
        <a:graphic>
          <a:graphicData uri="http://schemas.openxmlformats.org/drawingml/2006/table">
            <a:tbl>
              <a:tblPr firstRow="1" bandRow="1">
                <a:tableStyleId>{2D5ABB26-0587-4C30-8999-92F81FD0307C}</a:tableStyleId>
              </a:tblPr>
              <a:tblGrid>
                <a:gridCol w="11609577">
                  <a:extLst>
                    <a:ext uri="{9D8B030D-6E8A-4147-A177-3AD203B41FA5}">
                      <a16:colId xmlns:a16="http://schemas.microsoft.com/office/drawing/2014/main" val="20000"/>
                    </a:ext>
                  </a:extLst>
                </a:gridCol>
              </a:tblGrid>
              <a:tr h="645795">
                <a:tc>
                  <a:txBody>
                    <a:bodyPr/>
                    <a:lstStyle/>
                    <a:p>
                      <a:pPr marL="94615" marR="82550" lvl="0" algn="just">
                        <a:spcBef>
                          <a:spcPts val="345"/>
                        </a:spcBef>
                      </a:pPr>
                      <a:r>
                        <a:rPr lang="es-ES" sz="1600" b="1" dirty="0">
                          <a:latin typeface="+mn-lt"/>
                        </a:rPr>
                        <a:t>Cancelación unilateral o no asistencia al examen preparatorio</a:t>
                      </a:r>
                      <a:endParaRPr lang="es-CO" sz="1600" b="1" dirty="0">
                        <a:latin typeface="+mn-lt"/>
                      </a:endParaRPr>
                    </a:p>
                    <a:p>
                      <a:pPr marL="94615" marR="82550" lvl="0" algn="just">
                        <a:spcBef>
                          <a:spcPts val="345"/>
                        </a:spcBef>
                      </a:pPr>
                      <a:r>
                        <a:rPr lang="es-ES" sz="1600" dirty="0">
                          <a:latin typeface="+mn-lt"/>
                        </a:rPr>
                        <a:t>La cancelación o la no asistencia sin justa causa al examen preparatorio implica que el estudiante </a:t>
                      </a:r>
                      <a:r>
                        <a:rPr lang="es-ES" sz="1600" b="1" dirty="0">
                          <a:solidFill>
                            <a:srgbClr val="FF0000"/>
                          </a:solidFill>
                          <a:latin typeface="+mn-lt"/>
                        </a:rPr>
                        <a:t>no podrá inscribirse en la modalidad de preparatorio siguiente de la misma área, según el orden correspondiente fijado para el semestre respectivo</a:t>
                      </a:r>
                      <a:r>
                        <a:rPr lang="es-ES" sz="1600" dirty="0">
                          <a:latin typeface="+mn-lt"/>
                        </a:rPr>
                        <a:t>. Por ejemplo, si cancela el examen preparatorio escrito y los siguientes corresponden a las modalidades de competencia y oral, el estudiante solo podrá optar por esta última modalidad.</a:t>
                      </a:r>
                      <a:endParaRPr lang="es-CO" sz="1600" dirty="0">
                        <a:latin typeface="+mn-lt"/>
                      </a:endParaRPr>
                    </a:p>
                  </a:txBody>
                  <a:tcPr marL="0" marR="0" marT="53975" marB="0">
                    <a:lnL w="12700">
                      <a:solidFill>
                        <a:srgbClr val="4470C4"/>
                      </a:solidFill>
                      <a:prstDash val="solid"/>
                    </a:lnL>
                    <a:lnR w="12700">
                      <a:solidFill>
                        <a:srgbClr val="4470C4"/>
                      </a:solidFill>
                      <a:prstDash val="solid"/>
                    </a:lnR>
                    <a:lnT w="12700">
                      <a:solidFill>
                        <a:srgbClr val="4470C4"/>
                      </a:solidFill>
                      <a:prstDash val="solid"/>
                    </a:lnT>
                    <a:lnB w="12700">
                      <a:solidFill>
                        <a:srgbClr val="4470C4"/>
                      </a:solidFill>
                      <a:prstDash val="solid"/>
                    </a:lnB>
                  </a:tcPr>
                </a:tc>
                <a:extLst>
                  <a:ext uri="{0D108BD9-81ED-4DB2-BD59-A6C34878D82A}">
                    <a16:rowId xmlns:a16="http://schemas.microsoft.com/office/drawing/2014/main" val="10000"/>
                  </a:ext>
                </a:extLst>
              </a:tr>
              <a:tr h="923925">
                <a:tc>
                  <a:txBody>
                    <a:bodyPr/>
                    <a:lstStyle/>
                    <a:p>
                      <a:pPr marL="94615" marR="82550" lvl="0" algn="just">
                        <a:spcBef>
                          <a:spcPts val="345"/>
                        </a:spcBef>
                      </a:pPr>
                      <a:r>
                        <a:rPr lang="es-ES" sz="1600" b="1" dirty="0">
                          <a:solidFill>
                            <a:schemeClr val="tx1"/>
                          </a:solidFill>
                          <a:latin typeface="+mn-lt"/>
                          <a:ea typeface="+mn-ea"/>
                          <a:cs typeface="+mn-cs"/>
                        </a:rPr>
                        <a:t>Retroalimentación:</a:t>
                      </a:r>
                      <a:r>
                        <a:rPr lang="es-CO" sz="1600" b="1" dirty="0">
                          <a:solidFill>
                            <a:schemeClr val="tx1"/>
                          </a:solidFill>
                          <a:latin typeface="+mn-lt"/>
                          <a:ea typeface="+mn-ea"/>
                          <a:cs typeface="+mn-cs"/>
                        </a:rPr>
                        <a:t> </a:t>
                      </a:r>
                      <a:r>
                        <a:rPr lang="es-ES" sz="1600" b="0" dirty="0">
                          <a:solidFill>
                            <a:schemeClr val="tx1"/>
                          </a:solidFill>
                          <a:latin typeface="+mn-lt"/>
                          <a:ea typeface="+mn-ea"/>
                          <a:cs typeface="+mn-cs"/>
                        </a:rPr>
                        <a:t>El estudiante tiene derecho a solicitar una retroalimentación fundamentada sobre el resultado de su examen preparatorio. La retroalimentación, según la modalidad del examen, debe presentarse atendiendo las siguientes reglas:</a:t>
                      </a:r>
                    </a:p>
                    <a:p>
                      <a:pPr marL="94615" marR="82550" lvl="0" algn="just">
                        <a:spcBef>
                          <a:spcPts val="345"/>
                        </a:spcBef>
                      </a:pPr>
                      <a:endParaRPr lang="es-ES" sz="1600" b="0" dirty="0">
                        <a:solidFill>
                          <a:schemeClr val="tx1"/>
                        </a:solidFill>
                        <a:latin typeface="+mn-lt"/>
                        <a:ea typeface="+mn-ea"/>
                        <a:cs typeface="+mn-cs"/>
                      </a:endParaRPr>
                    </a:p>
                    <a:p>
                      <a:pPr marL="380365" marR="82550" lvl="0" indent="-285750" algn="just">
                        <a:spcBef>
                          <a:spcPts val="345"/>
                        </a:spcBef>
                        <a:buFont typeface="Arial" panose="020B0604020202020204" pitchFamily="34" charset="0"/>
                        <a:buChar char="•"/>
                      </a:pPr>
                      <a:r>
                        <a:rPr lang="es-ES" sz="1600" b="1" dirty="0">
                          <a:solidFill>
                            <a:schemeClr val="tx1"/>
                          </a:solidFill>
                          <a:latin typeface="+mn-lt"/>
                          <a:ea typeface="+mn-ea"/>
                          <a:cs typeface="+mn-cs"/>
                        </a:rPr>
                        <a:t>Preparatorio por competencias y oral.</a:t>
                      </a:r>
                      <a:r>
                        <a:rPr lang="es-ES" sz="1600" dirty="0">
                          <a:solidFill>
                            <a:schemeClr val="tx1"/>
                          </a:solidFill>
                          <a:latin typeface="+mn-lt"/>
                          <a:ea typeface="+mn-ea"/>
                          <a:cs typeface="+mn-cs"/>
                        </a:rPr>
                        <a:t> Para los exámenes preparatorios por competencias y orales, la retroalimentación debe solicitarse inmediatamente después de que el jurado comunique el resultado. Tras escuchar los argumentos del estudiante que fundamenten la necesidad de reconsiderar la decisión, el jurado evaluará y decidirá de manera autónoma si mantiene o modifica el resultado.</a:t>
                      </a:r>
                      <a:endParaRPr lang="es-CO" sz="1600" dirty="0">
                        <a:solidFill>
                          <a:schemeClr val="tx1"/>
                        </a:solidFill>
                        <a:latin typeface="+mn-lt"/>
                        <a:ea typeface="+mn-ea"/>
                        <a:cs typeface="+mn-cs"/>
                      </a:endParaRPr>
                    </a:p>
                    <a:p>
                      <a:pPr marL="94615" marR="82550" lvl="0" algn="just">
                        <a:spcBef>
                          <a:spcPts val="345"/>
                        </a:spcBef>
                      </a:pPr>
                      <a:endParaRPr lang="es-CO" sz="1600" dirty="0">
                        <a:solidFill>
                          <a:schemeClr val="tx1"/>
                        </a:solidFill>
                        <a:latin typeface="+mn-lt"/>
                        <a:ea typeface="+mn-ea"/>
                        <a:cs typeface="+mn-cs"/>
                      </a:endParaRPr>
                    </a:p>
                    <a:p>
                      <a:pPr marL="380365" marR="82550" lvl="0" indent="-285750" algn="just">
                        <a:spcBef>
                          <a:spcPts val="345"/>
                        </a:spcBef>
                        <a:buFont typeface="Arial" panose="020B0604020202020204" pitchFamily="34" charset="0"/>
                        <a:buChar char="•"/>
                      </a:pPr>
                      <a:r>
                        <a:rPr lang="es-ES" sz="1600" b="1" dirty="0">
                          <a:solidFill>
                            <a:schemeClr val="tx1"/>
                          </a:solidFill>
                          <a:latin typeface="+mn-lt"/>
                          <a:ea typeface="+mn-ea"/>
                          <a:cs typeface="+mn-cs"/>
                        </a:rPr>
                        <a:t>Preparatorio escrito. </a:t>
                      </a:r>
                      <a:r>
                        <a:rPr lang="es-ES" sz="1600" dirty="0">
                          <a:solidFill>
                            <a:schemeClr val="tx1"/>
                          </a:solidFill>
                          <a:latin typeface="+mn-lt"/>
                          <a:ea typeface="+mn-ea"/>
                          <a:cs typeface="+mn-cs"/>
                        </a:rPr>
                        <a:t>Para el examen preparatorio escrito, el estudiante dispone de un día hábil después de la presentación del examen para solicitar la retroalimentación correspondiente. La solicitud debe dirigirse al jefe del área y presentarse por escrito a través del correo electrónico designado por la Vicedecanatura</a:t>
                      </a:r>
                      <a:endParaRPr lang="es-CO" sz="1600" dirty="0">
                        <a:solidFill>
                          <a:schemeClr val="tx1"/>
                        </a:solidFill>
                        <a:latin typeface="+mn-lt"/>
                        <a:ea typeface="+mn-ea"/>
                        <a:cs typeface="+mn-cs"/>
                      </a:endParaRPr>
                    </a:p>
                    <a:p>
                      <a:r>
                        <a:rPr lang="es-ES" sz="1600" dirty="0">
                          <a:solidFill>
                            <a:schemeClr val="tx1"/>
                          </a:solidFill>
                          <a:latin typeface="+mn-lt"/>
                          <a:ea typeface="+mn-ea"/>
                          <a:cs typeface="+mn-cs"/>
                        </a:rPr>
                        <a:t> </a:t>
                      </a:r>
                      <a:endParaRPr sz="1600" b="0" dirty="0">
                        <a:solidFill>
                          <a:schemeClr val="tx1"/>
                        </a:solidFill>
                        <a:latin typeface="+mn-lt"/>
                        <a:ea typeface="+mn-ea"/>
                        <a:cs typeface="+mn-cs"/>
                      </a:endParaRPr>
                    </a:p>
                  </a:txBody>
                  <a:tcPr marL="0" marR="0" marT="33020" marB="0">
                    <a:lnL w="12700">
                      <a:solidFill>
                        <a:srgbClr val="4470C4"/>
                      </a:solidFill>
                      <a:prstDash val="solid"/>
                    </a:lnL>
                    <a:lnR w="12700">
                      <a:solidFill>
                        <a:srgbClr val="4470C4"/>
                      </a:solidFill>
                      <a:prstDash val="solid"/>
                    </a:lnR>
                    <a:lnT w="12700">
                      <a:solidFill>
                        <a:srgbClr val="4470C4"/>
                      </a:solidFill>
                      <a:prstDash val="solid"/>
                    </a:lnT>
                    <a:lnB w="12700">
                      <a:solidFill>
                        <a:srgbClr val="4470C4"/>
                      </a:solidFill>
                      <a:prstDash val="soli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9582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11B5C-692D-DAAC-201C-E79E101A49F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49DA877-E06D-B095-86C1-ACCDDA7F42FB}"/>
              </a:ext>
            </a:extLst>
          </p:cNvPr>
          <p:cNvSpPr txBox="1">
            <a:spLocks noGrp="1"/>
          </p:cNvSpPr>
          <p:nvPr>
            <p:ph type="title"/>
          </p:nvPr>
        </p:nvSpPr>
        <p:spPr>
          <a:xfrm>
            <a:off x="0" y="685800"/>
            <a:ext cx="11362689" cy="331629"/>
          </a:xfrm>
          <a:prstGeom prst="rect">
            <a:avLst/>
          </a:prstGeom>
        </p:spPr>
        <p:txBody>
          <a:bodyPr vert="horz" wrap="square" lIns="0" tIns="54102" rIns="0" bIns="0" rtlCol="0">
            <a:spAutoFit/>
          </a:bodyPr>
          <a:lstStyle/>
          <a:p>
            <a:pPr marL="1668145" algn="r">
              <a:lnSpc>
                <a:spcPct val="100000"/>
              </a:lnSpc>
              <a:spcBef>
                <a:spcPts val="90"/>
              </a:spcBef>
            </a:pPr>
            <a:r>
              <a:rPr lang="es-CO" sz="1800" spc="-25" dirty="0"/>
              <a:t>CANCELACIÓN, NO ASISTENCIA Y RETROALIMENTACIÓN</a:t>
            </a:r>
            <a:endParaRPr sz="1800" spc="-50" dirty="0"/>
          </a:p>
        </p:txBody>
      </p:sp>
      <p:graphicFrame>
        <p:nvGraphicFramePr>
          <p:cNvPr id="3" name="object 3">
            <a:extLst>
              <a:ext uri="{FF2B5EF4-FFF2-40B4-BE49-F238E27FC236}">
                <a16:creationId xmlns:a16="http://schemas.microsoft.com/office/drawing/2014/main" id="{BA71D07B-F3FF-AABC-9E88-DFCFA5562855}"/>
              </a:ext>
            </a:extLst>
          </p:cNvPr>
          <p:cNvGraphicFramePr>
            <a:graphicFrameLocks noGrp="1"/>
          </p:cNvGraphicFramePr>
          <p:nvPr>
            <p:extLst>
              <p:ext uri="{D42A27DB-BD31-4B8C-83A1-F6EECF244321}">
                <p14:modId xmlns:p14="http://schemas.microsoft.com/office/powerpoint/2010/main" val="2036342357"/>
              </p:ext>
            </p:extLst>
          </p:nvPr>
        </p:nvGraphicFramePr>
        <p:xfrm>
          <a:off x="291211" y="1371600"/>
          <a:ext cx="11609577" cy="2354580"/>
        </p:xfrm>
        <a:graphic>
          <a:graphicData uri="http://schemas.openxmlformats.org/drawingml/2006/table">
            <a:tbl>
              <a:tblPr firstRow="1" bandRow="1">
                <a:tableStyleId>{2D5ABB26-0587-4C30-8999-92F81FD0307C}</a:tableStyleId>
              </a:tblPr>
              <a:tblGrid>
                <a:gridCol w="11609577">
                  <a:extLst>
                    <a:ext uri="{9D8B030D-6E8A-4147-A177-3AD203B41FA5}">
                      <a16:colId xmlns:a16="http://schemas.microsoft.com/office/drawing/2014/main" val="20000"/>
                    </a:ext>
                  </a:extLst>
                </a:gridCol>
              </a:tblGrid>
              <a:tr h="923925">
                <a:tc>
                  <a:txBody>
                    <a:bodyPr/>
                    <a:lstStyle/>
                    <a:p>
                      <a:r>
                        <a:rPr lang="es-ES" sz="1600" dirty="0">
                          <a:solidFill>
                            <a:schemeClr val="tx1"/>
                          </a:solidFill>
                          <a:latin typeface="+mn-lt"/>
                          <a:ea typeface="+mn-ea"/>
                          <a:cs typeface="+mn-cs"/>
                        </a:rPr>
                        <a:t> </a:t>
                      </a:r>
                      <a:r>
                        <a:rPr lang="es-ES" sz="1600" b="1" dirty="0">
                          <a:solidFill>
                            <a:schemeClr val="tx1"/>
                          </a:solidFill>
                          <a:latin typeface="+mn-lt"/>
                          <a:ea typeface="+mn-ea"/>
                          <a:cs typeface="+mn-cs"/>
                        </a:rPr>
                        <a:t>Retroalimentación</a:t>
                      </a:r>
                    </a:p>
                    <a:p>
                      <a:endParaRPr lang="es-CO" sz="1600" dirty="0">
                        <a:solidFill>
                          <a:schemeClr val="tx1"/>
                        </a:solidFill>
                        <a:latin typeface="+mn-lt"/>
                        <a:ea typeface="+mn-ea"/>
                        <a:cs typeface="+mn-cs"/>
                      </a:endParaRPr>
                    </a:p>
                    <a:p>
                      <a:pPr marL="742950" lvl="1" indent="-285750">
                        <a:buFont typeface="Arial" panose="020B0604020202020204" pitchFamily="34" charset="0"/>
                        <a:buChar char="•"/>
                      </a:pPr>
                      <a:r>
                        <a:rPr lang="es-ES" sz="1600" b="1" dirty="0">
                          <a:solidFill>
                            <a:schemeClr val="tx1"/>
                          </a:solidFill>
                          <a:latin typeface="+mn-lt"/>
                          <a:ea typeface="+mn-ea"/>
                          <a:cs typeface="+mn-cs"/>
                        </a:rPr>
                        <a:t>Preparatorio único. </a:t>
                      </a:r>
                      <a:r>
                        <a:rPr lang="es-ES" sz="1600" dirty="0">
                          <a:solidFill>
                            <a:schemeClr val="tx1"/>
                          </a:solidFill>
                          <a:latin typeface="+mn-lt"/>
                          <a:ea typeface="+mn-ea"/>
                          <a:cs typeface="+mn-cs"/>
                        </a:rPr>
                        <a:t>El estudiante tiene hasta un día hábil después de la fecha del examen para presentar, por escrito y de manera fundamentada, su solicitud de retroalimentación respecto a la pregunta o preguntas que considere deben tener una respuesta diferente (debe identificar la pregunta y argumentar la que considera debe ser la respuesta correcta). La solicitud debe dirigirse al jefe del área y enviarse por escrito al correo electrónico designado por la </a:t>
                      </a:r>
                      <a:r>
                        <a:rPr lang="es-ES" sz="1600" dirty="0" err="1">
                          <a:solidFill>
                            <a:schemeClr val="tx1"/>
                          </a:solidFill>
                          <a:latin typeface="+mn-lt"/>
                          <a:ea typeface="+mn-ea"/>
                          <a:cs typeface="+mn-cs"/>
                        </a:rPr>
                        <a:t>Vicedecanatura</a:t>
                      </a:r>
                      <a:r>
                        <a:rPr lang="es-ES" sz="1600" dirty="0">
                          <a:solidFill>
                            <a:schemeClr val="tx1"/>
                          </a:solidFill>
                          <a:latin typeface="+mn-lt"/>
                          <a:ea typeface="+mn-ea"/>
                          <a:cs typeface="+mn-cs"/>
                        </a:rPr>
                        <a:t>.</a:t>
                      </a:r>
                    </a:p>
                    <a:p>
                      <a:pPr marL="285750" lvl="0" indent="-285750">
                        <a:buFont typeface="Arial" panose="020B0604020202020204" pitchFamily="34" charset="0"/>
                        <a:buChar char="•"/>
                      </a:pPr>
                      <a:endParaRPr lang="es-ES" sz="1600" dirty="0">
                        <a:solidFill>
                          <a:schemeClr val="tx1"/>
                        </a:solidFill>
                        <a:latin typeface="+mn-lt"/>
                        <a:ea typeface="+mn-ea"/>
                        <a:cs typeface="+mn-cs"/>
                      </a:endParaRPr>
                    </a:p>
                  </a:txBody>
                  <a:tcPr marL="0" marR="0" marT="33020" marB="0">
                    <a:lnL w="12700">
                      <a:solidFill>
                        <a:srgbClr val="4470C4"/>
                      </a:solidFill>
                      <a:prstDash val="solid"/>
                    </a:lnL>
                    <a:lnR w="12700">
                      <a:solidFill>
                        <a:srgbClr val="4470C4"/>
                      </a:solidFill>
                      <a:prstDash val="solid"/>
                    </a:lnR>
                    <a:lnT w="12700">
                      <a:solidFill>
                        <a:srgbClr val="4470C4"/>
                      </a:solidFill>
                      <a:prstDash val="solid"/>
                    </a:lnT>
                    <a:lnB w="12700">
                      <a:solidFill>
                        <a:srgbClr val="4470C4"/>
                      </a:solidFill>
                      <a:prstDash val="solid"/>
                    </a:lnB>
                  </a:tcPr>
                </a:tc>
                <a:extLst>
                  <a:ext uri="{0D108BD9-81ED-4DB2-BD59-A6C34878D82A}">
                    <a16:rowId xmlns:a16="http://schemas.microsoft.com/office/drawing/2014/main" val="10001"/>
                  </a:ext>
                </a:extLst>
              </a:tr>
              <a:tr h="614680">
                <a:tc>
                  <a:txBody>
                    <a:bodyPr/>
                    <a:lstStyle/>
                    <a:p>
                      <a:pPr marL="94615" marR="82550" lvl="0" indent="0" algn="just" defTabSz="914400" eaLnBrk="1" fontAlgn="auto" latinLnBrk="0" hangingPunct="1">
                        <a:lnSpc>
                          <a:spcPct val="100099"/>
                        </a:lnSpc>
                        <a:spcBef>
                          <a:spcPts val="345"/>
                        </a:spcBef>
                        <a:spcAft>
                          <a:spcPts val="0"/>
                        </a:spcAft>
                        <a:buClrTx/>
                        <a:buSzTx/>
                        <a:buFontTx/>
                        <a:buNone/>
                        <a:tabLst/>
                        <a:defRPr/>
                      </a:pPr>
                      <a:r>
                        <a:rPr lang="es-ES" sz="1600" b="1" dirty="0">
                          <a:solidFill>
                            <a:schemeClr val="tx1"/>
                          </a:solidFill>
                          <a:effectLst/>
                          <a:latin typeface="+mn-lt"/>
                          <a:ea typeface="+mn-ea"/>
                          <a:cs typeface="+mn-cs"/>
                        </a:rPr>
                        <a:t>Parágrafo</a:t>
                      </a:r>
                      <a:r>
                        <a:rPr lang="es-ES" sz="1600" dirty="0">
                          <a:solidFill>
                            <a:schemeClr val="tx1"/>
                          </a:solidFill>
                          <a:effectLst/>
                          <a:latin typeface="+mn-lt"/>
                          <a:ea typeface="+mn-ea"/>
                          <a:cs typeface="+mn-cs"/>
                        </a:rPr>
                        <a:t>. Las solicitudes que carezcan de fundamento directo relacionado con el punto objeto de discordia o que se refieran a generalidades de inconformidades sin sustento específico, se considerarán no presentadas</a:t>
                      </a:r>
                      <a:r>
                        <a:rPr lang="es-ES" sz="1600" b="0" dirty="0">
                          <a:solidFill>
                            <a:schemeClr val="tx1"/>
                          </a:solidFill>
                          <a:effectLst/>
                          <a:latin typeface="+mn-lt"/>
                          <a:ea typeface="+mn-ea"/>
                          <a:cs typeface="+mn-cs"/>
                        </a:rPr>
                        <a:t>.</a:t>
                      </a:r>
                      <a:endParaRPr lang="es-CO" sz="1600" dirty="0">
                        <a:solidFill>
                          <a:schemeClr val="tx1"/>
                        </a:solidFill>
                        <a:effectLst/>
                        <a:latin typeface="+mn-lt"/>
                        <a:ea typeface="+mn-ea"/>
                        <a:cs typeface="+mn-cs"/>
                      </a:endParaRPr>
                    </a:p>
                  </a:txBody>
                  <a:tcPr marL="0" marR="0" marT="50165" marB="0">
                    <a:lnL w="12700">
                      <a:solidFill>
                        <a:srgbClr val="4470C4"/>
                      </a:solidFill>
                      <a:prstDash val="solid"/>
                    </a:lnL>
                    <a:lnR w="12700">
                      <a:solidFill>
                        <a:srgbClr val="4470C4"/>
                      </a:solidFill>
                      <a:prstDash val="solid"/>
                    </a:lnR>
                    <a:lnT w="12700" cap="flat" cmpd="sng" algn="ctr">
                      <a:solidFill>
                        <a:srgbClr val="4470C4"/>
                      </a:solidFill>
                      <a:prstDash val="solid"/>
                      <a:round/>
                      <a:headEnd type="none" w="med" len="med"/>
                      <a:tailEnd type="none" w="med" len="med"/>
                    </a:lnT>
                    <a:lnB w="12700">
                      <a:solidFill>
                        <a:srgbClr val="4470C4"/>
                      </a:solidFill>
                      <a:prstDash val="soli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57894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465</TotalTime>
  <Words>2615</Words>
  <Application>Microsoft Macintosh PowerPoint</Application>
  <PresentationFormat>Panorámica</PresentationFormat>
  <Paragraphs>183</Paragraphs>
  <Slides>22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Arial MT</vt:lpstr>
      <vt:lpstr>Calibri</vt:lpstr>
      <vt:lpstr>Office Theme</vt:lpstr>
      <vt:lpstr>PREPARATORIOS DERECHO CAMPUS</vt:lpstr>
      <vt:lpstr>CRONOGRAMA PREPARATORIOS 2025-2</vt:lpstr>
      <vt:lpstr>CRONOGRAMA PREPARATORIOS 2025-2</vt:lpstr>
      <vt:lpstr>CRONOGRAMA PREPARATORIOS 2025-2</vt:lpstr>
      <vt:lpstr>CRONOGRAMA PREPARATORIOS 2025-2</vt:lpstr>
      <vt:lpstr>PARÁMETROS INSCRIPCIÓN PREPARATORIOS 2025-2</vt:lpstr>
      <vt:lpstr>PARÁMETROS INSCRIPCIÓN PREPARATORIOS ESCRITOS 2025-2</vt:lpstr>
      <vt:lpstr>CANCELACIÓN, NO ASISTENCIA Y RETROALIMENTACIÓN</vt:lpstr>
      <vt:lpstr>CANCELACIÓN, NO ASISTENCIA Y RETROALIMENTACIÓN</vt:lpstr>
      <vt:lpstr>PARÁMETROS INSCRIPCIÓN PREPARATORIOS 2025-2</vt:lpstr>
      <vt:lpstr>PARÁMETROS INSCRIPCIÓN PREPARATORIOS 2025-2</vt:lpstr>
      <vt:lpstr>PARÁMETROS INSCRIPCIÓN PREPARATORIOS 2025-2</vt:lpstr>
      <vt:lpstr>PROCESO INSCRIPCIÓN PREPARATORIOS 2025-2</vt:lpstr>
      <vt:lpstr>PROCESO INSCRIPCIÓN PREPARATORIOS 2025-2</vt:lpstr>
      <vt:lpstr>PROCESO INSCRIPCIÓN PREPARATORIOS 2025-2</vt:lpstr>
      <vt:lpstr>Para poder inscribir el examen preparatorio debe haber CURSADO Y APROBADO las siguientes asignaturas:</vt:lpstr>
      <vt:lpstr>GUIA INSCRIPCIÓN PREPARATORIOS 2025-2</vt:lpstr>
      <vt:lpstr>GUIA INSCRIPCIÓN PREPARATORIOS 2025-2</vt:lpstr>
      <vt:lpstr>GUIA INSCRIPCIÓN PREPARATORIOS 2025-2</vt:lpstr>
      <vt:lpstr>GUIA INSCRIPCIÓN PREPARATORIOS 2025-2</vt:lpstr>
      <vt:lpstr>GUIA INSCRIPCIÓN PREPARATORIOS 2025-2</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presentación</dc:title>
  <dc:creator>Armando Bohorquez Aparicio</dc:creator>
  <cp:lastModifiedBy>Xiomara Marcela Romero Carvajal</cp:lastModifiedBy>
  <cp:revision>53</cp:revision>
  <dcterms:created xsi:type="dcterms:W3CDTF">2025-01-16T20:33:47Z</dcterms:created>
  <dcterms:modified xsi:type="dcterms:W3CDTF">2025-07-04T21:24:30Z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2025-01-16T00:00:00Z</vt:filetime>
  </property>
  <property fmtid="{D5CDD505-2E9C-101B-9397-08002B2CF9AE}" pid="3" name="Creator">
    <vt:lpwstr>Microsoft® Word 2016</vt:lpwstr>
  </property>
  <property fmtid="{D5CDD505-2E9C-101B-9397-08002B2CF9AE}" pid="4" name="LastSaved">
    <vt:filetime>2025-01-16T00:00:00Z</vt:filetime>
  </property>
  <property fmtid="{D5CDD505-2E9C-101B-9397-08002B2CF9AE}" pid="5" name="Producer">
    <vt:lpwstr>www.ilovepdf.com</vt:lpwstr>
  </property>
</Properties>
</file>