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01" r:id="rId2"/>
    <p:sldId id="344" r:id="rId3"/>
    <p:sldId id="347" r:id="rId4"/>
    <p:sldId id="321" r:id="rId5"/>
    <p:sldId id="323" r:id="rId6"/>
    <p:sldId id="325" r:id="rId7"/>
    <p:sldId id="356" r:id="rId8"/>
    <p:sldId id="326" r:id="rId9"/>
    <p:sldId id="350" r:id="rId10"/>
    <p:sldId id="329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57" r:id="rId23"/>
    <p:sldId id="358" r:id="rId24"/>
    <p:sldId id="359" r:id="rId25"/>
    <p:sldId id="360" r:id="rId26"/>
    <p:sldId id="264" r:id="rId27"/>
  </p:sldIdLst>
  <p:sldSz cx="13679488" cy="79200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3EA36"/>
    <a:srgbClr val="000447"/>
    <a:srgbClr val="00245E"/>
    <a:srgbClr val="122244"/>
    <a:srgbClr val="272E3A"/>
    <a:srgbClr val="8A2639"/>
    <a:srgbClr val="B41E29"/>
    <a:srgbClr val="253F49"/>
    <a:srgbClr val="8BC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5" autoAdjust="0"/>
    <p:restoredTop sz="94982" autoAdjust="0"/>
  </p:normalViewPr>
  <p:slideViewPr>
    <p:cSldViewPr snapToGrid="0">
      <p:cViewPr varScale="1">
        <p:scale>
          <a:sx n="70" d="100"/>
          <a:sy n="70" d="100"/>
        </p:scale>
        <p:origin x="55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9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jpe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36C22-43B9-41DE-9000-FBA4071BD04C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969732E-8169-48C0-91CC-685A0F8D7861}">
      <dgm:prSet phldrT="[Texto]" custT="1"/>
      <dgm:spPr/>
      <dgm:t>
        <a:bodyPr/>
        <a:lstStyle/>
        <a:p>
          <a:r>
            <a:rPr lang="es-ES" sz="1900" dirty="0"/>
            <a:t>CLAUSULAS </a:t>
          </a:r>
          <a:r>
            <a:rPr lang="es-ES" sz="2000" dirty="0"/>
            <a:t>INFORMATIVAS</a:t>
          </a:r>
        </a:p>
      </dgm:t>
    </dgm:pt>
    <dgm:pt modelId="{41D7FC06-428D-47EF-9A16-0C35677A4D19}" type="parTrans" cxnId="{D7B0916C-3AB8-4437-8443-BE09E96E66AC}">
      <dgm:prSet/>
      <dgm:spPr/>
      <dgm:t>
        <a:bodyPr/>
        <a:lstStyle/>
        <a:p>
          <a:endParaRPr lang="es-ES"/>
        </a:p>
      </dgm:t>
    </dgm:pt>
    <dgm:pt modelId="{52F28637-D776-46E3-954D-5BF6CEF25929}" type="sibTrans" cxnId="{D7B0916C-3AB8-4437-8443-BE09E96E66AC}">
      <dgm:prSet/>
      <dgm:spPr/>
      <dgm:t>
        <a:bodyPr/>
        <a:lstStyle/>
        <a:p>
          <a:endParaRPr lang="es-ES"/>
        </a:p>
      </dgm:t>
    </dgm:pt>
    <dgm:pt modelId="{0C0E7D3F-1722-4AA3-9726-222BBCB29447}">
      <dgm:prSet phldrT="[Texto]" custT="1"/>
      <dgm:spPr/>
      <dgm:t>
        <a:bodyPr/>
        <a:lstStyle/>
        <a:p>
          <a:pPr algn="l"/>
          <a:endParaRPr lang="es-ES" sz="2000" dirty="0"/>
        </a:p>
        <a:p>
          <a:pPr algn="l"/>
          <a:r>
            <a:rPr lang="es-ES" sz="2000" dirty="0"/>
            <a:t>0. Introducción </a:t>
          </a:r>
        </a:p>
        <a:p>
          <a:pPr algn="l"/>
          <a:r>
            <a:rPr lang="es-ES" sz="2000" dirty="0"/>
            <a:t>1. Objeto y campo de aplicación. Alcance</a:t>
          </a:r>
        </a:p>
        <a:p>
          <a:pPr algn="l"/>
          <a:r>
            <a:rPr lang="es-ES" sz="2000" dirty="0"/>
            <a:t>2. Referencias normativas</a:t>
          </a:r>
        </a:p>
        <a:p>
          <a:pPr algn="l"/>
          <a:r>
            <a:rPr lang="es-ES" sz="2000" dirty="0"/>
            <a:t>3. Términos y definiciones </a:t>
          </a:r>
        </a:p>
        <a:p>
          <a:pPr algn="l"/>
          <a:r>
            <a:rPr lang="es-ES" sz="1700" dirty="0"/>
            <a:t> </a:t>
          </a:r>
        </a:p>
      </dgm:t>
    </dgm:pt>
    <dgm:pt modelId="{C3597C93-62DF-477E-9B2A-844404ACA810}" type="parTrans" cxnId="{5DA5B8B8-7F06-4EEC-9DBB-2E3671949EDB}">
      <dgm:prSet/>
      <dgm:spPr/>
      <dgm:t>
        <a:bodyPr/>
        <a:lstStyle/>
        <a:p>
          <a:endParaRPr lang="es-ES" dirty="0"/>
        </a:p>
      </dgm:t>
    </dgm:pt>
    <dgm:pt modelId="{2765E717-2776-4A22-9B6C-3A31CF6E3D4A}" type="sibTrans" cxnId="{5DA5B8B8-7F06-4EEC-9DBB-2E3671949EDB}">
      <dgm:prSet/>
      <dgm:spPr/>
      <dgm:t>
        <a:bodyPr/>
        <a:lstStyle/>
        <a:p>
          <a:endParaRPr lang="es-ES"/>
        </a:p>
      </dgm:t>
    </dgm:pt>
    <dgm:pt modelId="{9B2C2E09-300F-45A3-B6EB-ED1D7BBCC68F}" type="pres">
      <dgm:prSet presAssocID="{D7536C22-43B9-41DE-9000-FBA4071BD04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2FCABC1-BBDB-4FE0-842D-E5BC7BFEF3FD}" type="pres">
      <dgm:prSet presAssocID="{9969732E-8169-48C0-91CC-685A0F8D7861}" presName="root1" presStyleCnt="0"/>
      <dgm:spPr/>
      <dgm:t>
        <a:bodyPr/>
        <a:lstStyle/>
        <a:p>
          <a:endParaRPr lang="es-ES"/>
        </a:p>
      </dgm:t>
    </dgm:pt>
    <dgm:pt modelId="{295FF439-7072-42CB-9DC6-CF0E81B527D3}" type="pres">
      <dgm:prSet presAssocID="{9969732E-8169-48C0-91CC-685A0F8D7861}" presName="LevelOneTextNode" presStyleLbl="node0" presStyleIdx="0" presStyleCnt="1" custScaleY="64592" custLinFactNeighborX="-8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8D5A1E-C462-46B9-A281-D49E01E56281}" type="pres">
      <dgm:prSet presAssocID="{9969732E-8169-48C0-91CC-685A0F8D7861}" presName="level2hierChild" presStyleCnt="0"/>
      <dgm:spPr/>
      <dgm:t>
        <a:bodyPr/>
        <a:lstStyle/>
        <a:p>
          <a:endParaRPr lang="es-ES"/>
        </a:p>
      </dgm:t>
    </dgm:pt>
    <dgm:pt modelId="{46704587-1F19-4057-A198-6129B9938D75}" type="pres">
      <dgm:prSet presAssocID="{C3597C93-62DF-477E-9B2A-844404ACA810}" presName="conn2-1" presStyleLbl="parChTrans1D2" presStyleIdx="0" presStyleCnt="1"/>
      <dgm:spPr/>
      <dgm:t>
        <a:bodyPr/>
        <a:lstStyle/>
        <a:p>
          <a:endParaRPr lang="es-ES"/>
        </a:p>
      </dgm:t>
    </dgm:pt>
    <dgm:pt modelId="{24AE603B-4759-4965-A124-C56089E4BE2F}" type="pres">
      <dgm:prSet presAssocID="{C3597C93-62DF-477E-9B2A-844404ACA810}" presName="connTx" presStyleLbl="parChTrans1D2" presStyleIdx="0" presStyleCnt="1"/>
      <dgm:spPr/>
      <dgm:t>
        <a:bodyPr/>
        <a:lstStyle/>
        <a:p>
          <a:endParaRPr lang="es-ES"/>
        </a:p>
      </dgm:t>
    </dgm:pt>
    <dgm:pt modelId="{E4C86AE9-6C27-4964-9621-53961F341BD7}" type="pres">
      <dgm:prSet presAssocID="{0C0E7D3F-1722-4AA3-9726-222BBCB29447}" presName="root2" presStyleCnt="0"/>
      <dgm:spPr/>
      <dgm:t>
        <a:bodyPr/>
        <a:lstStyle/>
        <a:p>
          <a:endParaRPr lang="es-ES"/>
        </a:p>
      </dgm:t>
    </dgm:pt>
    <dgm:pt modelId="{59F956B0-5B21-45FD-BA37-9A82B7576F5C}" type="pres">
      <dgm:prSet presAssocID="{0C0E7D3F-1722-4AA3-9726-222BBCB29447}" presName="LevelTwoTextNode" presStyleLbl="node2" presStyleIdx="0" presStyleCnt="1" custScaleX="255363" custScaleY="3399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76CEDF-C798-4839-A398-E6C1F5655601}" type="pres">
      <dgm:prSet presAssocID="{0C0E7D3F-1722-4AA3-9726-222BBCB29447}" presName="level3hierChild" presStyleCnt="0"/>
      <dgm:spPr/>
      <dgm:t>
        <a:bodyPr/>
        <a:lstStyle/>
        <a:p>
          <a:endParaRPr lang="es-ES"/>
        </a:p>
      </dgm:t>
    </dgm:pt>
  </dgm:ptLst>
  <dgm:cxnLst>
    <dgm:cxn modelId="{5DA5B8B8-7F06-4EEC-9DBB-2E3671949EDB}" srcId="{9969732E-8169-48C0-91CC-685A0F8D7861}" destId="{0C0E7D3F-1722-4AA3-9726-222BBCB29447}" srcOrd="0" destOrd="0" parTransId="{C3597C93-62DF-477E-9B2A-844404ACA810}" sibTransId="{2765E717-2776-4A22-9B6C-3A31CF6E3D4A}"/>
    <dgm:cxn modelId="{F6CAAFBA-ED22-45BA-A835-57E9B969585E}" type="presOf" srcId="{9969732E-8169-48C0-91CC-685A0F8D7861}" destId="{295FF439-7072-42CB-9DC6-CF0E81B527D3}" srcOrd="0" destOrd="0" presId="urn:microsoft.com/office/officeart/2008/layout/HorizontalMultiLevelHierarchy"/>
    <dgm:cxn modelId="{CEBAFF15-9E13-430A-86D0-90AD8542F37D}" type="presOf" srcId="{D7536C22-43B9-41DE-9000-FBA4071BD04C}" destId="{9B2C2E09-300F-45A3-B6EB-ED1D7BBCC68F}" srcOrd="0" destOrd="0" presId="urn:microsoft.com/office/officeart/2008/layout/HorizontalMultiLevelHierarchy"/>
    <dgm:cxn modelId="{3BFC5385-35BA-4534-BD1B-B9CAB0E4056A}" type="presOf" srcId="{0C0E7D3F-1722-4AA3-9726-222BBCB29447}" destId="{59F956B0-5B21-45FD-BA37-9A82B7576F5C}" srcOrd="0" destOrd="0" presId="urn:microsoft.com/office/officeart/2008/layout/HorizontalMultiLevelHierarchy"/>
    <dgm:cxn modelId="{2A0A396B-A8EA-4BA9-8D79-AD84BC669F41}" type="presOf" srcId="{C3597C93-62DF-477E-9B2A-844404ACA810}" destId="{24AE603B-4759-4965-A124-C56089E4BE2F}" srcOrd="1" destOrd="0" presId="urn:microsoft.com/office/officeart/2008/layout/HorizontalMultiLevelHierarchy"/>
    <dgm:cxn modelId="{44804C7F-5F18-4C03-81BC-23A88DF834FA}" type="presOf" srcId="{C3597C93-62DF-477E-9B2A-844404ACA810}" destId="{46704587-1F19-4057-A198-6129B9938D75}" srcOrd="0" destOrd="0" presId="urn:microsoft.com/office/officeart/2008/layout/HorizontalMultiLevelHierarchy"/>
    <dgm:cxn modelId="{D7B0916C-3AB8-4437-8443-BE09E96E66AC}" srcId="{D7536C22-43B9-41DE-9000-FBA4071BD04C}" destId="{9969732E-8169-48C0-91CC-685A0F8D7861}" srcOrd="0" destOrd="0" parTransId="{41D7FC06-428D-47EF-9A16-0C35677A4D19}" sibTransId="{52F28637-D776-46E3-954D-5BF6CEF25929}"/>
    <dgm:cxn modelId="{A2A34E8A-18EB-4D8A-A7C5-EDC0F8B55CF8}" type="presParOf" srcId="{9B2C2E09-300F-45A3-B6EB-ED1D7BBCC68F}" destId="{E2FCABC1-BBDB-4FE0-842D-E5BC7BFEF3FD}" srcOrd="0" destOrd="0" presId="urn:microsoft.com/office/officeart/2008/layout/HorizontalMultiLevelHierarchy"/>
    <dgm:cxn modelId="{5A9F72A5-735B-4BDE-A621-CCD085F0CAAA}" type="presParOf" srcId="{E2FCABC1-BBDB-4FE0-842D-E5BC7BFEF3FD}" destId="{295FF439-7072-42CB-9DC6-CF0E81B527D3}" srcOrd="0" destOrd="0" presId="urn:microsoft.com/office/officeart/2008/layout/HorizontalMultiLevelHierarchy"/>
    <dgm:cxn modelId="{C31D6942-05DB-440F-A44D-1A809A86D0B2}" type="presParOf" srcId="{E2FCABC1-BBDB-4FE0-842D-E5BC7BFEF3FD}" destId="{EA8D5A1E-C462-46B9-A281-D49E01E56281}" srcOrd="1" destOrd="0" presId="urn:microsoft.com/office/officeart/2008/layout/HorizontalMultiLevelHierarchy"/>
    <dgm:cxn modelId="{11425584-93B8-4667-A4D2-30BCF320BDB1}" type="presParOf" srcId="{EA8D5A1E-C462-46B9-A281-D49E01E56281}" destId="{46704587-1F19-4057-A198-6129B9938D75}" srcOrd="0" destOrd="0" presId="urn:microsoft.com/office/officeart/2008/layout/HorizontalMultiLevelHierarchy"/>
    <dgm:cxn modelId="{1A845958-33CA-4A88-A727-58FB226F5BC7}" type="presParOf" srcId="{46704587-1F19-4057-A198-6129B9938D75}" destId="{24AE603B-4759-4965-A124-C56089E4BE2F}" srcOrd="0" destOrd="0" presId="urn:microsoft.com/office/officeart/2008/layout/HorizontalMultiLevelHierarchy"/>
    <dgm:cxn modelId="{EDB53EB2-C7F1-4032-B910-BDAFFC3AF0CE}" type="presParOf" srcId="{EA8D5A1E-C462-46B9-A281-D49E01E56281}" destId="{E4C86AE9-6C27-4964-9621-53961F341BD7}" srcOrd="1" destOrd="0" presId="urn:microsoft.com/office/officeart/2008/layout/HorizontalMultiLevelHierarchy"/>
    <dgm:cxn modelId="{9C9F5DE7-30DE-4D65-AD29-92ACCA944D35}" type="presParOf" srcId="{E4C86AE9-6C27-4964-9621-53961F341BD7}" destId="{59F956B0-5B21-45FD-BA37-9A82B7576F5C}" srcOrd="0" destOrd="0" presId="urn:microsoft.com/office/officeart/2008/layout/HorizontalMultiLevelHierarchy"/>
    <dgm:cxn modelId="{A782A751-37EB-4DCD-98C4-963B837FF9A5}" type="presParOf" srcId="{E4C86AE9-6C27-4964-9621-53961F341BD7}" destId="{B476CEDF-C798-4839-A398-E6C1F565560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CA21CBD-DA13-4BA3-BC48-568C3E665A5D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95624B4-EA89-470B-A387-95070A00A995}">
      <dgm:prSet phldrT="[Texto]" custT="1"/>
      <dgm:spPr/>
      <dgm:t>
        <a:bodyPr/>
        <a:lstStyle/>
        <a:p>
          <a:r>
            <a:rPr lang="es-ES" sz="2200" dirty="0" smtClean="0"/>
            <a:t>Participación de los trabajadores en implementación de acciones de mejora de SST</a:t>
          </a:r>
          <a:endParaRPr lang="es-ES" sz="2200" dirty="0"/>
        </a:p>
      </dgm:t>
    </dgm:pt>
    <dgm:pt modelId="{6AF2C228-3E24-4F39-8564-BE2235585C2E}" type="parTrans" cxnId="{0FAE17C9-AEFC-4017-AF8A-7738806FE3D6}">
      <dgm:prSet/>
      <dgm:spPr/>
      <dgm:t>
        <a:bodyPr/>
        <a:lstStyle/>
        <a:p>
          <a:endParaRPr lang="es-ES"/>
        </a:p>
      </dgm:t>
    </dgm:pt>
    <dgm:pt modelId="{F13EF49F-D29D-4D4A-A6CA-CF8ECBE6CC8F}" type="sibTrans" cxnId="{0FAE17C9-AEFC-4017-AF8A-7738806FE3D6}">
      <dgm:prSet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F444618-1302-49BE-BA8D-7828ED9365BA}">
      <dgm:prSet phldrT="[Texto]" custT="1"/>
      <dgm:spPr/>
      <dgm:t>
        <a:bodyPr/>
        <a:lstStyle/>
        <a:p>
          <a:r>
            <a:rPr lang="es-ES" sz="2400" dirty="0" smtClean="0"/>
            <a:t>Mejorar el desempeño de SST</a:t>
          </a:r>
          <a:endParaRPr lang="es-ES" sz="2400" dirty="0"/>
        </a:p>
      </dgm:t>
    </dgm:pt>
    <dgm:pt modelId="{5062B755-8565-4D97-B9C8-211F4BD9568F}" type="parTrans" cxnId="{6632D0B0-9F6A-4C31-817E-6ECC07194744}">
      <dgm:prSet/>
      <dgm:spPr/>
      <dgm:t>
        <a:bodyPr/>
        <a:lstStyle/>
        <a:p>
          <a:endParaRPr lang="es-ES"/>
        </a:p>
      </dgm:t>
    </dgm:pt>
    <dgm:pt modelId="{4FC23F66-98B7-4E94-A4A9-C41DDFAB103B}" type="sibTrans" cxnId="{6632D0B0-9F6A-4C31-817E-6ECC07194744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5C33E7E-0265-40F6-A888-A16E672BA420}" type="pres">
      <dgm:prSet presAssocID="{CCA21CBD-DA13-4BA3-BC48-568C3E665A5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24911A15-C571-4151-AF5F-CAC12E7A61D3}" type="pres">
      <dgm:prSet presAssocID="{CCA21CBD-DA13-4BA3-BC48-568C3E665A5D}" presName="dot1" presStyleLbl="alignNode1" presStyleIdx="0" presStyleCnt="10"/>
      <dgm:spPr/>
    </dgm:pt>
    <dgm:pt modelId="{484B62F8-3A57-4CD1-A50E-E28EDECE0F3A}" type="pres">
      <dgm:prSet presAssocID="{CCA21CBD-DA13-4BA3-BC48-568C3E665A5D}" presName="dot2" presStyleLbl="alignNode1" presStyleIdx="1" presStyleCnt="10"/>
      <dgm:spPr/>
    </dgm:pt>
    <dgm:pt modelId="{51595F0B-05CD-4590-A899-669F08037C5B}" type="pres">
      <dgm:prSet presAssocID="{CCA21CBD-DA13-4BA3-BC48-568C3E665A5D}" presName="dot3" presStyleLbl="alignNode1" presStyleIdx="2" presStyleCnt="10"/>
      <dgm:spPr/>
    </dgm:pt>
    <dgm:pt modelId="{ACEB3898-AACA-4ABF-82EB-DBDD08D5BF28}" type="pres">
      <dgm:prSet presAssocID="{CCA21CBD-DA13-4BA3-BC48-568C3E665A5D}" presName="dotArrow1" presStyleLbl="alignNode1" presStyleIdx="3" presStyleCnt="10"/>
      <dgm:spPr/>
    </dgm:pt>
    <dgm:pt modelId="{0131F188-E3DE-48C0-8539-C4F216758628}" type="pres">
      <dgm:prSet presAssocID="{CCA21CBD-DA13-4BA3-BC48-568C3E665A5D}" presName="dotArrow2" presStyleLbl="alignNode1" presStyleIdx="4" presStyleCnt="10"/>
      <dgm:spPr/>
    </dgm:pt>
    <dgm:pt modelId="{AE436412-0F7D-4D09-8F16-22576388BE98}" type="pres">
      <dgm:prSet presAssocID="{CCA21CBD-DA13-4BA3-BC48-568C3E665A5D}" presName="dotArrow3" presStyleLbl="alignNode1" presStyleIdx="5" presStyleCnt="10"/>
      <dgm:spPr/>
    </dgm:pt>
    <dgm:pt modelId="{99738569-1CD5-44E5-8D14-213FE8918A02}" type="pres">
      <dgm:prSet presAssocID="{CCA21CBD-DA13-4BA3-BC48-568C3E665A5D}" presName="dotArrow4" presStyleLbl="alignNode1" presStyleIdx="6" presStyleCnt="10"/>
      <dgm:spPr/>
    </dgm:pt>
    <dgm:pt modelId="{089FD59C-A6E1-4BEC-83A1-E2F8465A1B38}" type="pres">
      <dgm:prSet presAssocID="{CCA21CBD-DA13-4BA3-BC48-568C3E665A5D}" presName="dotArrow5" presStyleLbl="alignNode1" presStyleIdx="7" presStyleCnt="10"/>
      <dgm:spPr/>
    </dgm:pt>
    <dgm:pt modelId="{82947918-DD8F-4B14-8AB9-FE1FAE34105F}" type="pres">
      <dgm:prSet presAssocID="{CCA21CBD-DA13-4BA3-BC48-568C3E665A5D}" presName="dotArrow6" presStyleLbl="alignNode1" presStyleIdx="8" presStyleCnt="10"/>
      <dgm:spPr/>
    </dgm:pt>
    <dgm:pt modelId="{A363EFFA-30E0-4156-AE3D-E42C33DEDD79}" type="pres">
      <dgm:prSet presAssocID="{CCA21CBD-DA13-4BA3-BC48-568C3E665A5D}" presName="dotArrow7" presStyleLbl="alignNode1" presStyleIdx="9" presStyleCnt="10"/>
      <dgm:spPr/>
    </dgm:pt>
    <dgm:pt modelId="{B628EB37-7173-4D56-ABBD-596B41E01F48}" type="pres">
      <dgm:prSet presAssocID="{F95624B4-EA89-470B-A387-95070A00A995}" presName="parTx1" presStyleLbl="node1" presStyleIdx="0" presStyleCnt="2"/>
      <dgm:spPr/>
      <dgm:t>
        <a:bodyPr/>
        <a:lstStyle/>
        <a:p>
          <a:endParaRPr lang="es-ES"/>
        </a:p>
      </dgm:t>
    </dgm:pt>
    <dgm:pt modelId="{12CA36DA-5255-45FD-A6E9-9593AA23EE39}" type="pres">
      <dgm:prSet presAssocID="{F13EF49F-D29D-4D4A-A6CA-CF8ECBE6CC8F}" presName="picture1" presStyleCnt="0"/>
      <dgm:spPr/>
    </dgm:pt>
    <dgm:pt modelId="{6A981DAD-46E0-464C-8CCC-C00043C10B76}" type="pres">
      <dgm:prSet presAssocID="{F13EF49F-D29D-4D4A-A6CA-CF8ECBE6CC8F}" presName="imageRepeatNode" presStyleLbl="fgImgPlace1" presStyleIdx="0" presStyleCnt="2"/>
      <dgm:spPr/>
      <dgm:t>
        <a:bodyPr/>
        <a:lstStyle/>
        <a:p>
          <a:endParaRPr lang="es-ES"/>
        </a:p>
      </dgm:t>
    </dgm:pt>
    <dgm:pt modelId="{532B6792-E107-4006-B0D9-D8097011D263}" type="pres">
      <dgm:prSet presAssocID="{6F444618-1302-49BE-BA8D-7828ED9365BA}" presName="parTx2" presStyleLbl="node1" presStyleIdx="1" presStyleCnt="2"/>
      <dgm:spPr/>
      <dgm:t>
        <a:bodyPr/>
        <a:lstStyle/>
        <a:p>
          <a:endParaRPr lang="es-ES"/>
        </a:p>
      </dgm:t>
    </dgm:pt>
    <dgm:pt modelId="{B6B62C76-66CA-4F73-87A0-D68D4B4B9781}" type="pres">
      <dgm:prSet presAssocID="{4FC23F66-98B7-4E94-A4A9-C41DDFAB103B}" presName="picture2" presStyleCnt="0"/>
      <dgm:spPr/>
    </dgm:pt>
    <dgm:pt modelId="{5BA990A1-C8A4-480C-A75D-DE7D8828027C}" type="pres">
      <dgm:prSet presAssocID="{4FC23F66-98B7-4E94-A4A9-C41DDFAB103B}" presName="imageRepeatNode" presStyleLbl="fgImgPlace1" presStyleIdx="1" presStyleCnt="2"/>
      <dgm:spPr/>
      <dgm:t>
        <a:bodyPr/>
        <a:lstStyle/>
        <a:p>
          <a:endParaRPr lang="es-ES"/>
        </a:p>
      </dgm:t>
    </dgm:pt>
  </dgm:ptLst>
  <dgm:cxnLst>
    <dgm:cxn modelId="{0FAE17C9-AEFC-4017-AF8A-7738806FE3D6}" srcId="{CCA21CBD-DA13-4BA3-BC48-568C3E665A5D}" destId="{F95624B4-EA89-470B-A387-95070A00A995}" srcOrd="0" destOrd="0" parTransId="{6AF2C228-3E24-4F39-8564-BE2235585C2E}" sibTransId="{F13EF49F-D29D-4D4A-A6CA-CF8ECBE6CC8F}"/>
    <dgm:cxn modelId="{11755663-0887-4D9C-9503-4769D3801A1B}" type="presOf" srcId="{CCA21CBD-DA13-4BA3-BC48-568C3E665A5D}" destId="{75C33E7E-0265-40F6-A888-A16E672BA420}" srcOrd="0" destOrd="0" presId="urn:microsoft.com/office/officeart/2008/layout/AscendingPictureAccentProcess"/>
    <dgm:cxn modelId="{6632D0B0-9F6A-4C31-817E-6ECC07194744}" srcId="{CCA21CBD-DA13-4BA3-BC48-568C3E665A5D}" destId="{6F444618-1302-49BE-BA8D-7828ED9365BA}" srcOrd="1" destOrd="0" parTransId="{5062B755-8565-4D97-B9C8-211F4BD9568F}" sibTransId="{4FC23F66-98B7-4E94-A4A9-C41DDFAB103B}"/>
    <dgm:cxn modelId="{7144E7DD-E853-4876-9946-15D49FF6C967}" type="presOf" srcId="{4FC23F66-98B7-4E94-A4A9-C41DDFAB103B}" destId="{5BA990A1-C8A4-480C-A75D-DE7D8828027C}" srcOrd="0" destOrd="0" presId="urn:microsoft.com/office/officeart/2008/layout/AscendingPictureAccentProcess"/>
    <dgm:cxn modelId="{4C7AF09D-6487-47D0-ADDD-EEC3A6119264}" type="presOf" srcId="{F13EF49F-D29D-4D4A-A6CA-CF8ECBE6CC8F}" destId="{6A981DAD-46E0-464C-8CCC-C00043C10B76}" srcOrd="0" destOrd="0" presId="urn:microsoft.com/office/officeart/2008/layout/AscendingPictureAccentProcess"/>
    <dgm:cxn modelId="{6EF28D8C-8163-4750-8EAE-E647A473DC6A}" type="presOf" srcId="{F95624B4-EA89-470B-A387-95070A00A995}" destId="{B628EB37-7173-4D56-ABBD-596B41E01F48}" srcOrd="0" destOrd="0" presId="urn:microsoft.com/office/officeart/2008/layout/AscendingPictureAccentProcess"/>
    <dgm:cxn modelId="{ED0537B0-1DD5-42E6-848F-A10ADCC323E1}" type="presOf" srcId="{6F444618-1302-49BE-BA8D-7828ED9365BA}" destId="{532B6792-E107-4006-B0D9-D8097011D263}" srcOrd="0" destOrd="0" presId="urn:microsoft.com/office/officeart/2008/layout/AscendingPictureAccentProcess"/>
    <dgm:cxn modelId="{AE1DB5A3-44FB-4CEF-90D8-469D6ACBBDA7}" type="presParOf" srcId="{75C33E7E-0265-40F6-A888-A16E672BA420}" destId="{24911A15-C571-4151-AF5F-CAC12E7A61D3}" srcOrd="0" destOrd="0" presId="urn:microsoft.com/office/officeart/2008/layout/AscendingPictureAccentProcess"/>
    <dgm:cxn modelId="{B6DF24B2-EA0E-441D-A4D2-5C1DA91EA331}" type="presParOf" srcId="{75C33E7E-0265-40F6-A888-A16E672BA420}" destId="{484B62F8-3A57-4CD1-A50E-E28EDECE0F3A}" srcOrd="1" destOrd="0" presId="urn:microsoft.com/office/officeart/2008/layout/AscendingPictureAccentProcess"/>
    <dgm:cxn modelId="{65CACF2B-D85D-4AE0-B86F-2E68CB0FEC6F}" type="presParOf" srcId="{75C33E7E-0265-40F6-A888-A16E672BA420}" destId="{51595F0B-05CD-4590-A899-669F08037C5B}" srcOrd="2" destOrd="0" presId="urn:microsoft.com/office/officeart/2008/layout/AscendingPictureAccentProcess"/>
    <dgm:cxn modelId="{5746B645-61C5-4E9C-B25E-A83B131647F3}" type="presParOf" srcId="{75C33E7E-0265-40F6-A888-A16E672BA420}" destId="{ACEB3898-AACA-4ABF-82EB-DBDD08D5BF28}" srcOrd="3" destOrd="0" presId="urn:microsoft.com/office/officeart/2008/layout/AscendingPictureAccentProcess"/>
    <dgm:cxn modelId="{076C4627-7DFA-4A3F-A734-D7AA1F49819B}" type="presParOf" srcId="{75C33E7E-0265-40F6-A888-A16E672BA420}" destId="{0131F188-E3DE-48C0-8539-C4F216758628}" srcOrd="4" destOrd="0" presId="urn:microsoft.com/office/officeart/2008/layout/AscendingPictureAccentProcess"/>
    <dgm:cxn modelId="{B4BF79F9-A2F9-40F2-A249-2B5C5C08F82F}" type="presParOf" srcId="{75C33E7E-0265-40F6-A888-A16E672BA420}" destId="{AE436412-0F7D-4D09-8F16-22576388BE98}" srcOrd="5" destOrd="0" presId="urn:microsoft.com/office/officeart/2008/layout/AscendingPictureAccentProcess"/>
    <dgm:cxn modelId="{C0FAE7AE-7D10-4C38-A1E7-794FB062E589}" type="presParOf" srcId="{75C33E7E-0265-40F6-A888-A16E672BA420}" destId="{99738569-1CD5-44E5-8D14-213FE8918A02}" srcOrd="6" destOrd="0" presId="urn:microsoft.com/office/officeart/2008/layout/AscendingPictureAccentProcess"/>
    <dgm:cxn modelId="{4AB68A77-9611-4E98-8DAB-4C5F022D0799}" type="presParOf" srcId="{75C33E7E-0265-40F6-A888-A16E672BA420}" destId="{089FD59C-A6E1-4BEC-83A1-E2F8465A1B38}" srcOrd="7" destOrd="0" presId="urn:microsoft.com/office/officeart/2008/layout/AscendingPictureAccentProcess"/>
    <dgm:cxn modelId="{B8D2F0CE-6407-4385-91D3-E678EA350140}" type="presParOf" srcId="{75C33E7E-0265-40F6-A888-A16E672BA420}" destId="{82947918-DD8F-4B14-8AB9-FE1FAE34105F}" srcOrd="8" destOrd="0" presId="urn:microsoft.com/office/officeart/2008/layout/AscendingPictureAccentProcess"/>
    <dgm:cxn modelId="{7D1DB10D-4BD4-46F3-9878-D583016FD5A3}" type="presParOf" srcId="{75C33E7E-0265-40F6-A888-A16E672BA420}" destId="{A363EFFA-30E0-4156-AE3D-E42C33DEDD79}" srcOrd="9" destOrd="0" presId="urn:microsoft.com/office/officeart/2008/layout/AscendingPictureAccentProcess"/>
    <dgm:cxn modelId="{23FC1263-1961-4316-A104-36C76B67F093}" type="presParOf" srcId="{75C33E7E-0265-40F6-A888-A16E672BA420}" destId="{B628EB37-7173-4D56-ABBD-596B41E01F48}" srcOrd="10" destOrd="0" presId="urn:microsoft.com/office/officeart/2008/layout/AscendingPictureAccentProcess"/>
    <dgm:cxn modelId="{CC5DF4E2-54D9-4CD1-A0D4-577FCE299C8A}" type="presParOf" srcId="{75C33E7E-0265-40F6-A888-A16E672BA420}" destId="{12CA36DA-5255-45FD-A6E9-9593AA23EE39}" srcOrd="11" destOrd="0" presId="urn:microsoft.com/office/officeart/2008/layout/AscendingPictureAccentProcess"/>
    <dgm:cxn modelId="{785CA820-7EE5-4202-B53B-B06F4D61B614}" type="presParOf" srcId="{12CA36DA-5255-45FD-A6E9-9593AA23EE39}" destId="{6A981DAD-46E0-464C-8CCC-C00043C10B76}" srcOrd="0" destOrd="0" presId="urn:microsoft.com/office/officeart/2008/layout/AscendingPictureAccentProcess"/>
    <dgm:cxn modelId="{7A8568EC-658C-4BDC-881B-BC8B1661D14A}" type="presParOf" srcId="{75C33E7E-0265-40F6-A888-A16E672BA420}" destId="{532B6792-E107-4006-B0D9-D8097011D263}" srcOrd="12" destOrd="0" presId="urn:microsoft.com/office/officeart/2008/layout/AscendingPictureAccentProcess"/>
    <dgm:cxn modelId="{4B45CCC9-FB30-476A-ABA5-DEB629DFAF77}" type="presParOf" srcId="{75C33E7E-0265-40F6-A888-A16E672BA420}" destId="{B6B62C76-66CA-4F73-87A0-D68D4B4B9781}" srcOrd="13" destOrd="0" presId="urn:microsoft.com/office/officeart/2008/layout/AscendingPictureAccentProcess"/>
    <dgm:cxn modelId="{138FF86E-49A4-43C0-B8C7-624D9BBC9108}" type="presParOf" srcId="{B6B62C76-66CA-4F73-87A0-D68D4B4B9781}" destId="{5BA990A1-C8A4-480C-A75D-DE7D8828027C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0F7D93-BE00-4978-B2E0-DF5B93DDD6E5}" type="doc">
      <dgm:prSet loTypeId="urn:microsoft.com/office/officeart/2005/8/layout/StepDown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1E2B52B-52EE-4CC5-94A2-9387F8FBE60B}">
      <dgm:prSet phldrT="[Texto]" custT="1"/>
      <dgm:spPr>
        <a:solidFill>
          <a:srgbClr val="A50021"/>
        </a:solidFill>
      </dgm:spPr>
      <dgm:t>
        <a:bodyPr/>
        <a:lstStyle/>
        <a:p>
          <a:r>
            <a:rPr lang="es-ES" sz="5400" dirty="0">
              <a:latin typeface="Segoe UI" panose="020B0502040204020203" pitchFamily="34" charset="0"/>
              <a:cs typeface="Segoe UI" panose="020B0502040204020203" pitchFamily="34" charset="0"/>
            </a:rPr>
            <a:t>1</a:t>
          </a:r>
        </a:p>
      </dgm:t>
    </dgm:pt>
    <dgm:pt modelId="{6742E2AB-ACA0-4B15-BF97-A65097304E1C}" type="parTrans" cxnId="{99837D24-9C8B-4383-BEC7-3A8B49B86644}">
      <dgm:prSet/>
      <dgm:spPr/>
      <dgm:t>
        <a:bodyPr/>
        <a:lstStyle/>
        <a:p>
          <a:endParaRPr lang="es-E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6B2D919-ABFF-4D7E-BAC0-260390E6449F}" type="sibTrans" cxnId="{99837D24-9C8B-4383-BEC7-3A8B49B86644}">
      <dgm:prSet/>
      <dgm:spPr/>
      <dgm:t>
        <a:bodyPr/>
        <a:lstStyle/>
        <a:p>
          <a:endParaRPr lang="es-E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BDCF44D-1350-4640-94D8-BAC3FF4F1335}">
      <dgm:prSet phldrT="[Texto]" custT="1"/>
      <dgm:spPr/>
      <dgm:t>
        <a:bodyPr/>
        <a:lstStyle/>
        <a:p>
          <a:r>
            <a:rPr lang="es-ES" sz="1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IDENTIFIQUE</a:t>
          </a:r>
          <a:r>
            <a:rPr lang="es-ES" sz="1800" dirty="0">
              <a:latin typeface="Segoe UI" panose="020B0502040204020203" pitchFamily="34" charset="0"/>
              <a:cs typeface="Segoe UI" panose="020B0502040204020203" pitchFamily="34" charset="0"/>
            </a:rPr>
            <a:t> si existen </a:t>
          </a:r>
          <a:r>
            <a:rPr lang="es-ES" sz="1800" b="1" dirty="0">
              <a:latin typeface="Segoe UI" panose="020B0502040204020203" pitchFamily="34" charset="0"/>
              <a:cs typeface="Segoe UI" panose="020B0502040204020203" pitchFamily="34" charset="0"/>
            </a:rPr>
            <a:t>FACTORES</a:t>
          </a:r>
          <a:r>
            <a:rPr lang="es-ES" sz="1800" dirty="0">
              <a:latin typeface="Segoe UI" panose="020B0502040204020203" pitchFamily="34" charset="0"/>
              <a:cs typeface="Segoe UI" panose="020B0502040204020203" pitchFamily="34" charset="0"/>
            </a:rPr>
            <a:t> que </a:t>
          </a:r>
          <a:r>
            <a:rPr lang="es-ES" sz="1800" b="1" dirty="0">
              <a:latin typeface="Segoe UI" panose="020B0502040204020203" pitchFamily="34" charset="0"/>
              <a:cs typeface="Segoe UI" panose="020B0502040204020203" pitchFamily="34" charset="0"/>
            </a:rPr>
            <a:t>PUEDAN AFECTAR</a:t>
          </a:r>
          <a:r>
            <a:rPr lang="es-ES" sz="1800" dirty="0">
              <a:latin typeface="Segoe UI" panose="020B0502040204020203" pitchFamily="34" charset="0"/>
              <a:cs typeface="Segoe UI" panose="020B0502040204020203" pitchFamily="34" charset="0"/>
            </a:rPr>
            <a:t> sus </a:t>
          </a:r>
          <a:r>
            <a:rPr lang="es-ES" sz="1800" b="1" dirty="0">
              <a:latin typeface="Segoe UI" panose="020B0502040204020203" pitchFamily="34" charset="0"/>
              <a:cs typeface="Segoe UI" panose="020B0502040204020203" pitchFamily="34" charset="0"/>
            </a:rPr>
            <a:t>CONDICIONES DE TRABAJO </a:t>
          </a:r>
          <a:r>
            <a:rPr lang="es-ES" sz="1800" dirty="0">
              <a:latin typeface="Segoe UI" panose="020B0502040204020203" pitchFamily="34" charset="0"/>
              <a:cs typeface="Segoe UI" panose="020B0502040204020203" pitchFamily="34" charset="0"/>
            </a:rPr>
            <a:t>y pueden desencadenar accidentes de trabajo o enfermedades laborales.</a:t>
          </a:r>
        </a:p>
      </dgm:t>
    </dgm:pt>
    <dgm:pt modelId="{4FF32D1B-5611-484B-ADA6-5B3BB76C0D3B}" type="parTrans" cxnId="{7776072C-454C-4366-A261-7CD36E8BC741}">
      <dgm:prSet/>
      <dgm:spPr/>
      <dgm:t>
        <a:bodyPr/>
        <a:lstStyle/>
        <a:p>
          <a:endParaRPr lang="es-E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8198E62-3891-40DD-B70F-935D8203EE07}" type="sibTrans" cxnId="{7776072C-454C-4366-A261-7CD36E8BC741}">
      <dgm:prSet/>
      <dgm:spPr/>
      <dgm:t>
        <a:bodyPr/>
        <a:lstStyle/>
        <a:p>
          <a:endParaRPr lang="es-E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9F95BB8-3B9D-4BE2-82E8-8726E0942FEA}">
      <dgm:prSet phldrT="[Texto]" custT="1"/>
      <dgm:spPr>
        <a:solidFill>
          <a:srgbClr val="FF9933"/>
        </a:solidFill>
      </dgm:spPr>
      <dgm:t>
        <a:bodyPr/>
        <a:lstStyle/>
        <a:p>
          <a:r>
            <a:rPr lang="es-ES" sz="5400" dirty="0">
              <a:latin typeface="Segoe UI" panose="020B0502040204020203" pitchFamily="34" charset="0"/>
              <a:cs typeface="Segoe UI" panose="020B0502040204020203" pitchFamily="34" charset="0"/>
            </a:rPr>
            <a:t>2</a:t>
          </a:r>
        </a:p>
      </dgm:t>
    </dgm:pt>
    <dgm:pt modelId="{4375F32B-AC9C-4A0C-9FD4-DCA51A09307E}" type="parTrans" cxnId="{ACCAD338-2EDD-4AEA-855D-89EAAA620C98}">
      <dgm:prSet/>
      <dgm:spPr/>
      <dgm:t>
        <a:bodyPr/>
        <a:lstStyle/>
        <a:p>
          <a:endParaRPr lang="es-E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4100F9F-D8B5-4CEF-890B-3C10BB93BFA2}" type="sibTrans" cxnId="{ACCAD338-2EDD-4AEA-855D-89EAAA620C98}">
      <dgm:prSet/>
      <dgm:spPr/>
      <dgm:t>
        <a:bodyPr/>
        <a:lstStyle/>
        <a:p>
          <a:endParaRPr lang="es-E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F5808A7-70BF-413A-AA6A-5CDE27780A26}">
      <dgm:prSet phldrT="[Texto]" custT="1"/>
      <dgm:spPr/>
      <dgm:t>
        <a:bodyPr/>
        <a:lstStyle/>
        <a:p>
          <a:r>
            <a:rPr lang="es-ES" sz="1800" dirty="0">
              <a:latin typeface="Segoe UI" panose="020B0502040204020203" pitchFamily="34" charset="0"/>
              <a:cs typeface="Segoe UI" panose="020B0502040204020203" pitchFamily="34" charset="0"/>
            </a:rPr>
            <a:t>Ingrese al Software Kawak en el </a:t>
          </a:r>
          <a:r>
            <a:rPr lang="es-ES" sz="1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MÓDULO DE SEGURIDAD Y SALUD</a:t>
          </a:r>
          <a:r>
            <a:rPr lang="es-ES" sz="1800" dirty="0">
              <a:latin typeface="Segoe UI" panose="020B0502040204020203" pitchFamily="34" charset="0"/>
              <a:cs typeface="Segoe UI" panose="020B0502040204020203" pitchFamily="34" charset="0"/>
            </a:rPr>
            <a:t>, seleccione el ítem </a:t>
          </a:r>
          <a:r>
            <a:rPr lang="es-ES" sz="1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ACTOS Y CONDICIONES INSEGUROS.</a:t>
          </a:r>
        </a:p>
      </dgm:t>
    </dgm:pt>
    <dgm:pt modelId="{0D8DD616-0BCD-46F2-80C3-F48F7569A807}" type="parTrans" cxnId="{C4905349-444B-4BAB-8F1B-C33688CA0B90}">
      <dgm:prSet/>
      <dgm:spPr/>
      <dgm:t>
        <a:bodyPr/>
        <a:lstStyle/>
        <a:p>
          <a:endParaRPr lang="es-E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8701901-AC9C-41B7-82CC-3295817FF107}" type="sibTrans" cxnId="{C4905349-444B-4BAB-8F1B-C33688CA0B90}">
      <dgm:prSet/>
      <dgm:spPr/>
      <dgm:t>
        <a:bodyPr/>
        <a:lstStyle/>
        <a:p>
          <a:endParaRPr lang="es-E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3F7B37C-941B-4898-910B-26C3A7BE77BA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S" sz="5400" dirty="0">
              <a:latin typeface="Segoe UI" panose="020B0502040204020203" pitchFamily="34" charset="0"/>
              <a:cs typeface="Segoe UI" panose="020B0502040204020203" pitchFamily="34" charset="0"/>
            </a:rPr>
            <a:t>3</a:t>
          </a:r>
        </a:p>
      </dgm:t>
    </dgm:pt>
    <dgm:pt modelId="{E8EDC03A-B95F-43B6-9F69-D382D3A41E61}" type="parTrans" cxnId="{114D360B-1AF5-4239-BE57-DBB1291B3B3D}">
      <dgm:prSet/>
      <dgm:spPr/>
      <dgm:t>
        <a:bodyPr/>
        <a:lstStyle/>
        <a:p>
          <a:endParaRPr lang="es-E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6962D25-3501-4967-B8B6-28AC76A165DD}" type="sibTrans" cxnId="{114D360B-1AF5-4239-BE57-DBB1291B3B3D}">
      <dgm:prSet/>
      <dgm:spPr/>
      <dgm:t>
        <a:bodyPr/>
        <a:lstStyle/>
        <a:p>
          <a:endParaRPr lang="es-E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4DFA6A1-318D-4355-B679-20DA042FF12C}">
      <dgm:prSet phldrT="[Texto]" custT="1"/>
      <dgm:spPr/>
      <dgm:t>
        <a:bodyPr/>
        <a:lstStyle/>
        <a:p>
          <a:r>
            <a:rPr lang="es-ES" sz="2000" dirty="0">
              <a:latin typeface="Segoe UI" panose="020B0502040204020203" pitchFamily="34" charset="0"/>
              <a:cs typeface="Segoe UI" panose="020B0502040204020203" pitchFamily="34" charset="0"/>
            </a:rPr>
            <a:t>Haga clic en </a:t>
          </a:r>
          <a:r>
            <a:rPr lang="es-ES" sz="20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INSERTAR</a:t>
          </a:r>
          <a:r>
            <a:rPr lang="es-ES" sz="2000" dirty="0">
              <a:latin typeface="Segoe UI" panose="020B0502040204020203" pitchFamily="34" charset="0"/>
              <a:cs typeface="Segoe UI" panose="020B0502040204020203" pitchFamily="34" charset="0"/>
            </a:rPr>
            <a:t> e incluya los datos solicitados, realizando una descripción detallada de la situación.</a:t>
          </a:r>
        </a:p>
      </dgm:t>
    </dgm:pt>
    <dgm:pt modelId="{0D53505B-56B6-4254-9EFB-6DCE219AF9C9}" type="parTrans" cxnId="{FF66A1B7-DD89-4F75-8447-FBA4E3B8BB7F}">
      <dgm:prSet/>
      <dgm:spPr/>
      <dgm:t>
        <a:bodyPr/>
        <a:lstStyle/>
        <a:p>
          <a:endParaRPr lang="es-E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2DEC011-1B6A-4D1C-AB77-EE6CC2BABB00}" type="sibTrans" cxnId="{FF66A1B7-DD89-4F75-8447-FBA4E3B8BB7F}">
      <dgm:prSet/>
      <dgm:spPr/>
      <dgm:t>
        <a:bodyPr/>
        <a:lstStyle/>
        <a:p>
          <a:endParaRPr lang="es-E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7C62717-7969-4D0F-9F9D-F31B30D49089}" type="pres">
      <dgm:prSet presAssocID="{0D0F7D93-BE00-4978-B2E0-DF5B93DDD6E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CBD69E0-E8A6-4CEC-A884-DD14A73E87AF}" type="pres">
      <dgm:prSet presAssocID="{C1E2B52B-52EE-4CC5-94A2-9387F8FBE60B}" presName="composite" presStyleCnt="0"/>
      <dgm:spPr/>
    </dgm:pt>
    <dgm:pt modelId="{9A0A1C4C-796A-495B-B479-18136B52E317}" type="pres">
      <dgm:prSet presAssocID="{C1E2B52B-52EE-4CC5-94A2-9387F8FBE60B}" presName="bentUpArrow1" presStyleLbl="alignImgPlace1" presStyleIdx="0" presStyleCnt="2" custLinFactNeighborY="0"/>
      <dgm:spPr/>
    </dgm:pt>
    <dgm:pt modelId="{454C8F31-3883-42A7-8DB4-24A3E498F5D5}" type="pres">
      <dgm:prSet presAssocID="{C1E2B52B-52EE-4CC5-94A2-9387F8FBE60B}" presName="ParentText" presStyleLbl="node1" presStyleIdx="0" presStyleCnt="3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47B8A3-1009-4583-8328-7B37E394CD28}" type="pres">
      <dgm:prSet presAssocID="{C1E2B52B-52EE-4CC5-94A2-9387F8FBE60B}" presName="ChildText" presStyleLbl="revTx" presStyleIdx="0" presStyleCnt="3" custScaleX="390662" custLinFactX="54295" custLinFactNeighborX="100000" custLinFactNeighborY="-38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3287F7-AEF9-4A70-92BE-4EEDED28C117}" type="pres">
      <dgm:prSet presAssocID="{26B2D919-ABFF-4D7E-BAC0-260390E6449F}" presName="sibTrans" presStyleCnt="0"/>
      <dgm:spPr/>
    </dgm:pt>
    <dgm:pt modelId="{368499D0-36D7-489A-B5BE-96C8EFF91F96}" type="pres">
      <dgm:prSet presAssocID="{39F95BB8-3B9D-4BE2-82E8-8726E0942FEA}" presName="composite" presStyleCnt="0"/>
      <dgm:spPr/>
    </dgm:pt>
    <dgm:pt modelId="{CAEE4760-083D-4BB0-B258-873013A5BD1C}" type="pres">
      <dgm:prSet presAssocID="{39F95BB8-3B9D-4BE2-82E8-8726E0942FEA}" presName="bentUpArrow1" presStyleLbl="alignImgPlace1" presStyleIdx="1" presStyleCnt="2" custLinFactNeighborY="0"/>
      <dgm:spPr/>
    </dgm:pt>
    <dgm:pt modelId="{FBE0A1F1-F1A5-461C-A4F7-63E09D4DBFE5}" type="pres">
      <dgm:prSet presAssocID="{39F95BB8-3B9D-4BE2-82E8-8726E0942FEA}" presName="ParentText" presStyleLbl="node1" presStyleIdx="1" presStyleCnt="3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819767-7C7C-4389-B1D6-0533069C9A32}" type="pres">
      <dgm:prSet presAssocID="{39F95BB8-3B9D-4BE2-82E8-8726E0942FEA}" presName="ChildText" presStyleLbl="revTx" presStyleIdx="1" presStyleCnt="3" custScaleX="282477" custLinFactX="1982" custLinFactNeighborX="100000" custLinFactNeighborY="-41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442350-7E5C-40E6-9B58-A563557C6452}" type="pres">
      <dgm:prSet presAssocID="{74100F9F-D8B5-4CEF-890B-3C10BB93BFA2}" presName="sibTrans" presStyleCnt="0"/>
      <dgm:spPr/>
    </dgm:pt>
    <dgm:pt modelId="{8B34D806-90D4-47D0-8C2B-B17B5D3F5EF5}" type="pres">
      <dgm:prSet presAssocID="{63F7B37C-941B-4898-910B-26C3A7BE77BA}" presName="composite" presStyleCnt="0"/>
      <dgm:spPr/>
    </dgm:pt>
    <dgm:pt modelId="{864AA716-3A2F-4349-A4DB-703986937857}" type="pres">
      <dgm:prSet presAssocID="{63F7B37C-941B-4898-910B-26C3A7BE77BA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CBB86D-DB05-44DB-84E7-3DC3AECF62F9}" type="pres">
      <dgm:prSet presAssocID="{63F7B37C-941B-4898-910B-26C3A7BE77BA}" presName="FinalChildText" presStyleLbl="revTx" presStyleIdx="2" presStyleCnt="3" custScaleX="263327" custLinFactX="1134" custLinFactNeighborX="100000" custLinFactNeighborY="-4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0074167-21D4-4DAD-B247-FAD96E8942EE}" type="presOf" srcId="{0D0F7D93-BE00-4978-B2E0-DF5B93DDD6E5}" destId="{77C62717-7969-4D0F-9F9D-F31B30D49089}" srcOrd="0" destOrd="0" presId="urn:microsoft.com/office/officeart/2005/8/layout/StepDownProcess"/>
    <dgm:cxn modelId="{91C3C80A-FCD8-4117-8313-9DF37E625B95}" type="presOf" srcId="{C1E2B52B-52EE-4CC5-94A2-9387F8FBE60B}" destId="{454C8F31-3883-42A7-8DB4-24A3E498F5D5}" srcOrd="0" destOrd="0" presId="urn:microsoft.com/office/officeart/2005/8/layout/StepDownProcess"/>
    <dgm:cxn modelId="{ACCAD338-2EDD-4AEA-855D-89EAAA620C98}" srcId="{0D0F7D93-BE00-4978-B2E0-DF5B93DDD6E5}" destId="{39F95BB8-3B9D-4BE2-82E8-8726E0942FEA}" srcOrd="1" destOrd="0" parTransId="{4375F32B-AC9C-4A0C-9FD4-DCA51A09307E}" sibTransId="{74100F9F-D8B5-4CEF-890B-3C10BB93BFA2}"/>
    <dgm:cxn modelId="{E79955D9-5098-48DD-939F-AD9837540956}" type="presOf" srcId="{63F7B37C-941B-4898-910B-26C3A7BE77BA}" destId="{864AA716-3A2F-4349-A4DB-703986937857}" srcOrd="0" destOrd="0" presId="urn:microsoft.com/office/officeart/2005/8/layout/StepDownProcess"/>
    <dgm:cxn modelId="{08D0FCB5-7FCE-4CF2-858D-569420B73110}" type="presOf" srcId="{74DFA6A1-318D-4355-B679-20DA042FF12C}" destId="{9BCBB86D-DB05-44DB-84E7-3DC3AECF62F9}" srcOrd="0" destOrd="0" presId="urn:microsoft.com/office/officeart/2005/8/layout/StepDownProcess"/>
    <dgm:cxn modelId="{8D8A87DB-6118-4787-9DA9-793BCA11CB1D}" type="presOf" srcId="{39F95BB8-3B9D-4BE2-82E8-8726E0942FEA}" destId="{FBE0A1F1-F1A5-461C-A4F7-63E09D4DBFE5}" srcOrd="0" destOrd="0" presId="urn:microsoft.com/office/officeart/2005/8/layout/StepDownProcess"/>
    <dgm:cxn modelId="{7776072C-454C-4366-A261-7CD36E8BC741}" srcId="{C1E2B52B-52EE-4CC5-94A2-9387F8FBE60B}" destId="{3BDCF44D-1350-4640-94D8-BAC3FF4F1335}" srcOrd="0" destOrd="0" parTransId="{4FF32D1B-5611-484B-ADA6-5B3BB76C0D3B}" sibTransId="{18198E62-3891-40DD-B70F-935D8203EE07}"/>
    <dgm:cxn modelId="{E15277BF-9A5A-4F59-9122-E3A96F1240AA}" type="presOf" srcId="{BF5808A7-70BF-413A-AA6A-5CDE27780A26}" destId="{FC819767-7C7C-4389-B1D6-0533069C9A32}" srcOrd="0" destOrd="0" presId="urn:microsoft.com/office/officeart/2005/8/layout/StepDownProcess"/>
    <dgm:cxn modelId="{CCCFB7A8-A94E-4D99-BF02-49BF96F15C1F}" type="presOf" srcId="{3BDCF44D-1350-4640-94D8-BAC3FF4F1335}" destId="{0647B8A3-1009-4583-8328-7B37E394CD28}" srcOrd="0" destOrd="0" presId="urn:microsoft.com/office/officeart/2005/8/layout/StepDownProcess"/>
    <dgm:cxn modelId="{99837D24-9C8B-4383-BEC7-3A8B49B86644}" srcId="{0D0F7D93-BE00-4978-B2E0-DF5B93DDD6E5}" destId="{C1E2B52B-52EE-4CC5-94A2-9387F8FBE60B}" srcOrd="0" destOrd="0" parTransId="{6742E2AB-ACA0-4B15-BF97-A65097304E1C}" sibTransId="{26B2D919-ABFF-4D7E-BAC0-260390E6449F}"/>
    <dgm:cxn modelId="{114D360B-1AF5-4239-BE57-DBB1291B3B3D}" srcId="{0D0F7D93-BE00-4978-B2E0-DF5B93DDD6E5}" destId="{63F7B37C-941B-4898-910B-26C3A7BE77BA}" srcOrd="2" destOrd="0" parTransId="{E8EDC03A-B95F-43B6-9F69-D382D3A41E61}" sibTransId="{76962D25-3501-4967-B8B6-28AC76A165DD}"/>
    <dgm:cxn modelId="{C4905349-444B-4BAB-8F1B-C33688CA0B90}" srcId="{39F95BB8-3B9D-4BE2-82E8-8726E0942FEA}" destId="{BF5808A7-70BF-413A-AA6A-5CDE27780A26}" srcOrd="0" destOrd="0" parTransId="{0D8DD616-0BCD-46F2-80C3-F48F7569A807}" sibTransId="{88701901-AC9C-41B7-82CC-3295817FF107}"/>
    <dgm:cxn modelId="{FF66A1B7-DD89-4F75-8447-FBA4E3B8BB7F}" srcId="{63F7B37C-941B-4898-910B-26C3A7BE77BA}" destId="{74DFA6A1-318D-4355-B679-20DA042FF12C}" srcOrd="0" destOrd="0" parTransId="{0D53505B-56B6-4254-9EFB-6DCE219AF9C9}" sibTransId="{D2DEC011-1B6A-4D1C-AB77-EE6CC2BABB00}"/>
    <dgm:cxn modelId="{112604F5-E1EB-4C03-8965-48EAECC3A093}" type="presParOf" srcId="{77C62717-7969-4D0F-9F9D-F31B30D49089}" destId="{8CBD69E0-E8A6-4CEC-A884-DD14A73E87AF}" srcOrd="0" destOrd="0" presId="urn:microsoft.com/office/officeart/2005/8/layout/StepDownProcess"/>
    <dgm:cxn modelId="{7DB4F347-3DD4-4235-A4E0-FDDB2CB77E23}" type="presParOf" srcId="{8CBD69E0-E8A6-4CEC-A884-DD14A73E87AF}" destId="{9A0A1C4C-796A-495B-B479-18136B52E317}" srcOrd="0" destOrd="0" presId="urn:microsoft.com/office/officeart/2005/8/layout/StepDownProcess"/>
    <dgm:cxn modelId="{AF47410E-B8F1-4934-8373-C8FA5E8194CC}" type="presParOf" srcId="{8CBD69E0-E8A6-4CEC-A884-DD14A73E87AF}" destId="{454C8F31-3883-42A7-8DB4-24A3E498F5D5}" srcOrd="1" destOrd="0" presId="urn:microsoft.com/office/officeart/2005/8/layout/StepDownProcess"/>
    <dgm:cxn modelId="{CCB768D2-28BC-4980-96AA-0E9FE07825D2}" type="presParOf" srcId="{8CBD69E0-E8A6-4CEC-A884-DD14A73E87AF}" destId="{0647B8A3-1009-4583-8328-7B37E394CD28}" srcOrd="2" destOrd="0" presId="urn:microsoft.com/office/officeart/2005/8/layout/StepDownProcess"/>
    <dgm:cxn modelId="{9A1AE886-38DC-466C-8A96-506FA5299D6B}" type="presParOf" srcId="{77C62717-7969-4D0F-9F9D-F31B30D49089}" destId="{683287F7-AEF9-4A70-92BE-4EEDED28C117}" srcOrd="1" destOrd="0" presId="urn:microsoft.com/office/officeart/2005/8/layout/StepDownProcess"/>
    <dgm:cxn modelId="{7AC9E40E-B003-4CCF-BDA6-737548A5D093}" type="presParOf" srcId="{77C62717-7969-4D0F-9F9D-F31B30D49089}" destId="{368499D0-36D7-489A-B5BE-96C8EFF91F96}" srcOrd="2" destOrd="0" presId="urn:microsoft.com/office/officeart/2005/8/layout/StepDownProcess"/>
    <dgm:cxn modelId="{22683835-192C-49B7-95B5-81A48AEA558F}" type="presParOf" srcId="{368499D0-36D7-489A-B5BE-96C8EFF91F96}" destId="{CAEE4760-083D-4BB0-B258-873013A5BD1C}" srcOrd="0" destOrd="0" presId="urn:microsoft.com/office/officeart/2005/8/layout/StepDownProcess"/>
    <dgm:cxn modelId="{A6142D54-6754-48F8-AD7C-A5E502338F06}" type="presParOf" srcId="{368499D0-36D7-489A-B5BE-96C8EFF91F96}" destId="{FBE0A1F1-F1A5-461C-A4F7-63E09D4DBFE5}" srcOrd="1" destOrd="0" presId="urn:microsoft.com/office/officeart/2005/8/layout/StepDownProcess"/>
    <dgm:cxn modelId="{370CEC96-0D9E-4D1E-9A24-95210E28969E}" type="presParOf" srcId="{368499D0-36D7-489A-B5BE-96C8EFF91F96}" destId="{FC819767-7C7C-4389-B1D6-0533069C9A32}" srcOrd="2" destOrd="0" presId="urn:microsoft.com/office/officeart/2005/8/layout/StepDownProcess"/>
    <dgm:cxn modelId="{B6089A9E-5073-4ABD-8637-610E11C7E2D1}" type="presParOf" srcId="{77C62717-7969-4D0F-9F9D-F31B30D49089}" destId="{9D442350-7E5C-40E6-9B58-A563557C6452}" srcOrd="3" destOrd="0" presId="urn:microsoft.com/office/officeart/2005/8/layout/StepDownProcess"/>
    <dgm:cxn modelId="{052E9AE0-15DA-49AE-BA12-FAAF9AC8F183}" type="presParOf" srcId="{77C62717-7969-4D0F-9F9D-F31B30D49089}" destId="{8B34D806-90D4-47D0-8C2B-B17B5D3F5EF5}" srcOrd="4" destOrd="0" presId="urn:microsoft.com/office/officeart/2005/8/layout/StepDownProcess"/>
    <dgm:cxn modelId="{C78087A2-3F0A-466E-9F8B-E1F9F1132C57}" type="presParOf" srcId="{8B34D806-90D4-47D0-8C2B-B17B5D3F5EF5}" destId="{864AA716-3A2F-4349-A4DB-703986937857}" srcOrd="0" destOrd="0" presId="urn:microsoft.com/office/officeart/2005/8/layout/StepDownProcess"/>
    <dgm:cxn modelId="{BBD84147-D2A3-4AD8-8367-0F4A6DAB28F9}" type="presParOf" srcId="{8B34D806-90D4-47D0-8C2B-B17B5D3F5EF5}" destId="{9BCBB86D-DB05-44DB-84E7-3DC3AECF62F9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536C22-43B9-41DE-9000-FBA4071BD04C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969732E-8169-48C0-91CC-685A0F8D7861}">
      <dgm:prSet phldrT="[Texto]" custT="1"/>
      <dgm:spPr/>
      <dgm:t>
        <a:bodyPr/>
        <a:lstStyle/>
        <a:p>
          <a:r>
            <a:rPr lang="es-ES" sz="2000" dirty="0"/>
            <a:t>CLAUSULAS  CON REQUERIMIENTOS </a:t>
          </a:r>
        </a:p>
      </dgm:t>
    </dgm:pt>
    <dgm:pt modelId="{41D7FC06-428D-47EF-9A16-0C35677A4D19}" type="parTrans" cxnId="{D7B0916C-3AB8-4437-8443-BE09E96E66AC}">
      <dgm:prSet/>
      <dgm:spPr/>
      <dgm:t>
        <a:bodyPr/>
        <a:lstStyle/>
        <a:p>
          <a:endParaRPr lang="es-ES"/>
        </a:p>
      </dgm:t>
    </dgm:pt>
    <dgm:pt modelId="{52F28637-D776-46E3-954D-5BF6CEF25929}" type="sibTrans" cxnId="{D7B0916C-3AB8-4437-8443-BE09E96E66AC}">
      <dgm:prSet/>
      <dgm:spPr/>
      <dgm:t>
        <a:bodyPr/>
        <a:lstStyle/>
        <a:p>
          <a:endParaRPr lang="es-ES"/>
        </a:p>
      </dgm:t>
    </dgm:pt>
    <dgm:pt modelId="{0C0E7D3F-1722-4AA3-9726-222BBCB29447}">
      <dgm:prSet phldrT="[Texto]" custT="1"/>
      <dgm:spPr/>
      <dgm:t>
        <a:bodyPr/>
        <a:lstStyle/>
        <a:p>
          <a:pPr algn="l"/>
          <a:r>
            <a:rPr lang="es-ES" sz="2000" dirty="0"/>
            <a:t>4. Contexto de la Organización</a:t>
          </a:r>
        </a:p>
        <a:p>
          <a:pPr algn="l"/>
          <a:r>
            <a:rPr lang="es-ES" sz="2000" dirty="0"/>
            <a:t>5. Liderazgo y participación de los trabajadores</a:t>
          </a:r>
        </a:p>
        <a:p>
          <a:pPr algn="l"/>
          <a:r>
            <a:rPr lang="es-ES" sz="2000" dirty="0"/>
            <a:t>6. Planificación</a:t>
          </a:r>
        </a:p>
        <a:p>
          <a:pPr algn="l"/>
          <a:r>
            <a:rPr lang="es-ES" sz="2000" dirty="0"/>
            <a:t>7. Apoyo</a:t>
          </a:r>
        </a:p>
        <a:p>
          <a:pPr algn="l"/>
          <a:r>
            <a:rPr lang="es-ES" sz="2000" dirty="0"/>
            <a:t>8. Operación.</a:t>
          </a:r>
        </a:p>
        <a:p>
          <a:pPr algn="l"/>
          <a:r>
            <a:rPr lang="es-ES" sz="2000" dirty="0"/>
            <a:t>9. Evaluación del desempeño</a:t>
          </a:r>
        </a:p>
        <a:p>
          <a:pPr algn="l"/>
          <a:r>
            <a:rPr lang="es-ES" sz="2000" dirty="0"/>
            <a:t>10. Mejora continua</a:t>
          </a:r>
        </a:p>
      </dgm:t>
    </dgm:pt>
    <dgm:pt modelId="{C3597C93-62DF-477E-9B2A-844404ACA810}" type="parTrans" cxnId="{5DA5B8B8-7F06-4EEC-9DBB-2E3671949EDB}">
      <dgm:prSet/>
      <dgm:spPr/>
      <dgm:t>
        <a:bodyPr/>
        <a:lstStyle/>
        <a:p>
          <a:endParaRPr lang="es-ES" dirty="0"/>
        </a:p>
      </dgm:t>
    </dgm:pt>
    <dgm:pt modelId="{2765E717-2776-4A22-9B6C-3A31CF6E3D4A}" type="sibTrans" cxnId="{5DA5B8B8-7F06-4EEC-9DBB-2E3671949EDB}">
      <dgm:prSet/>
      <dgm:spPr/>
      <dgm:t>
        <a:bodyPr/>
        <a:lstStyle/>
        <a:p>
          <a:endParaRPr lang="es-ES"/>
        </a:p>
      </dgm:t>
    </dgm:pt>
    <dgm:pt modelId="{9B2C2E09-300F-45A3-B6EB-ED1D7BBCC68F}" type="pres">
      <dgm:prSet presAssocID="{D7536C22-43B9-41DE-9000-FBA4071BD04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2FCABC1-BBDB-4FE0-842D-E5BC7BFEF3FD}" type="pres">
      <dgm:prSet presAssocID="{9969732E-8169-48C0-91CC-685A0F8D7861}" presName="root1" presStyleCnt="0"/>
      <dgm:spPr/>
      <dgm:t>
        <a:bodyPr/>
        <a:lstStyle/>
        <a:p>
          <a:endParaRPr lang="es-ES"/>
        </a:p>
      </dgm:t>
    </dgm:pt>
    <dgm:pt modelId="{295FF439-7072-42CB-9DC6-CF0E81B527D3}" type="pres">
      <dgm:prSet presAssocID="{9969732E-8169-48C0-91CC-685A0F8D7861}" presName="LevelOneTextNode" presStyleLbl="node0" presStyleIdx="0" presStyleCnt="1" custScaleY="89796" custLinFactNeighborX="3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8D5A1E-C462-46B9-A281-D49E01E56281}" type="pres">
      <dgm:prSet presAssocID="{9969732E-8169-48C0-91CC-685A0F8D7861}" presName="level2hierChild" presStyleCnt="0"/>
      <dgm:spPr/>
      <dgm:t>
        <a:bodyPr/>
        <a:lstStyle/>
        <a:p>
          <a:endParaRPr lang="es-ES"/>
        </a:p>
      </dgm:t>
    </dgm:pt>
    <dgm:pt modelId="{46704587-1F19-4057-A198-6129B9938D75}" type="pres">
      <dgm:prSet presAssocID="{C3597C93-62DF-477E-9B2A-844404ACA810}" presName="conn2-1" presStyleLbl="parChTrans1D2" presStyleIdx="0" presStyleCnt="1"/>
      <dgm:spPr/>
      <dgm:t>
        <a:bodyPr/>
        <a:lstStyle/>
        <a:p>
          <a:endParaRPr lang="es-ES"/>
        </a:p>
      </dgm:t>
    </dgm:pt>
    <dgm:pt modelId="{24AE603B-4759-4965-A124-C56089E4BE2F}" type="pres">
      <dgm:prSet presAssocID="{C3597C93-62DF-477E-9B2A-844404ACA810}" presName="connTx" presStyleLbl="parChTrans1D2" presStyleIdx="0" presStyleCnt="1"/>
      <dgm:spPr/>
      <dgm:t>
        <a:bodyPr/>
        <a:lstStyle/>
        <a:p>
          <a:endParaRPr lang="es-ES"/>
        </a:p>
      </dgm:t>
    </dgm:pt>
    <dgm:pt modelId="{E4C86AE9-6C27-4964-9621-53961F341BD7}" type="pres">
      <dgm:prSet presAssocID="{0C0E7D3F-1722-4AA3-9726-222BBCB29447}" presName="root2" presStyleCnt="0"/>
      <dgm:spPr/>
      <dgm:t>
        <a:bodyPr/>
        <a:lstStyle/>
        <a:p>
          <a:endParaRPr lang="es-ES"/>
        </a:p>
      </dgm:t>
    </dgm:pt>
    <dgm:pt modelId="{59F956B0-5B21-45FD-BA37-9A82B7576F5C}" type="pres">
      <dgm:prSet presAssocID="{0C0E7D3F-1722-4AA3-9726-222BBCB29447}" presName="LevelTwoTextNode" presStyleLbl="node2" presStyleIdx="0" presStyleCnt="1" custScaleX="245642" custScaleY="4618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76CEDF-C798-4839-A398-E6C1F5655601}" type="pres">
      <dgm:prSet presAssocID="{0C0E7D3F-1722-4AA3-9726-222BBCB29447}" presName="level3hierChild" presStyleCnt="0"/>
      <dgm:spPr/>
      <dgm:t>
        <a:bodyPr/>
        <a:lstStyle/>
        <a:p>
          <a:endParaRPr lang="es-ES"/>
        </a:p>
      </dgm:t>
    </dgm:pt>
  </dgm:ptLst>
  <dgm:cxnLst>
    <dgm:cxn modelId="{5DA5B8B8-7F06-4EEC-9DBB-2E3671949EDB}" srcId="{9969732E-8169-48C0-91CC-685A0F8D7861}" destId="{0C0E7D3F-1722-4AA3-9726-222BBCB29447}" srcOrd="0" destOrd="0" parTransId="{C3597C93-62DF-477E-9B2A-844404ACA810}" sibTransId="{2765E717-2776-4A22-9B6C-3A31CF6E3D4A}"/>
    <dgm:cxn modelId="{F6CAAFBA-ED22-45BA-A835-57E9B969585E}" type="presOf" srcId="{9969732E-8169-48C0-91CC-685A0F8D7861}" destId="{295FF439-7072-42CB-9DC6-CF0E81B527D3}" srcOrd="0" destOrd="0" presId="urn:microsoft.com/office/officeart/2008/layout/HorizontalMultiLevelHierarchy"/>
    <dgm:cxn modelId="{CEBAFF15-9E13-430A-86D0-90AD8542F37D}" type="presOf" srcId="{D7536C22-43B9-41DE-9000-FBA4071BD04C}" destId="{9B2C2E09-300F-45A3-B6EB-ED1D7BBCC68F}" srcOrd="0" destOrd="0" presId="urn:microsoft.com/office/officeart/2008/layout/HorizontalMultiLevelHierarchy"/>
    <dgm:cxn modelId="{3BFC5385-35BA-4534-BD1B-B9CAB0E4056A}" type="presOf" srcId="{0C0E7D3F-1722-4AA3-9726-222BBCB29447}" destId="{59F956B0-5B21-45FD-BA37-9A82B7576F5C}" srcOrd="0" destOrd="0" presId="urn:microsoft.com/office/officeart/2008/layout/HorizontalMultiLevelHierarchy"/>
    <dgm:cxn modelId="{2A0A396B-A8EA-4BA9-8D79-AD84BC669F41}" type="presOf" srcId="{C3597C93-62DF-477E-9B2A-844404ACA810}" destId="{24AE603B-4759-4965-A124-C56089E4BE2F}" srcOrd="1" destOrd="0" presId="urn:microsoft.com/office/officeart/2008/layout/HorizontalMultiLevelHierarchy"/>
    <dgm:cxn modelId="{44804C7F-5F18-4C03-81BC-23A88DF834FA}" type="presOf" srcId="{C3597C93-62DF-477E-9B2A-844404ACA810}" destId="{46704587-1F19-4057-A198-6129B9938D75}" srcOrd="0" destOrd="0" presId="urn:microsoft.com/office/officeart/2008/layout/HorizontalMultiLevelHierarchy"/>
    <dgm:cxn modelId="{D7B0916C-3AB8-4437-8443-BE09E96E66AC}" srcId="{D7536C22-43B9-41DE-9000-FBA4071BD04C}" destId="{9969732E-8169-48C0-91CC-685A0F8D7861}" srcOrd="0" destOrd="0" parTransId="{41D7FC06-428D-47EF-9A16-0C35677A4D19}" sibTransId="{52F28637-D776-46E3-954D-5BF6CEF25929}"/>
    <dgm:cxn modelId="{A2A34E8A-18EB-4D8A-A7C5-EDC0F8B55CF8}" type="presParOf" srcId="{9B2C2E09-300F-45A3-B6EB-ED1D7BBCC68F}" destId="{E2FCABC1-BBDB-4FE0-842D-E5BC7BFEF3FD}" srcOrd="0" destOrd="0" presId="urn:microsoft.com/office/officeart/2008/layout/HorizontalMultiLevelHierarchy"/>
    <dgm:cxn modelId="{5A9F72A5-735B-4BDE-A621-CCD085F0CAAA}" type="presParOf" srcId="{E2FCABC1-BBDB-4FE0-842D-E5BC7BFEF3FD}" destId="{295FF439-7072-42CB-9DC6-CF0E81B527D3}" srcOrd="0" destOrd="0" presId="urn:microsoft.com/office/officeart/2008/layout/HorizontalMultiLevelHierarchy"/>
    <dgm:cxn modelId="{C31D6942-05DB-440F-A44D-1A809A86D0B2}" type="presParOf" srcId="{E2FCABC1-BBDB-4FE0-842D-E5BC7BFEF3FD}" destId="{EA8D5A1E-C462-46B9-A281-D49E01E56281}" srcOrd="1" destOrd="0" presId="urn:microsoft.com/office/officeart/2008/layout/HorizontalMultiLevelHierarchy"/>
    <dgm:cxn modelId="{11425584-93B8-4667-A4D2-30BCF320BDB1}" type="presParOf" srcId="{EA8D5A1E-C462-46B9-A281-D49E01E56281}" destId="{46704587-1F19-4057-A198-6129B9938D75}" srcOrd="0" destOrd="0" presId="urn:microsoft.com/office/officeart/2008/layout/HorizontalMultiLevelHierarchy"/>
    <dgm:cxn modelId="{1A845958-33CA-4A88-A727-58FB226F5BC7}" type="presParOf" srcId="{46704587-1F19-4057-A198-6129B9938D75}" destId="{24AE603B-4759-4965-A124-C56089E4BE2F}" srcOrd="0" destOrd="0" presId="urn:microsoft.com/office/officeart/2008/layout/HorizontalMultiLevelHierarchy"/>
    <dgm:cxn modelId="{EDB53EB2-C7F1-4032-B910-BDAFFC3AF0CE}" type="presParOf" srcId="{EA8D5A1E-C462-46B9-A281-D49E01E56281}" destId="{E4C86AE9-6C27-4964-9621-53961F341BD7}" srcOrd="1" destOrd="0" presId="urn:microsoft.com/office/officeart/2008/layout/HorizontalMultiLevelHierarchy"/>
    <dgm:cxn modelId="{9C9F5DE7-30DE-4D65-AD29-92ACCA944D35}" type="presParOf" srcId="{E4C86AE9-6C27-4964-9621-53961F341BD7}" destId="{59F956B0-5B21-45FD-BA37-9A82B7576F5C}" srcOrd="0" destOrd="0" presId="urn:microsoft.com/office/officeart/2008/layout/HorizontalMultiLevelHierarchy"/>
    <dgm:cxn modelId="{A782A751-37EB-4DCD-98C4-963B837FF9A5}" type="presParOf" srcId="{E4C86AE9-6C27-4964-9621-53961F341BD7}" destId="{B476CEDF-C798-4839-A398-E6C1F565560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6B82CB-0C5A-4EB5-9D1A-A2E9D61C6D12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</dgm:pt>
    <dgm:pt modelId="{80FFED3A-A2BB-42A3-92D2-F2AE4CAE89DD}">
      <dgm:prSet phldrT="[Texto]" custT="1"/>
      <dgm:spPr/>
      <dgm:t>
        <a:bodyPr/>
        <a:lstStyle/>
        <a:p>
          <a:r>
            <a:rPr lang="es-ES" sz="2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rPr>
            <a:t>Proporciona condiciones de trabajo seguras y saludables</a:t>
          </a:r>
          <a:endParaRPr lang="es-ES" sz="2800" dirty="0">
            <a:latin typeface="+mn-lt"/>
          </a:endParaRPr>
        </a:p>
      </dgm:t>
    </dgm:pt>
    <dgm:pt modelId="{9B0360ED-0942-4FF4-B845-1F7F330F5B40}" type="parTrans" cxnId="{341D71F4-1795-4B5D-A5D8-5CDD31223F3D}">
      <dgm:prSet/>
      <dgm:spPr/>
      <dgm:t>
        <a:bodyPr/>
        <a:lstStyle/>
        <a:p>
          <a:endParaRPr lang="es-ES"/>
        </a:p>
      </dgm:t>
    </dgm:pt>
    <dgm:pt modelId="{BB182B92-4A75-482C-AAB9-EB78D6EEB7D1}" type="sibTrans" cxnId="{341D71F4-1795-4B5D-A5D8-5CDD31223F3D}">
      <dgm:prSet/>
      <dgm:spPr/>
      <dgm:t>
        <a:bodyPr/>
        <a:lstStyle/>
        <a:p>
          <a:endParaRPr lang="es-ES"/>
        </a:p>
      </dgm:t>
    </dgm:pt>
    <dgm:pt modelId="{06D6541B-0ED8-423C-87C5-461A3DA1AACE}">
      <dgm:prSet phldrT="[Texto]" custT="1"/>
      <dgm:spPr/>
      <dgm:t>
        <a:bodyPr/>
        <a:lstStyle/>
        <a:p>
          <a:endParaRPr lang="es-ES" sz="2800" b="1" dirty="0">
            <a:ln/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+mn-lt"/>
          </a:endParaRPr>
        </a:p>
        <a:p>
          <a:r>
            <a:rPr lang="es-ES" sz="2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rPr>
            <a:t>Prevenir lesiones y el deterioro de la salud</a:t>
          </a:r>
          <a:endParaRPr lang="es-ES" sz="2800" dirty="0">
            <a:latin typeface="+mn-lt"/>
          </a:endParaRPr>
        </a:p>
      </dgm:t>
    </dgm:pt>
    <dgm:pt modelId="{A40314EC-E849-42E8-A93B-207ECA84498C}" type="parTrans" cxnId="{8132C8E3-34EC-472B-9181-8571E0834DA9}">
      <dgm:prSet/>
      <dgm:spPr/>
      <dgm:t>
        <a:bodyPr/>
        <a:lstStyle/>
        <a:p>
          <a:endParaRPr lang="es-ES"/>
        </a:p>
      </dgm:t>
    </dgm:pt>
    <dgm:pt modelId="{F0858FF6-89B2-434E-B921-A229F3787A48}" type="sibTrans" cxnId="{8132C8E3-34EC-472B-9181-8571E0834DA9}">
      <dgm:prSet/>
      <dgm:spPr/>
      <dgm:t>
        <a:bodyPr/>
        <a:lstStyle/>
        <a:p>
          <a:endParaRPr lang="es-ES"/>
        </a:p>
      </dgm:t>
    </dgm:pt>
    <dgm:pt modelId="{540C675D-A58E-490C-868F-F0FB8259F0A1}">
      <dgm:prSet phldrT="[Texto]" custT="1"/>
      <dgm:spPr/>
      <dgm:t>
        <a:bodyPr/>
        <a:lstStyle/>
        <a:p>
          <a:endParaRPr lang="es-ES" sz="2800" b="1" dirty="0">
            <a:ln/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+mn-lt"/>
          </a:endParaRPr>
        </a:p>
        <a:p>
          <a:r>
            <a:rPr lang="es-ES" sz="2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rPr>
            <a:t>Mejorar el desempeño en seguridad y salud en el trabajo</a:t>
          </a:r>
          <a:endParaRPr lang="es-ES" sz="2800" dirty="0">
            <a:latin typeface="+mn-lt"/>
          </a:endParaRPr>
        </a:p>
      </dgm:t>
    </dgm:pt>
    <dgm:pt modelId="{B8255A7E-3602-4D2B-9D3E-87105F1AF97F}" type="parTrans" cxnId="{E59FED1F-783B-49AD-9736-7FF88AC31100}">
      <dgm:prSet/>
      <dgm:spPr/>
      <dgm:t>
        <a:bodyPr/>
        <a:lstStyle/>
        <a:p>
          <a:endParaRPr lang="es-ES"/>
        </a:p>
      </dgm:t>
    </dgm:pt>
    <dgm:pt modelId="{43D1E1E3-46F2-45C2-9A0D-198631139CC9}" type="sibTrans" cxnId="{E59FED1F-783B-49AD-9736-7FF88AC31100}">
      <dgm:prSet/>
      <dgm:spPr/>
      <dgm:t>
        <a:bodyPr/>
        <a:lstStyle/>
        <a:p>
          <a:endParaRPr lang="es-ES"/>
        </a:p>
      </dgm:t>
    </dgm:pt>
    <dgm:pt modelId="{EF7E6016-511B-4359-8A7F-8287BA3A0A1C}" type="pres">
      <dgm:prSet presAssocID="{376B82CB-0C5A-4EB5-9D1A-A2E9D61C6D12}" presName="arrowDiagram" presStyleCnt="0">
        <dgm:presLayoutVars>
          <dgm:chMax val="5"/>
          <dgm:dir/>
          <dgm:resizeHandles val="exact"/>
        </dgm:presLayoutVars>
      </dgm:prSet>
      <dgm:spPr/>
    </dgm:pt>
    <dgm:pt modelId="{2AD661D5-DB0F-43B7-B4C4-66F013A438A6}" type="pres">
      <dgm:prSet presAssocID="{376B82CB-0C5A-4EB5-9D1A-A2E9D61C6D12}" presName="arrow" presStyleLbl="bgShp" presStyleIdx="0" presStyleCnt="1" custScaleX="105589" custLinFactNeighborX="-448"/>
      <dgm:spPr/>
    </dgm:pt>
    <dgm:pt modelId="{380137A8-AF90-437B-B0EE-2E62BE35ADC5}" type="pres">
      <dgm:prSet presAssocID="{376B82CB-0C5A-4EB5-9D1A-A2E9D61C6D12}" presName="arrowDiagram3" presStyleCnt="0"/>
      <dgm:spPr/>
    </dgm:pt>
    <dgm:pt modelId="{A50210F3-6F93-452B-8BF5-DCEC859FF914}" type="pres">
      <dgm:prSet presAssocID="{80FFED3A-A2BB-42A3-92D2-F2AE4CAE89DD}" presName="bullet3a" presStyleLbl="node1" presStyleIdx="0" presStyleCnt="3"/>
      <dgm:spPr/>
    </dgm:pt>
    <dgm:pt modelId="{A7804F95-3EA9-4255-BFEB-D5620399F7CA}" type="pres">
      <dgm:prSet presAssocID="{80FFED3A-A2BB-42A3-92D2-F2AE4CAE89DD}" presName="textBox3a" presStyleLbl="revTx" presStyleIdx="0" presStyleCnt="3" custScaleX="91670" custLinFactNeighborX="-2882" custLinFactNeighborY="37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C39738-C189-48A4-845C-DA41EF30D38B}" type="pres">
      <dgm:prSet presAssocID="{06D6541B-0ED8-423C-87C5-461A3DA1AACE}" presName="bullet3b" presStyleLbl="node1" presStyleIdx="1" presStyleCnt="3"/>
      <dgm:spPr/>
    </dgm:pt>
    <dgm:pt modelId="{FBF910BE-5785-463F-ACC5-C5100B200895}" type="pres">
      <dgm:prSet presAssocID="{06D6541B-0ED8-423C-87C5-461A3DA1AACE}" presName="textBox3b" presStyleLbl="revTx" presStyleIdx="1" presStyleCnt="3" custLinFactNeighborX="-1399" custLinFactNeighborY="115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8C6F9E-9457-4ACA-AA32-204E559CB076}" type="pres">
      <dgm:prSet presAssocID="{540C675D-A58E-490C-868F-F0FB8259F0A1}" presName="bullet3c" presStyleLbl="node1" presStyleIdx="2" presStyleCnt="3"/>
      <dgm:spPr/>
    </dgm:pt>
    <dgm:pt modelId="{8ECBECD5-3FE1-454C-954D-79AD17D3753E}" type="pres">
      <dgm:prSet presAssocID="{540C675D-A58E-490C-868F-F0FB8259F0A1}" presName="textBox3c" presStyleLbl="revTx" presStyleIdx="2" presStyleCnt="3" custLinFactNeighborX="-18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59FED1F-783B-49AD-9736-7FF88AC31100}" srcId="{376B82CB-0C5A-4EB5-9D1A-A2E9D61C6D12}" destId="{540C675D-A58E-490C-868F-F0FB8259F0A1}" srcOrd="2" destOrd="0" parTransId="{B8255A7E-3602-4D2B-9D3E-87105F1AF97F}" sibTransId="{43D1E1E3-46F2-45C2-9A0D-198631139CC9}"/>
    <dgm:cxn modelId="{226EF216-CAAF-4798-9EBF-6A629F612D5C}" type="presOf" srcId="{80FFED3A-A2BB-42A3-92D2-F2AE4CAE89DD}" destId="{A7804F95-3EA9-4255-BFEB-D5620399F7CA}" srcOrd="0" destOrd="0" presId="urn:microsoft.com/office/officeart/2005/8/layout/arrow2"/>
    <dgm:cxn modelId="{4E2F5AF9-1453-4B0A-AD0A-4F34C1C875BF}" type="presOf" srcId="{06D6541B-0ED8-423C-87C5-461A3DA1AACE}" destId="{FBF910BE-5785-463F-ACC5-C5100B200895}" srcOrd="0" destOrd="0" presId="urn:microsoft.com/office/officeart/2005/8/layout/arrow2"/>
    <dgm:cxn modelId="{8132C8E3-34EC-472B-9181-8571E0834DA9}" srcId="{376B82CB-0C5A-4EB5-9D1A-A2E9D61C6D12}" destId="{06D6541B-0ED8-423C-87C5-461A3DA1AACE}" srcOrd="1" destOrd="0" parTransId="{A40314EC-E849-42E8-A93B-207ECA84498C}" sibTransId="{F0858FF6-89B2-434E-B921-A229F3787A48}"/>
    <dgm:cxn modelId="{EB5F8C16-3AAA-451B-89ED-676807036391}" type="presOf" srcId="{376B82CB-0C5A-4EB5-9D1A-A2E9D61C6D12}" destId="{EF7E6016-511B-4359-8A7F-8287BA3A0A1C}" srcOrd="0" destOrd="0" presId="urn:microsoft.com/office/officeart/2005/8/layout/arrow2"/>
    <dgm:cxn modelId="{341D71F4-1795-4B5D-A5D8-5CDD31223F3D}" srcId="{376B82CB-0C5A-4EB5-9D1A-A2E9D61C6D12}" destId="{80FFED3A-A2BB-42A3-92D2-F2AE4CAE89DD}" srcOrd="0" destOrd="0" parTransId="{9B0360ED-0942-4FF4-B845-1F7F330F5B40}" sibTransId="{BB182B92-4A75-482C-AAB9-EB78D6EEB7D1}"/>
    <dgm:cxn modelId="{1C0DB64E-E1A6-4C6E-9470-0B6EFD5BF810}" type="presOf" srcId="{540C675D-A58E-490C-868F-F0FB8259F0A1}" destId="{8ECBECD5-3FE1-454C-954D-79AD17D3753E}" srcOrd="0" destOrd="0" presId="urn:microsoft.com/office/officeart/2005/8/layout/arrow2"/>
    <dgm:cxn modelId="{033DF352-5671-4CF1-88D6-BDE874882109}" type="presParOf" srcId="{EF7E6016-511B-4359-8A7F-8287BA3A0A1C}" destId="{2AD661D5-DB0F-43B7-B4C4-66F013A438A6}" srcOrd="0" destOrd="0" presId="urn:microsoft.com/office/officeart/2005/8/layout/arrow2"/>
    <dgm:cxn modelId="{EC1A0764-46F9-4E12-B75E-DA9082FFB615}" type="presParOf" srcId="{EF7E6016-511B-4359-8A7F-8287BA3A0A1C}" destId="{380137A8-AF90-437B-B0EE-2E62BE35ADC5}" srcOrd="1" destOrd="0" presId="urn:microsoft.com/office/officeart/2005/8/layout/arrow2"/>
    <dgm:cxn modelId="{7F2B9995-3440-443F-9ED0-EAFC08E06377}" type="presParOf" srcId="{380137A8-AF90-437B-B0EE-2E62BE35ADC5}" destId="{A50210F3-6F93-452B-8BF5-DCEC859FF914}" srcOrd="0" destOrd="0" presId="urn:microsoft.com/office/officeart/2005/8/layout/arrow2"/>
    <dgm:cxn modelId="{802614E4-2FFD-41E8-9086-E42A7BE66B80}" type="presParOf" srcId="{380137A8-AF90-437B-B0EE-2E62BE35ADC5}" destId="{A7804F95-3EA9-4255-BFEB-D5620399F7CA}" srcOrd="1" destOrd="0" presId="urn:microsoft.com/office/officeart/2005/8/layout/arrow2"/>
    <dgm:cxn modelId="{FBDFCE00-A89D-4496-B420-056211CF78D6}" type="presParOf" srcId="{380137A8-AF90-437B-B0EE-2E62BE35ADC5}" destId="{60C39738-C189-48A4-845C-DA41EF30D38B}" srcOrd="2" destOrd="0" presId="urn:microsoft.com/office/officeart/2005/8/layout/arrow2"/>
    <dgm:cxn modelId="{7A96209A-0046-4FF9-8E3E-F80154D21DD9}" type="presParOf" srcId="{380137A8-AF90-437B-B0EE-2E62BE35ADC5}" destId="{FBF910BE-5785-463F-ACC5-C5100B200895}" srcOrd="3" destOrd="0" presId="urn:microsoft.com/office/officeart/2005/8/layout/arrow2"/>
    <dgm:cxn modelId="{E512AA1A-78B9-46C5-8D11-544AF7B3E606}" type="presParOf" srcId="{380137A8-AF90-437B-B0EE-2E62BE35ADC5}" destId="{AA8C6F9E-9457-4ACA-AA32-204E559CB076}" srcOrd="4" destOrd="0" presId="urn:microsoft.com/office/officeart/2005/8/layout/arrow2"/>
    <dgm:cxn modelId="{5CE7E3C1-0584-411C-9915-616A1079B125}" type="presParOf" srcId="{380137A8-AF90-437B-B0EE-2E62BE35ADC5}" destId="{8ECBECD5-3FE1-454C-954D-79AD17D3753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CBC419-1214-4C16-B56C-A50A8E22F6DA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04685883-9B32-4A9C-9A18-6855D012D4E4}">
      <dgm:prSet phldrT="[Texto]" custT="1"/>
      <dgm:spPr/>
      <dgm:t>
        <a:bodyPr/>
        <a:lstStyle/>
        <a:p>
          <a:pPr algn="ctr"/>
          <a:r>
            <a:rPr lang="es-ES" sz="2400" b="1" u="sng" dirty="0" smtClean="0"/>
            <a:t>PARTE INTERESADA</a:t>
          </a:r>
        </a:p>
        <a:p>
          <a:pPr algn="ctr"/>
          <a:r>
            <a:rPr lang="es-ES" sz="2400" dirty="0" smtClean="0"/>
            <a:t>Persona u organización que puede afectar, o verse afectada, o percibirse como afectada por una decisión o actividad.</a:t>
          </a:r>
          <a:endParaRPr lang="es-ES" sz="2400" dirty="0"/>
        </a:p>
      </dgm:t>
    </dgm:pt>
    <dgm:pt modelId="{7BFE9160-66A3-441D-977E-C26B70AC3490}" type="parTrans" cxnId="{AC12A788-8F69-479B-A765-CB497D25319B}">
      <dgm:prSet/>
      <dgm:spPr/>
      <dgm:t>
        <a:bodyPr/>
        <a:lstStyle/>
        <a:p>
          <a:endParaRPr lang="es-ES" sz="2400"/>
        </a:p>
      </dgm:t>
    </dgm:pt>
    <dgm:pt modelId="{6F9F6342-3275-4EA5-9423-C812E808F840}" type="sibTrans" cxnId="{AC12A788-8F69-479B-A765-CB497D25319B}">
      <dgm:prSet/>
      <dgm:spPr/>
      <dgm:t>
        <a:bodyPr/>
        <a:lstStyle/>
        <a:p>
          <a:endParaRPr lang="es-ES" sz="2400"/>
        </a:p>
      </dgm:t>
    </dgm:pt>
    <dgm:pt modelId="{2D663A48-70F7-453E-A417-6475F595486D}">
      <dgm:prSet phldrT="[Texto]" custT="1"/>
      <dgm:spPr/>
      <dgm:t>
        <a:bodyPr/>
        <a:lstStyle/>
        <a:p>
          <a:pPr algn="ctr"/>
          <a:r>
            <a:rPr lang="es-ES" sz="2400" b="1" i="0" u="sng" dirty="0" smtClean="0"/>
            <a:t>TRABAJADOR </a:t>
          </a:r>
          <a:r>
            <a:rPr lang="es-ES" sz="2400" dirty="0" smtClean="0"/>
            <a:t>      </a:t>
          </a:r>
        </a:p>
        <a:p>
          <a:pPr algn="ctr"/>
          <a:r>
            <a:rPr lang="es-ES" sz="2400" dirty="0" smtClean="0"/>
            <a:t>Persona que realiza trabajo o actividades relacionadas con el trabajo que están bajo el control de la organización </a:t>
          </a:r>
          <a:endParaRPr lang="es-ES" sz="2400" dirty="0"/>
        </a:p>
      </dgm:t>
    </dgm:pt>
    <dgm:pt modelId="{BF573B53-8AC5-4FEF-98EE-E8A6AC1ADB57}" type="parTrans" cxnId="{0300870A-CD0B-4A45-AB4F-EB8013795462}">
      <dgm:prSet/>
      <dgm:spPr/>
      <dgm:t>
        <a:bodyPr/>
        <a:lstStyle/>
        <a:p>
          <a:endParaRPr lang="es-ES" sz="2400"/>
        </a:p>
      </dgm:t>
    </dgm:pt>
    <dgm:pt modelId="{F0FD694E-C27A-4CE9-92D3-E47812EFC61B}" type="sibTrans" cxnId="{0300870A-CD0B-4A45-AB4F-EB8013795462}">
      <dgm:prSet/>
      <dgm:spPr/>
      <dgm:t>
        <a:bodyPr/>
        <a:lstStyle/>
        <a:p>
          <a:endParaRPr lang="es-ES" sz="2400"/>
        </a:p>
      </dgm:t>
    </dgm:pt>
    <dgm:pt modelId="{BDA02BBC-4913-4AD8-B750-8E58E8ABEDF7}">
      <dgm:prSet phldrT="[Texto]" custT="1"/>
      <dgm:spPr/>
      <dgm:t>
        <a:bodyPr/>
        <a:lstStyle/>
        <a:p>
          <a:pPr algn="ctr"/>
          <a:r>
            <a:rPr lang="es-ES" sz="2400" b="1" u="sng" dirty="0" smtClean="0"/>
            <a:t>CONTRATISTA</a:t>
          </a:r>
          <a:r>
            <a:rPr lang="es-ES" sz="2400" dirty="0" smtClean="0"/>
            <a:t> </a:t>
          </a:r>
        </a:p>
        <a:p>
          <a:pPr algn="ctr"/>
          <a:r>
            <a:rPr lang="es-ES" sz="2400" dirty="0" smtClean="0"/>
            <a:t>Organización externa que proporciona servicios a la organización de acuerdo con las especificaciones, términos y condiciones</a:t>
          </a:r>
          <a:endParaRPr lang="es-ES" sz="2400" dirty="0"/>
        </a:p>
      </dgm:t>
    </dgm:pt>
    <dgm:pt modelId="{997535C1-520B-4A7A-882B-CB3F4A40286D}" type="parTrans" cxnId="{B82F2273-4801-4E2B-A27B-F97C25C47A1E}">
      <dgm:prSet/>
      <dgm:spPr/>
      <dgm:t>
        <a:bodyPr/>
        <a:lstStyle/>
        <a:p>
          <a:endParaRPr lang="es-ES" sz="2400"/>
        </a:p>
      </dgm:t>
    </dgm:pt>
    <dgm:pt modelId="{E76D93E4-872D-4A7A-9F8A-34BE3C41E64B}" type="sibTrans" cxnId="{B82F2273-4801-4E2B-A27B-F97C25C47A1E}">
      <dgm:prSet/>
      <dgm:spPr/>
      <dgm:t>
        <a:bodyPr/>
        <a:lstStyle/>
        <a:p>
          <a:endParaRPr lang="es-ES" sz="2400"/>
        </a:p>
      </dgm:t>
    </dgm:pt>
    <dgm:pt modelId="{6AAEF5C7-540D-41CD-8F50-19C50E6CE410}">
      <dgm:prSet phldrT="[Texto]" custT="1"/>
      <dgm:spPr/>
      <dgm:t>
        <a:bodyPr/>
        <a:lstStyle/>
        <a:p>
          <a:pPr algn="ctr"/>
          <a:r>
            <a:rPr lang="es-ES" sz="2400" b="1" u="sng" dirty="0" smtClean="0"/>
            <a:t>ALTA DIRECCIÓN</a:t>
          </a:r>
        </a:p>
        <a:p>
          <a:pPr algn="ctr"/>
          <a:r>
            <a:rPr lang="es-ES" sz="2400" dirty="0" smtClean="0"/>
            <a:t>Persona o grupo de personas que dirige y controla una organización al más alto nivel</a:t>
          </a:r>
          <a:endParaRPr lang="es-ES" sz="2400" dirty="0"/>
        </a:p>
      </dgm:t>
    </dgm:pt>
    <dgm:pt modelId="{7222DE3B-9007-4117-940A-AC0D31D93C78}" type="parTrans" cxnId="{128C4F76-800B-4C0B-BD4E-4807CCAD1A75}">
      <dgm:prSet/>
      <dgm:spPr/>
      <dgm:t>
        <a:bodyPr/>
        <a:lstStyle/>
        <a:p>
          <a:endParaRPr lang="es-ES" sz="2400"/>
        </a:p>
      </dgm:t>
    </dgm:pt>
    <dgm:pt modelId="{F42FB378-3F7F-4DCC-8074-547E34852FB5}" type="sibTrans" cxnId="{128C4F76-800B-4C0B-BD4E-4807CCAD1A75}">
      <dgm:prSet/>
      <dgm:spPr/>
      <dgm:t>
        <a:bodyPr/>
        <a:lstStyle/>
        <a:p>
          <a:endParaRPr lang="es-ES" sz="2400"/>
        </a:p>
      </dgm:t>
    </dgm:pt>
    <dgm:pt modelId="{E477BB32-B3CB-4AA7-816F-DC9D6A3F3635}" type="pres">
      <dgm:prSet presAssocID="{D3CBC419-1214-4C16-B56C-A50A8E22F6D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392D49A-47C7-46C7-9235-7B823E38F611}" type="pres">
      <dgm:prSet presAssocID="{04685883-9B32-4A9C-9A18-6855D012D4E4}" presName="node" presStyleLbl="node1" presStyleIdx="0" presStyleCnt="4" custScaleX="36619" custScaleY="50295" custLinFactNeighborX="-12038" custLinFactNeighborY="-79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30107A-E72C-48E7-A242-FE18375D2383}" type="pres">
      <dgm:prSet presAssocID="{6F9F6342-3275-4EA5-9423-C812E808F840}" presName="sibTrans" presStyleCnt="0"/>
      <dgm:spPr/>
      <dgm:t>
        <a:bodyPr/>
        <a:lstStyle/>
        <a:p>
          <a:endParaRPr lang="es-ES"/>
        </a:p>
      </dgm:t>
    </dgm:pt>
    <dgm:pt modelId="{935766ED-BE36-4881-AC2F-AB15D137AD7C}" type="pres">
      <dgm:prSet presAssocID="{2D663A48-70F7-453E-A417-6475F595486D}" presName="node" presStyleLbl="node1" presStyleIdx="1" presStyleCnt="4" custScaleX="37990" custScaleY="50803" custLinFactNeighborX="-7918" custLinFactNeighborY="-77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04AA71-2E2D-4A70-80A3-E4082C49CDAB}" type="pres">
      <dgm:prSet presAssocID="{F0FD694E-C27A-4CE9-92D3-E47812EFC61B}" presName="sibTrans" presStyleCnt="0"/>
      <dgm:spPr/>
      <dgm:t>
        <a:bodyPr/>
        <a:lstStyle/>
        <a:p>
          <a:endParaRPr lang="es-ES"/>
        </a:p>
      </dgm:t>
    </dgm:pt>
    <dgm:pt modelId="{438CA59F-2484-47DB-9619-DA582B75718D}" type="pres">
      <dgm:prSet presAssocID="{BDA02BBC-4913-4AD8-B750-8E58E8ABEDF7}" presName="node" presStyleLbl="node1" presStyleIdx="2" presStyleCnt="4" custScaleX="38431" custScaleY="44159" custLinFactNeighborX="38181" custLinFactNeighborY="-118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5604F5-E1D3-4EAA-9C71-48ADEE3CB950}" type="pres">
      <dgm:prSet presAssocID="{E76D93E4-872D-4A7A-9F8A-34BE3C41E64B}" presName="sibTrans" presStyleCnt="0"/>
      <dgm:spPr/>
      <dgm:t>
        <a:bodyPr/>
        <a:lstStyle/>
        <a:p>
          <a:endParaRPr lang="es-ES"/>
        </a:p>
      </dgm:t>
    </dgm:pt>
    <dgm:pt modelId="{679764B6-1747-4168-AA9E-CEE107701125}" type="pres">
      <dgm:prSet presAssocID="{6AAEF5C7-540D-41CD-8F50-19C50E6CE410}" presName="node" presStyleLbl="node1" presStyleIdx="3" presStyleCnt="4" custScaleX="35834" custScaleY="42934" custLinFactNeighborX="-56727" custLinFactNeighborY="-118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C12A788-8F69-479B-A765-CB497D25319B}" srcId="{D3CBC419-1214-4C16-B56C-A50A8E22F6DA}" destId="{04685883-9B32-4A9C-9A18-6855D012D4E4}" srcOrd="0" destOrd="0" parTransId="{7BFE9160-66A3-441D-977E-C26B70AC3490}" sibTransId="{6F9F6342-3275-4EA5-9423-C812E808F840}"/>
    <dgm:cxn modelId="{C18DE0CB-7F17-4829-B13E-E44A48F24D2B}" type="presOf" srcId="{D3CBC419-1214-4C16-B56C-A50A8E22F6DA}" destId="{E477BB32-B3CB-4AA7-816F-DC9D6A3F3635}" srcOrd="0" destOrd="0" presId="urn:microsoft.com/office/officeart/2005/8/layout/default"/>
    <dgm:cxn modelId="{0300870A-CD0B-4A45-AB4F-EB8013795462}" srcId="{D3CBC419-1214-4C16-B56C-A50A8E22F6DA}" destId="{2D663A48-70F7-453E-A417-6475F595486D}" srcOrd="1" destOrd="0" parTransId="{BF573B53-8AC5-4FEF-98EE-E8A6AC1ADB57}" sibTransId="{F0FD694E-C27A-4CE9-92D3-E47812EFC61B}"/>
    <dgm:cxn modelId="{9A73FFEB-6DE1-4474-A46F-D6748222DD21}" type="presOf" srcId="{BDA02BBC-4913-4AD8-B750-8E58E8ABEDF7}" destId="{438CA59F-2484-47DB-9619-DA582B75718D}" srcOrd="0" destOrd="0" presId="urn:microsoft.com/office/officeart/2005/8/layout/default"/>
    <dgm:cxn modelId="{B82F2273-4801-4E2B-A27B-F97C25C47A1E}" srcId="{D3CBC419-1214-4C16-B56C-A50A8E22F6DA}" destId="{BDA02BBC-4913-4AD8-B750-8E58E8ABEDF7}" srcOrd="2" destOrd="0" parTransId="{997535C1-520B-4A7A-882B-CB3F4A40286D}" sibTransId="{E76D93E4-872D-4A7A-9F8A-34BE3C41E64B}"/>
    <dgm:cxn modelId="{128C4F76-800B-4C0B-BD4E-4807CCAD1A75}" srcId="{D3CBC419-1214-4C16-B56C-A50A8E22F6DA}" destId="{6AAEF5C7-540D-41CD-8F50-19C50E6CE410}" srcOrd="3" destOrd="0" parTransId="{7222DE3B-9007-4117-940A-AC0D31D93C78}" sibTransId="{F42FB378-3F7F-4DCC-8074-547E34852FB5}"/>
    <dgm:cxn modelId="{B9751BFE-6179-4AEC-A7AA-D1AA06ABBD7C}" type="presOf" srcId="{6AAEF5C7-540D-41CD-8F50-19C50E6CE410}" destId="{679764B6-1747-4168-AA9E-CEE107701125}" srcOrd="0" destOrd="0" presId="urn:microsoft.com/office/officeart/2005/8/layout/default"/>
    <dgm:cxn modelId="{C76374E8-A703-4679-9B79-8DDD3FB4C053}" type="presOf" srcId="{04685883-9B32-4A9C-9A18-6855D012D4E4}" destId="{3392D49A-47C7-46C7-9235-7B823E38F611}" srcOrd="0" destOrd="0" presId="urn:microsoft.com/office/officeart/2005/8/layout/default"/>
    <dgm:cxn modelId="{E9793C25-3488-4169-84AA-67896252B259}" type="presOf" srcId="{2D663A48-70F7-453E-A417-6475F595486D}" destId="{935766ED-BE36-4881-AC2F-AB15D137AD7C}" srcOrd="0" destOrd="0" presId="urn:microsoft.com/office/officeart/2005/8/layout/default"/>
    <dgm:cxn modelId="{C51DBDD2-D7F5-41E1-8EB4-5D5FE483B11F}" type="presParOf" srcId="{E477BB32-B3CB-4AA7-816F-DC9D6A3F3635}" destId="{3392D49A-47C7-46C7-9235-7B823E38F611}" srcOrd="0" destOrd="0" presId="urn:microsoft.com/office/officeart/2005/8/layout/default"/>
    <dgm:cxn modelId="{CC1D3296-A04C-40F3-935B-F78DD121C220}" type="presParOf" srcId="{E477BB32-B3CB-4AA7-816F-DC9D6A3F3635}" destId="{5130107A-E72C-48E7-A242-FE18375D2383}" srcOrd="1" destOrd="0" presId="urn:microsoft.com/office/officeart/2005/8/layout/default"/>
    <dgm:cxn modelId="{44C30BAC-0E9A-491E-BC15-B540BB9EA582}" type="presParOf" srcId="{E477BB32-B3CB-4AA7-816F-DC9D6A3F3635}" destId="{935766ED-BE36-4881-AC2F-AB15D137AD7C}" srcOrd="2" destOrd="0" presId="urn:microsoft.com/office/officeart/2005/8/layout/default"/>
    <dgm:cxn modelId="{E9E27E77-2923-4C45-B23E-612FAB1F758F}" type="presParOf" srcId="{E477BB32-B3CB-4AA7-816F-DC9D6A3F3635}" destId="{F904AA71-2E2D-4A70-80A3-E4082C49CDAB}" srcOrd="3" destOrd="0" presId="urn:microsoft.com/office/officeart/2005/8/layout/default"/>
    <dgm:cxn modelId="{C2A88000-A05C-47D4-845B-F23918204125}" type="presParOf" srcId="{E477BB32-B3CB-4AA7-816F-DC9D6A3F3635}" destId="{438CA59F-2484-47DB-9619-DA582B75718D}" srcOrd="4" destOrd="0" presId="urn:microsoft.com/office/officeart/2005/8/layout/default"/>
    <dgm:cxn modelId="{D55E660C-DFD5-408A-84CA-C45A81610398}" type="presParOf" srcId="{E477BB32-B3CB-4AA7-816F-DC9D6A3F3635}" destId="{4D5604F5-E1D3-4EAA-9C71-48ADEE3CB950}" srcOrd="5" destOrd="0" presId="urn:microsoft.com/office/officeart/2005/8/layout/default"/>
    <dgm:cxn modelId="{539C6C19-182E-46B9-B1DA-5B107C18FBB0}" type="presParOf" srcId="{E477BB32-B3CB-4AA7-816F-DC9D6A3F3635}" destId="{679764B6-1747-4168-AA9E-CEE10770112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CBC419-1214-4C16-B56C-A50A8E22F6DA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74E1B9B-38FF-4C6C-ADC5-0CD03D02F9C0}">
      <dgm:prSet phldrT="[Texto]" custT="1"/>
      <dgm:spPr/>
      <dgm:t>
        <a:bodyPr/>
        <a:lstStyle/>
        <a:p>
          <a:pPr algn="ctr"/>
          <a:r>
            <a:rPr lang="es-ES" sz="2400" b="1" u="sng" dirty="0" smtClean="0"/>
            <a:t>INCIDENTE </a:t>
          </a:r>
          <a:r>
            <a:rPr lang="es-ES" sz="2400" dirty="0" smtClean="0"/>
            <a:t> </a:t>
          </a:r>
        </a:p>
        <a:p>
          <a:pPr algn="just"/>
          <a:r>
            <a:rPr lang="es-ES" sz="2400" dirty="0" smtClean="0"/>
            <a:t>Sucesos que surgen del trabajo o en el transcurso del trabajo que podrían tener o tienen como resultado lesiones y/o deterioro de la salud</a:t>
          </a:r>
          <a:endParaRPr lang="es-ES" sz="2400" dirty="0"/>
        </a:p>
      </dgm:t>
    </dgm:pt>
    <dgm:pt modelId="{1A8AEF3A-401A-49BC-A888-A5DF72EFBB3F}" type="parTrans" cxnId="{88C1DD58-758B-4FCB-960F-50BD3FC04C8E}">
      <dgm:prSet/>
      <dgm:spPr/>
      <dgm:t>
        <a:bodyPr/>
        <a:lstStyle/>
        <a:p>
          <a:endParaRPr lang="es-ES"/>
        </a:p>
      </dgm:t>
    </dgm:pt>
    <dgm:pt modelId="{54F33025-A3B4-4DC5-BDCA-F8739A6B8D95}" type="sibTrans" cxnId="{88C1DD58-758B-4FCB-960F-50BD3FC04C8E}">
      <dgm:prSet/>
      <dgm:spPr/>
      <dgm:t>
        <a:bodyPr/>
        <a:lstStyle/>
        <a:p>
          <a:endParaRPr lang="es-ES"/>
        </a:p>
      </dgm:t>
    </dgm:pt>
    <dgm:pt modelId="{528E0D64-BC37-4650-ACDF-1D37BB352E80}">
      <dgm:prSet phldrT="[Texto]" custT="1"/>
      <dgm:spPr/>
      <dgm:t>
        <a:bodyPr/>
        <a:lstStyle/>
        <a:p>
          <a:r>
            <a:rPr lang="es-ES" sz="2400" b="1" u="sng" dirty="0" smtClean="0"/>
            <a:t>LUGAR DE TRABAJO  </a:t>
          </a:r>
        </a:p>
        <a:p>
          <a:r>
            <a:rPr lang="es-ES" sz="2400" dirty="0" smtClean="0"/>
            <a:t>Lugar bajo el control de la organización donde una persona necesita estar o adonde necesita ir por razones de trabajo</a:t>
          </a:r>
          <a:endParaRPr lang="es-ES" sz="2400" dirty="0"/>
        </a:p>
      </dgm:t>
    </dgm:pt>
    <dgm:pt modelId="{7C9BB360-5791-45FD-A892-566691B80AFE}" type="parTrans" cxnId="{C255898F-8938-4D1B-9E9F-8B1E42A67DF0}">
      <dgm:prSet/>
      <dgm:spPr/>
      <dgm:t>
        <a:bodyPr/>
        <a:lstStyle/>
        <a:p>
          <a:endParaRPr lang="es-ES"/>
        </a:p>
      </dgm:t>
    </dgm:pt>
    <dgm:pt modelId="{CA8CB742-3BAF-4B2A-82AB-A25072531FCF}" type="sibTrans" cxnId="{C255898F-8938-4D1B-9E9F-8B1E42A67DF0}">
      <dgm:prSet/>
      <dgm:spPr/>
      <dgm:t>
        <a:bodyPr/>
        <a:lstStyle/>
        <a:p>
          <a:endParaRPr lang="es-ES"/>
        </a:p>
      </dgm:t>
    </dgm:pt>
    <dgm:pt modelId="{E477BB32-B3CB-4AA7-816F-DC9D6A3F3635}" type="pres">
      <dgm:prSet presAssocID="{D3CBC419-1214-4C16-B56C-A50A8E22F6D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A98434C-4AAE-4343-9C13-054AC58935E9}" type="pres">
      <dgm:prSet presAssocID="{674E1B9B-38FF-4C6C-ADC5-0CD03D02F9C0}" presName="node" presStyleLbl="node1" presStyleIdx="0" presStyleCnt="2" custScaleY="104972" custLinFactNeighborY="-4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C99D62-0869-4E54-B10F-EDF41F4E5BB0}" type="pres">
      <dgm:prSet presAssocID="{54F33025-A3B4-4DC5-BDCA-F8739A6B8D95}" presName="sibTrans" presStyleCnt="0"/>
      <dgm:spPr/>
      <dgm:t>
        <a:bodyPr/>
        <a:lstStyle/>
        <a:p>
          <a:endParaRPr lang="es-ES"/>
        </a:p>
      </dgm:t>
    </dgm:pt>
    <dgm:pt modelId="{CCE3C8CA-F993-4215-B0D7-31DE44984A98}" type="pres">
      <dgm:prSet presAssocID="{528E0D64-BC37-4650-ACDF-1D37BB352E80}" presName="node" presStyleLbl="node1" presStyleIdx="1" presStyleCnt="2" custScaleX="99825" custScaleY="103175" custLinFactNeighborX="918" custLinFactNeighborY="-70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8C1DD58-758B-4FCB-960F-50BD3FC04C8E}" srcId="{D3CBC419-1214-4C16-B56C-A50A8E22F6DA}" destId="{674E1B9B-38FF-4C6C-ADC5-0CD03D02F9C0}" srcOrd="0" destOrd="0" parTransId="{1A8AEF3A-401A-49BC-A888-A5DF72EFBB3F}" sibTransId="{54F33025-A3B4-4DC5-BDCA-F8739A6B8D95}"/>
    <dgm:cxn modelId="{C33C9240-61C3-4D2F-842B-E1A69AD69990}" type="presOf" srcId="{528E0D64-BC37-4650-ACDF-1D37BB352E80}" destId="{CCE3C8CA-F993-4215-B0D7-31DE44984A98}" srcOrd="0" destOrd="0" presId="urn:microsoft.com/office/officeart/2005/8/layout/default"/>
    <dgm:cxn modelId="{CABDC2EE-BEA3-4064-8DB5-F8FB25B22A06}" type="presOf" srcId="{674E1B9B-38FF-4C6C-ADC5-0CD03D02F9C0}" destId="{EA98434C-4AAE-4343-9C13-054AC58935E9}" srcOrd="0" destOrd="0" presId="urn:microsoft.com/office/officeart/2005/8/layout/default"/>
    <dgm:cxn modelId="{C255898F-8938-4D1B-9E9F-8B1E42A67DF0}" srcId="{D3CBC419-1214-4C16-B56C-A50A8E22F6DA}" destId="{528E0D64-BC37-4650-ACDF-1D37BB352E80}" srcOrd="1" destOrd="0" parTransId="{7C9BB360-5791-45FD-A892-566691B80AFE}" sibTransId="{CA8CB742-3BAF-4B2A-82AB-A25072531FCF}"/>
    <dgm:cxn modelId="{C18DE0CB-7F17-4829-B13E-E44A48F24D2B}" type="presOf" srcId="{D3CBC419-1214-4C16-B56C-A50A8E22F6DA}" destId="{E477BB32-B3CB-4AA7-816F-DC9D6A3F3635}" srcOrd="0" destOrd="0" presId="urn:microsoft.com/office/officeart/2005/8/layout/default"/>
    <dgm:cxn modelId="{D9247963-5E5E-4B2F-842D-31A1859365BE}" type="presParOf" srcId="{E477BB32-B3CB-4AA7-816F-DC9D6A3F3635}" destId="{EA98434C-4AAE-4343-9C13-054AC58935E9}" srcOrd="0" destOrd="0" presId="urn:microsoft.com/office/officeart/2005/8/layout/default"/>
    <dgm:cxn modelId="{CF376281-AE8D-4EF7-83E1-9FBC3A261D24}" type="presParOf" srcId="{E477BB32-B3CB-4AA7-816F-DC9D6A3F3635}" destId="{E6C99D62-0869-4E54-B10F-EDF41F4E5BB0}" srcOrd="1" destOrd="0" presId="urn:microsoft.com/office/officeart/2005/8/layout/default"/>
    <dgm:cxn modelId="{64DBC2BA-AEB9-4446-9C9F-BD0044990B29}" type="presParOf" srcId="{E477BB32-B3CB-4AA7-816F-DC9D6A3F3635}" destId="{CCE3C8CA-F993-4215-B0D7-31DE44984A9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66F0C9-92E6-4DC1-9C70-1C69A4BDBB6B}" type="doc">
      <dgm:prSet loTypeId="urn:microsoft.com/office/officeart/2005/8/layout/chevron1" loCatId="process" qsTypeId="urn:microsoft.com/office/officeart/2005/8/quickstyle/simple1" qsCatId="simple" csTypeId="urn:microsoft.com/office/officeart/2005/8/colors/accent0_2" csCatId="mainScheme" phldr="1"/>
      <dgm:spPr/>
    </dgm:pt>
    <dgm:pt modelId="{C04409F5-6AC7-41CE-986A-489DADB4CCB1}" type="pres">
      <dgm:prSet presAssocID="{1E66F0C9-92E6-4DC1-9C70-1C69A4BDBB6B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5C0B7DE8-8B3D-406E-A232-C2C581C78251}" type="presOf" srcId="{1E66F0C9-92E6-4DC1-9C70-1C69A4BDBB6B}" destId="{C04409F5-6AC7-41CE-986A-489DADB4CCB1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9654A5-7A3C-4B00-98E1-823BFFABEF87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D3CAE4BB-4777-4359-904A-4E77EDCC6262}">
      <dgm:prSet phldrT="[Texto]" custT="1"/>
      <dgm:spPr/>
      <dgm:t>
        <a:bodyPr/>
        <a:lstStyle/>
        <a:p>
          <a:r>
            <a:rPr lang="es-CO" sz="2000" dirty="0"/>
            <a:t>Involucrar a los trabajadores y otras partes interesadas para que consideren los peligros de SST</a:t>
          </a:r>
          <a:endParaRPr lang="es-ES" sz="2000" dirty="0"/>
        </a:p>
      </dgm:t>
    </dgm:pt>
    <dgm:pt modelId="{3E1ABB33-BC1E-4FB9-8B64-6666586FBD8A}" type="parTrans" cxnId="{3BA96EA3-D074-4A52-9664-E6CF09382A34}">
      <dgm:prSet/>
      <dgm:spPr/>
      <dgm:t>
        <a:bodyPr/>
        <a:lstStyle/>
        <a:p>
          <a:endParaRPr lang="es-ES" sz="1800"/>
        </a:p>
      </dgm:t>
    </dgm:pt>
    <dgm:pt modelId="{5C6FE0B0-AA3D-458C-850F-F5C10BB5F43C}" type="sibTrans" cxnId="{3BA96EA3-D074-4A52-9664-E6CF09382A34}">
      <dgm:prSet/>
      <dgm:spPr/>
      <dgm:t>
        <a:bodyPr/>
        <a:lstStyle/>
        <a:p>
          <a:endParaRPr lang="es-ES" sz="1800"/>
        </a:p>
      </dgm:t>
    </dgm:pt>
    <dgm:pt modelId="{4D8A499E-A05A-4346-9A68-6338A09822EF}">
      <dgm:prSet phldrT="[Texto]" custT="1"/>
      <dgm:spPr/>
      <dgm:t>
        <a:bodyPr/>
        <a:lstStyle/>
        <a:p>
          <a:r>
            <a:rPr lang="es-CO" sz="2000" dirty="0" smtClean="0"/>
            <a:t>Conocer los </a:t>
          </a:r>
          <a:r>
            <a:rPr lang="es-CO" sz="2000" dirty="0"/>
            <a:t>riesgos y </a:t>
          </a:r>
          <a:r>
            <a:rPr lang="es-CO" sz="2000" dirty="0" smtClean="0"/>
            <a:t>oportunidades para saber como abordarlos, deben </a:t>
          </a:r>
          <a:r>
            <a:rPr lang="es-CO" sz="2000" dirty="0"/>
            <a:t>estar </a:t>
          </a:r>
          <a:r>
            <a:rPr lang="es-CO" sz="2000" dirty="0" smtClean="0"/>
            <a:t>documentados</a:t>
          </a:r>
          <a:endParaRPr lang="es-ES" sz="2000" dirty="0"/>
        </a:p>
      </dgm:t>
    </dgm:pt>
    <dgm:pt modelId="{95E2A5BF-2239-4EB8-8964-5F019DEFF571}" type="parTrans" cxnId="{29D92779-5330-437A-8A0D-9C36E9E75649}">
      <dgm:prSet/>
      <dgm:spPr/>
      <dgm:t>
        <a:bodyPr/>
        <a:lstStyle/>
        <a:p>
          <a:endParaRPr lang="es-ES" sz="1800"/>
        </a:p>
      </dgm:t>
    </dgm:pt>
    <dgm:pt modelId="{BD1EAE15-3072-43D3-9732-D0F3BEA58E63}" type="sibTrans" cxnId="{29D92779-5330-437A-8A0D-9C36E9E75649}">
      <dgm:prSet/>
      <dgm:spPr/>
      <dgm:t>
        <a:bodyPr/>
        <a:lstStyle/>
        <a:p>
          <a:endParaRPr lang="es-ES" sz="1800"/>
        </a:p>
      </dgm:t>
    </dgm:pt>
    <dgm:pt modelId="{9D593421-74C3-4F11-B784-3E4C2C74C16D}">
      <dgm:prSet phldrT="[Texto]" custT="1"/>
      <dgm:spPr/>
      <dgm:t>
        <a:bodyPr/>
        <a:lstStyle/>
        <a:p>
          <a:r>
            <a:rPr lang="es-ES" sz="2000" smtClean="0"/>
            <a:t>Planificación de acciones</a:t>
          </a:r>
          <a:endParaRPr lang="es-ES" sz="2000" dirty="0"/>
        </a:p>
      </dgm:t>
    </dgm:pt>
    <dgm:pt modelId="{B7699FC1-4017-4A97-B95C-5B6641BAE184}" type="sibTrans" cxnId="{E9C026CC-4C26-44A3-B096-893710FE36F6}">
      <dgm:prSet/>
      <dgm:spPr/>
      <dgm:t>
        <a:bodyPr/>
        <a:lstStyle/>
        <a:p>
          <a:endParaRPr lang="es-ES" sz="1800"/>
        </a:p>
      </dgm:t>
    </dgm:pt>
    <dgm:pt modelId="{8E331618-3843-4B93-A9A5-1CDF3B3DC471}" type="parTrans" cxnId="{E9C026CC-4C26-44A3-B096-893710FE36F6}">
      <dgm:prSet/>
      <dgm:spPr/>
      <dgm:t>
        <a:bodyPr/>
        <a:lstStyle/>
        <a:p>
          <a:endParaRPr lang="es-ES" sz="1800"/>
        </a:p>
      </dgm:t>
    </dgm:pt>
    <dgm:pt modelId="{753D6E54-EE59-46D0-A308-9CCD2A26F02B}" type="pres">
      <dgm:prSet presAssocID="{B49654A5-7A3C-4B00-98E1-823BFFABEF8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5F90EFDB-6172-4D0E-AF49-80FD5A988AE6}" type="pres">
      <dgm:prSet presAssocID="{D3CAE4BB-4777-4359-904A-4E77EDCC6262}" presName="Accent1" presStyleCnt="0"/>
      <dgm:spPr/>
    </dgm:pt>
    <dgm:pt modelId="{6C76D07C-9B8D-4416-86A3-2B27387B9E6A}" type="pres">
      <dgm:prSet presAssocID="{D3CAE4BB-4777-4359-904A-4E77EDCC6262}" presName="Accent" presStyleLbl="node1" presStyleIdx="0" presStyleCnt="3" custScaleX="123012"/>
      <dgm:spPr/>
    </dgm:pt>
    <dgm:pt modelId="{917631AF-5082-47AD-9501-CE516FA8FD07}" type="pres">
      <dgm:prSet presAssocID="{D3CAE4BB-4777-4359-904A-4E77EDCC6262}" presName="Parent1" presStyleLbl="revTx" presStyleIdx="0" presStyleCnt="3" custScaleX="130764" custLinFactNeighborX="3961" custLinFactNeighborY="-120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3EE3DA-2038-483D-A32B-A8912A42343B}" type="pres">
      <dgm:prSet presAssocID="{9D593421-74C3-4F11-B784-3E4C2C74C16D}" presName="Accent2" presStyleCnt="0"/>
      <dgm:spPr/>
    </dgm:pt>
    <dgm:pt modelId="{F8B81CFE-7D72-422C-8EAB-D0F18F8D3086}" type="pres">
      <dgm:prSet presAssocID="{9D593421-74C3-4F11-B784-3E4C2C74C16D}" presName="Accent" presStyleLbl="node1" presStyleIdx="1" presStyleCnt="3" custScaleX="124668" custScaleY="91999" custLinFactNeighborX="-1264"/>
      <dgm:spPr/>
    </dgm:pt>
    <dgm:pt modelId="{6B65D47C-1B2A-44CF-AE60-C7656476BC31}" type="pres">
      <dgm:prSet presAssocID="{9D593421-74C3-4F11-B784-3E4C2C74C16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C965FC-0E6C-4B4A-A6AC-68C58DB895F3}" type="pres">
      <dgm:prSet presAssocID="{4D8A499E-A05A-4346-9A68-6338A09822EF}" presName="Accent3" presStyleCnt="0"/>
      <dgm:spPr/>
    </dgm:pt>
    <dgm:pt modelId="{C1C52CBD-4FD4-432D-BCA2-E5F9CFEF866A}" type="pres">
      <dgm:prSet presAssocID="{4D8A499E-A05A-4346-9A68-6338A09822EF}" presName="Accent" presStyleLbl="node1" presStyleIdx="2" presStyleCnt="3" custScaleX="134337"/>
      <dgm:spPr/>
    </dgm:pt>
    <dgm:pt modelId="{D04A2283-28F6-4AC5-858C-0AD19A6DEF13}" type="pres">
      <dgm:prSet presAssocID="{4D8A499E-A05A-4346-9A68-6338A09822EF}" presName="Parent3" presStyleLbl="revTx" presStyleIdx="2" presStyleCnt="3" custScaleX="149300" custLinFactNeighborX="-1137" custLinFactNeighborY="-72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FEEEDD0-1508-4D34-9603-07529A9757D6}" type="presOf" srcId="{B49654A5-7A3C-4B00-98E1-823BFFABEF87}" destId="{753D6E54-EE59-46D0-A308-9CCD2A26F02B}" srcOrd="0" destOrd="0" presId="urn:microsoft.com/office/officeart/2009/layout/CircleArrowProcess"/>
    <dgm:cxn modelId="{3BA96EA3-D074-4A52-9664-E6CF09382A34}" srcId="{B49654A5-7A3C-4B00-98E1-823BFFABEF87}" destId="{D3CAE4BB-4777-4359-904A-4E77EDCC6262}" srcOrd="0" destOrd="0" parTransId="{3E1ABB33-BC1E-4FB9-8B64-6666586FBD8A}" sibTransId="{5C6FE0B0-AA3D-458C-850F-F5C10BB5F43C}"/>
    <dgm:cxn modelId="{FFE87B81-C7C0-45D5-924D-46AA50DF6C18}" type="presOf" srcId="{9D593421-74C3-4F11-B784-3E4C2C74C16D}" destId="{6B65D47C-1B2A-44CF-AE60-C7656476BC31}" srcOrd="0" destOrd="0" presId="urn:microsoft.com/office/officeart/2009/layout/CircleArrowProcess"/>
    <dgm:cxn modelId="{E9C026CC-4C26-44A3-B096-893710FE36F6}" srcId="{B49654A5-7A3C-4B00-98E1-823BFFABEF87}" destId="{9D593421-74C3-4F11-B784-3E4C2C74C16D}" srcOrd="1" destOrd="0" parTransId="{8E331618-3843-4B93-A9A5-1CDF3B3DC471}" sibTransId="{B7699FC1-4017-4A97-B95C-5B6641BAE184}"/>
    <dgm:cxn modelId="{29D92779-5330-437A-8A0D-9C36E9E75649}" srcId="{B49654A5-7A3C-4B00-98E1-823BFFABEF87}" destId="{4D8A499E-A05A-4346-9A68-6338A09822EF}" srcOrd="2" destOrd="0" parTransId="{95E2A5BF-2239-4EB8-8964-5F019DEFF571}" sibTransId="{BD1EAE15-3072-43D3-9732-D0F3BEA58E63}"/>
    <dgm:cxn modelId="{811710B8-C1AB-4376-B033-89C3ED849C37}" type="presOf" srcId="{4D8A499E-A05A-4346-9A68-6338A09822EF}" destId="{D04A2283-28F6-4AC5-858C-0AD19A6DEF13}" srcOrd="0" destOrd="0" presId="urn:microsoft.com/office/officeart/2009/layout/CircleArrowProcess"/>
    <dgm:cxn modelId="{5ED3F0D4-A5A0-4E86-921F-D6A4A4F4BDC5}" type="presOf" srcId="{D3CAE4BB-4777-4359-904A-4E77EDCC6262}" destId="{917631AF-5082-47AD-9501-CE516FA8FD07}" srcOrd="0" destOrd="0" presId="urn:microsoft.com/office/officeart/2009/layout/CircleArrowProcess"/>
    <dgm:cxn modelId="{20971223-2DF3-47B1-8A79-755B722353CB}" type="presParOf" srcId="{753D6E54-EE59-46D0-A308-9CCD2A26F02B}" destId="{5F90EFDB-6172-4D0E-AF49-80FD5A988AE6}" srcOrd="0" destOrd="0" presId="urn:microsoft.com/office/officeart/2009/layout/CircleArrowProcess"/>
    <dgm:cxn modelId="{26102169-08F1-47DB-B694-E8E0DA151471}" type="presParOf" srcId="{5F90EFDB-6172-4D0E-AF49-80FD5A988AE6}" destId="{6C76D07C-9B8D-4416-86A3-2B27387B9E6A}" srcOrd="0" destOrd="0" presId="urn:microsoft.com/office/officeart/2009/layout/CircleArrowProcess"/>
    <dgm:cxn modelId="{0732F041-DB23-429E-8001-0114D86974C6}" type="presParOf" srcId="{753D6E54-EE59-46D0-A308-9CCD2A26F02B}" destId="{917631AF-5082-47AD-9501-CE516FA8FD07}" srcOrd="1" destOrd="0" presId="urn:microsoft.com/office/officeart/2009/layout/CircleArrowProcess"/>
    <dgm:cxn modelId="{7F6D4CDB-2FEB-4525-837A-24E61FF706AA}" type="presParOf" srcId="{753D6E54-EE59-46D0-A308-9CCD2A26F02B}" destId="{3A3EE3DA-2038-483D-A32B-A8912A42343B}" srcOrd="2" destOrd="0" presId="urn:microsoft.com/office/officeart/2009/layout/CircleArrowProcess"/>
    <dgm:cxn modelId="{676BBFA8-5475-442C-954F-28BFCFE73866}" type="presParOf" srcId="{3A3EE3DA-2038-483D-A32B-A8912A42343B}" destId="{F8B81CFE-7D72-422C-8EAB-D0F18F8D3086}" srcOrd="0" destOrd="0" presId="urn:microsoft.com/office/officeart/2009/layout/CircleArrowProcess"/>
    <dgm:cxn modelId="{B682885D-AB1F-4ECC-BAF3-669ED19FF10B}" type="presParOf" srcId="{753D6E54-EE59-46D0-A308-9CCD2A26F02B}" destId="{6B65D47C-1B2A-44CF-AE60-C7656476BC31}" srcOrd="3" destOrd="0" presId="urn:microsoft.com/office/officeart/2009/layout/CircleArrowProcess"/>
    <dgm:cxn modelId="{8E0DC807-E002-4E44-A12D-B796D8B17850}" type="presParOf" srcId="{753D6E54-EE59-46D0-A308-9CCD2A26F02B}" destId="{CBC965FC-0E6C-4B4A-A6AC-68C58DB895F3}" srcOrd="4" destOrd="0" presId="urn:microsoft.com/office/officeart/2009/layout/CircleArrowProcess"/>
    <dgm:cxn modelId="{04F824F6-9C4C-4E9C-B59E-B10E9313734F}" type="presParOf" srcId="{CBC965FC-0E6C-4B4A-A6AC-68C58DB895F3}" destId="{C1C52CBD-4FD4-432D-BCA2-E5F9CFEF866A}" srcOrd="0" destOrd="0" presId="urn:microsoft.com/office/officeart/2009/layout/CircleArrowProcess"/>
    <dgm:cxn modelId="{93DF213C-477E-43C9-8BCA-F111B4F411CD}" type="presParOf" srcId="{753D6E54-EE59-46D0-A308-9CCD2A26F02B}" destId="{D04A2283-28F6-4AC5-858C-0AD19A6DEF1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B3EFD3-9585-4EC1-BDD1-B9F258B95066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AD9836D8-72BD-4E04-8706-4850C82E6A8E}">
      <dgm:prSet phldrT="[Texto]"/>
      <dgm:spPr/>
      <dgm:t>
        <a:bodyPr/>
        <a:lstStyle/>
        <a:p>
          <a:r>
            <a:rPr lang="es-ES" dirty="0"/>
            <a:t>Recursos </a:t>
          </a:r>
        </a:p>
      </dgm:t>
    </dgm:pt>
    <dgm:pt modelId="{FB78CAB3-F6C4-417E-A181-6B2374FCB259}" type="parTrans" cxnId="{E98E3316-6E53-4450-AD2F-81EBB42CA0F8}">
      <dgm:prSet/>
      <dgm:spPr/>
      <dgm:t>
        <a:bodyPr/>
        <a:lstStyle/>
        <a:p>
          <a:endParaRPr lang="es-ES"/>
        </a:p>
      </dgm:t>
    </dgm:pt>
    <dgm:pt modelId="{C5EFB690-B7DD-450F-B369-BC0026F76D47}" type="sibTrans" cxnId="{E98E3316-6E53-4450-AD2F-81EBB42CA0F8}">
      <dgm:prSet/>
      <dgm:spPr/>
      <dgm:t>
        <a:bodyPr/>
        <a:lstStyle/>
        <a:p>
          <a:endParaRPr lang="es-ES"/>
        </a:p>
      </dgm:t>
    </dgm:pt>
    <dgm:pt modelId="{C3A22D7A-0550-4E9C-9D43-9231408109B0}">
      <dgm:prSet phldrT="[Texto]"/>
      <dgm:spPr/>
      <dgm:t>
        <a:bodyPr/>
        <a:lstStyle/>
        <a:p>
          <a:r>
            <a:rPr lang="es-ES" dirty="0"/>
            <a:t>Competencia </a:t>
          </a:r>
        </a:p>
      </dgm:t>
    </dgm:pt>
    <dgm:pt modelId="{396D1DAD-9754-4648-AAE9-7706236BCC9D}" type="parTrans" cxnId="{AE78CB4A-5F77-4B3E-AA8E-D77B73C0412B}">
      <dgm:prSet/>
      <dgm:spPr/>
      <dgm:t>
        <a:bodyPr/>
        <a:lstStyle/>
        <a:p>
          <a:endParaRPr lang="es-ES"/>
        </a:p>
      </dgm:t>
    </dgm:pt>
    <dgm:pt modelId="{C684FB43-2887-4481-AF65-1CDF01A367B9}" type="sibTrans" cxnId="{AE78CB4A-5F77-4B3E-AA8E-D77B73C0412B}">
      <dgm:prSet/>
      <dgm:spPr/>
      <dgm:t>
        <a:bodyPr/>
        <a:lstStyle/>
        <a:p>
          <a:endParaRPr lang="es-ES"/>
        </a:p>
      </dgm:t>
    </dgm:pt>
    <dgm:pt modelId="{AB9325F8-2B20-4F8C-9C03-D1565009D031}">
      <dgm:prSet phldrT="[Texto]"/>
      <dgm:spPr/>
      <dgm:t>
        <a:bodyPr/>
        <a:lstStyle/>
        <a:p>
          <a:r>
            <a:rPr lang="es-ES" dirty="0"/>
            <a:t>Toma de conciencia </a:t>
          </a:r>
        </a:p>
      </dgm:t>
    </dgm:pt>
    <dgm:pt modelId="{07DCDA51-2F65-465E-9A74-9148B01FA3EA}" type="parTrans" cxnId="{31AF0593-649D-476A-BDAE-99D5649A9156}">
      <dgm:prSet/>
      <dgm:spPr/>
      <dgm:t>
        <a:bodyPr/>
        <a:lstStyle/>
        <a:p>
          <a:endParaRPr lang="es-ES"/>
        </a:p>
      </dgm:t>
    </dgm:pt>
    <dgm:pt modelId="{5457275B-96B5-4987-A9C2-CBDD29E3B06E}" type="sibTrans" cxnId="{31AF0593-649D-476A-BDAE-99D5649A9156}">
      <dgm:prSet/>
      <dgm:spPr/>
      <dgm:t>
        <a:bodyPr/>
        <a:lstStyle/>
        <a:p>
          <a:endParaRPr lang="es-ES"/>
        </a:p>
      </dgm:t>
    </dgm:pt>
    <dgm:pt modelId="{CE7B24B9-658F-4904-85D0-3BDD7CCA5AF8}">
      <dgm:prSet phldrT="[Texto]"/>
      <dgm:spPr/>
      <dgm:t>
        <a:bodyPr/>
        <a:lstStyle/>
        <a:p>
          <a:r>
            <a:rPr lang="es-ES" dirty="0"/>
            <a:t>Comunicación </a:t>
          </a:r>
        </a:p>
      </dgm:t>
    </dgm:pt>
    <dgm:pt modelId="{A22B0CFC-CEDD-4C9D-AD13-DB28DA6C42C9}" type="parTrans" cxnId="{31D02199-6013-4B72-8740-AE8A28162DC1}">
      <dgm:prSet/>
      <dgm:spPr/>
      <dgm:t>
        <a:bodyPr/>
        <a:lstStyle/>
        <a:p>
          <a:endParaRPr lang="es-ES"/>
        </a:p>
      </dgm:t>
    </dgm:pt>
    <dgm:pt modelId="{4504F512-ED8D-4F92-9637-DD07EB8B2263}" type="sibTrans" cxnId="{31D02199-6013-4B72-8740-AE8A28162DC1}">
      <dgm:prSet/>
      <dgm:spPr/>
      <dgm:t>
        <a:bodyPr/>
        <a:lstStyle/>
        <a:p>
          <a:endParaRPr lang="es-ES"/>
        </a:p>
      </dgm:t>
    </dgm:pt>
    <dgm:pt modelId="{F7F7987A-559D-4975-9D91-0D54F396A379}" type="pres">
      <dgm:prSet presAssocID="{28B3EFD3-9585-4EC1-BDD1-B9F258B95066}" presName="Name0" presStyleCnt="0">
        <dgm:presLayoutVars>
          <dgm:dir/>
          <dgm:animLvl val="lvl"/>
          <dgm:resizeHandles val="exact"/>
        </dgm:presLayoutVars>
      </dgm:prSet>
      <dgm:spPr/>
    </dgm:pt>
    <dgm:pt modelId="{B4FE6B72-4821-4050-898B-3E709A2064C5}" type="pres">
      <dgm:prSet presAssocID="{AD9836D8-72BD-4E04-8706-4850C82E6A8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052A5C-E9E7-4F09-9B90-B320D24A660F}" type="pres">
      <dgm:prSet presAssocID="{C5EFB690-B7DD-450F-B369-BC0026F76D47}" presName="parTxOnlySpace" presStyleCnt="0"/>
      <dgm:spPr/>
    </dgm:pt>
    <dgm:pt modelId="{374B9A3F-5494-4B0E-947C-57561D3B5CDE}" type="pres">
      <dgm:prSet presAssocID="{C3A22D7A-0550-4E9C-9D43-9231408109B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4EFA69-2AF1-4AC0-8981-13A05A4C5F10}" type="pres">
      <dgm:prSet presAssocID="{C684FB43-2887-4481-AF65-1CDF01A367B9}" presName="parTxOnlySpace" presStyleCnt="0"/>
      <dgm:spPr/>
    </dgm:pt>
    <dgm:pt modelId="{0F438AEF-B959-4401-8346-45F3CDEA44CB}" type="pres">
      <dgm:prSet presAssocID="{AB9325F8-2B20-4F8C-9C03-D1565009D03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185EFD-9726-46A5-886F-A99310185137}" type="pres">
      <dgm:prSet presAssocID="{5457275B-96B5-4987-A9C2-CBDD29E3B06E}" presName="parTxOnlySpace" presStyleCnt="0"/>
      <dgm:spPr/>
    </dgm:pt>
    <dgm:pt modelId="{0F59ADB5-B0EA-4A4A-9950-A5620EC90C0E}" type="pres">
      <dgm:prSet presAssocID="{CE7B24B9-658F-4904-85D0-3BDD7CCA5AF8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E78CB4A-5F77-4B3E-AA8E-D77B73C0412B}" srcId="{28B3EFD3-9585-4EC1-BDD1-B9F258B95066}" destId="{C3A22D7A-0550-4E9C-9D43-9231408109B0}" srcOrd="1" destOrd="0" parTransId="{396D1DAD-9754-4648-AAE9-7706236BCC9D}" sibTransId="{C684FB43-2887-4481-AF65-1CDF01A367B9}"/>
    <dgm:cxn modelId="{E98E3316-6E53-4450-AD2F-81EBB42CA0F8}" srcId="{28B3EFD3-9585-4EC1-BDD1-B9F258B95066}" destId="{AD9836D8-72BD-4E04-8706-4850C82E6A8E}" srcOrd="0" destOrd="0" parTransId="{FB78CAB3-F6C4-417E-A181-6B2374FCB259}" sibTransId="{C5EFB690-B7DD-450F-B369-BC0026F76D47}"/>
    <dgm:cxn modelId="{56018A34-57F6-4C77-8F8E-B4B058393C59}" type="presOf" srcId="{AD9836D8-72BD-4E04-8706-4850C82E6A8E}" destId="{B4FE6B72-4821-4050-898B-3E709A2064C5}" srcOrd="0" destOrd="0" presId="urn:microsoft.com/office/officeart/2005/8/layout/chevron1"/>
    <dgm:cxn modelId="{E79C8873-B337-461B-93D9-B160CCD7A72A}" type="presOf" srcId="{C3A22D7A-0550-4E9C-9D43-9231408109B0}" destId="{374B9A3F-5494-4B0E-947C-57561D3B5CDE}" srcOrd="0" destOrd="0" presId="urn:microsoft.com/office/officeart/2005/8/layout/chevron1"/>
    <dgm:cxn modelId="{8DA5C6B6-B1DF-42A3-A37C-DBA63A890B75}" type="presOf" srcId="{CE7B24B9-658F-4904-85D0-3BDD7CCA5AF8}" destId="{0F59ADB5-B0EA-4A4A-9950-A5620EC90C0E}" srcOrd="0" destOrd="0" presId="urn:microsoft.com/office/officeart/2005/8/layout/chevron1"/>
    <dgm:cxn modelId="{31D02199-6013-4B72-8740-AE8A28162DC1}" srcId="{28B3EFD3-9585-4EC1-BDD1-B9F258B95066}" destId="{CE7B24B9-658F-4904-85D0-3BDD7CCA5AF8}" srcOrd="3" destOrd="0" parTransId="{A22B0CFC-CEDD-4C9D-AD13-DB28DA6C42C9}" sibTransId="{4504F512-ED8D-4F92-9637-DD07EB8B2263}"/>
    <dgm:cxn modelId="{31AF0593-649D-476A-BDAE-99D5649A9156}" srcId="{28B3EFD3-9585-4EC1-BDD1-B9F258B95066}" destId="{AB9325F8-2B20-4F8C-9C03-D1565009D031}" srcOrd="2" destOrd="0" parTransId="{07DCDA51-2F65-465E-9A74-9148B01FA3EA}" sibTransId="{5457275B-96B5-4987-A9C2-CBDD29E3B06E}"/>
    <dgm:cxn modelId="{EE3F9B7A-CA73-44B7-93CB-F4E5A8B41D2B}" type="presOf" srcId="{28B3EFD3-9585-4EC1-BDD1-B9F258B95066}" destId="{F7F7987A-559D-4975-9D91-0D54F396A379}" srcOrd="0" destOrd="0" presId="urn:microsoft.com/office/officeart/2005/8/layout/chevron1"/>
    <dgm:cxn modelId="{4D2E1B70-451C-48D6-BC48-A455BD96C2EB}" type="presOf" srcId="{AB9325F8-2B20-4F8C-9C03-D1565009D031}" destId="{0F438AEF-B959-4401-8346-45F3CDEA44CB}" srcOrd="0" destOrd="0" presId="urn:microsoft.com/office/officeart/2005/8/layout/chevron1"/>
    <dgm:cxn modelId="{FF63749A-1CBA-4969-9E77-18D980FE706A}" type="presParOf" srcId="{F7F7987A-559D-4975-9D91-0D54F396A379}" destId="{B4FE6B72-4821-4050-898B-3E709A2064C5}" srcOrd="0" destOrd="0" presId="urn:microsoft.com/office/officeart/2005/8/layout/chevron1"/>
    <dgm:cxn modelId="{12286B4A-FB7C-4F47-B5B7-96F20DDDB000}" type="presParOf" srcId="{F7F7987A-559D-4975-9D91-0D54F396A379}" destId="{5F052A5C-E9E7-4F09-9B90-B320D24A660F}" srcOrd="1" destOrd="0" presId="urn:microsoft.com/office/officeart/2005/8/layout/chevron1"/>
    <dgm:cxn modelId="{D8EB930B-5C18-4FAC-9F78-349150BA316E}" type="presParOf" srcId="{F7F7987A-559D-4975-9D91-0D54F396A379}" destId="{374B9A3F-5494-4B0E-947C-57561D3B5CDE}" srcOrd="2" destOrd="0" presId="urn:microsoft.com/office/officeart/2005/8/layout/chevron1"/>
    <dgm:cxn modelId="{844C79EA-267D-4070-88AF-26992D41E07F}" type="presParOf" srcId="{F7F7987A-559D-4975-9D91-0D54F396A379}" destId="{EB4EFA69-2AF1-4AC0-8981-13A05A4C5F10}" srcOrd="3" destOrd="0" presId="urn:microsoft.com/office/officeart/2005/8/layout/chevron1"/>
    <dgm:cxn modelId="{643A9E94-6376-425A-95D8-9FD3982BB81A}" type="presParOf" srcId="{F7F7987A-559D-4975-9D91-0D54F396A379}" destId="{0F438AEF-B959-4401-8346-45F3CDEA44CB}" srcOrd="4" destOrd="0" presId="urn:microsoft.com/office/officeart/2005/8/layout/chevron1"/>
    <dgm:cxn modelId="{74626398-A3D0-4734-8F80-2DFDC7828B6B}" type="presParOf" srcId="{F7F7987A-559D-4975-9D91-0D54F396A379}" destId="{73185EFD-9726-46A5-886F-A99310185137}" srcOrd="5" destOrd="0" presId="urn:microsoft.com/office/officeart/2005/8/layout/chevron1"/>
    <dgm:cxn modelId="{4BCD0426-F9EA-46B9-A6DB-BFB9BE50524B}" type="presParOf" srcId="{F7F7987A-559D-4975-9D91-0D54F396A379}" destId="{0F59ADB5-B0EA-4A4A-9950-A5620EC90C0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EC07F9-5319-46F4-BC04-88BDFD2956C2}" type="doc">
      <dgm:prSet loTypeId="urn:microsoft.com/office/officeart/2008/layout/VerticalCurvedList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6BF67031-FA2D-40C7-88CA-178CB4458681}">
      <dgm:prSet phldrT="[Texto]" custT="1"/>
      <dgm:spPr/>
      <dgm:t>
        <a:bodyPr/>
        <a:lstStyle/>
        <a:p>
          <a:pPr marL="0" indent="0" algn="just" defTabSz="1244600">
            <a:lnSpc>
              <a:spcPct val="150000"/>
            </a:lnSpc>
          </a:pPr>
          <a:r>
            <a:rPr lang="es-ES" sz="2800" b="1" dirty="0" smtClean="0"/>
            <a:t>PLANIFICACION Y CONTROL  OPERACIONAL</a:t>
          </a:r>
          <a:endParaRPr lang="es-ES" sz="2800" b="1" dirty="0"/>
        </a:p>
      </dgm:t>
    </dgm:pt>
    <dgm:pt modelId="{EA78B203-A88C-4930-B6B3-0757B02B14B4}" type="sibTrans" cxnId="{3A0A76E5-1CC2-4AEA-AB41-3B151D4A3ACE}">
      <dgm:prSet/>
      <dgm:spPr/>
      <dgm:t>
        <a:bodyPr/>
        <a:lstStyle/>
        <a:p>
          <a:endParaRPr lang="es-ES"/>
        </a:p>
      </dgm:t>
    </dgm:pt>
    <dgm:pt modelId="{FC2D8515-8B12-4A53-9E97-4224734337A8}" type="parTrans" cxnId="{3A0A76E5-1CC2-4AEA-AB41-3B151D4A3ACE}">
      <dgm:prSet/>
      <dgm:spPr/>
      <dgm:t>
        <a:bodyPr/>
        <a:lstStyle/>
        <a:p>
          <a:endParaRPr lang="es-ES"/>
        </a:p>
      </dgm:t>
    </dgm:pt>
    <dgm:pt modelId="{F16E08A8-EED0-4C42-9112-25D2F7ADF888}">
      <dgm:prSet phldrT="[Texto]" custT="1"/>
      <dgm:spPr/>
      <dgm:t>
        <a:bodyPr/>
        <a:lstStyle/>
        <a:p>
          <a:pPr marL="171450" indent="0" algn="l" defTabSz="800100">
            <a:lnSpc>
              <a:spcPct val="150000"/>
            </a:lnSpc>
          </a:pPr>
          <a:endParaRPr lang="es-ES" sz="1800" dirty="0"/>
        </a:p>
      </dgm:t>
    </dgm:pt>
    <dgm:pt modelId="{F0501F67-C9BF-464F-A968-FC144801F98D}" type="parTrans" cxnId="{4976DA3B-4E27-4731-B4E5-EC4D03E85DB4}">
      <dgm:prSet/>
      <dgm:spPr/>
      <dgm:t>
        <a:bodyPr/>
        <a:lstStyle/>
        <a:p>
          <a:endParaRPr lang="es-ES"/>
        </a:p>
      </dgm:t>
    </dgm:pt>
    <dgm:pt modelId="{B244FC96-A96A-40F3-905C-9CFDAE8A9E12}" type="sibTrans" cxnId="{4976DA3B-4E27-4731-B4E5-EC4D03E85DB4}">
      <dgm:prSet/>
      <dgm:spPr/>
      <dgm:t>
        <a:bodyPr/>
        <a:lstStyle/>
        <a:p>
          <a:endParaRPr lang="es-ES"/>
        </a:p>
      </dgm:t>
    </dgm:pt>
    <dgm:pt modelId="{F08F6B7E-F781-49F8-8B62-18C858C1E3AA}">
      <dgm:prSet phldrT="[Texto]" custT="1"/>
      <dgm:spPr/>
      <dgm:t>
        <a:bodyPr/>
        <a:lstStyle/>
        <a:p>
          <a:pPr marL="0" indent="0" algn="just" defTabSz="841375">
            <a:lnSpc>
              <a:spcPct val="100000"/>
            </a:lnSpc>
          </a:pPr>
          <a:r>
            <a:rPr lang="es-ES" sz="1800" b="1" dirty="0" smtClean="0"/>
            <a:t>CONTRATISTAS</a:t>
          </a:r>
          <a:r>
            <a:rPr lang="es-ES" sz="1800" b="0" dirty="0" smtClean="0"/>
            <a:t>, se debe coordinar con los contratistas para identificar las actividades que impactan a los trabajadores en el lugar del trabajo (responsabilidad compartida) deben cumplir los aspectos del SGSST</a:t>
          </a:r>
          <a:endParaRPr lang="es-ES" sz="1800" b="0" dirty="0"/>
        </a:p>
      </dgm:t>
    </dgm:pt>
    <dgm:pt modelId="{04D02C4E-AD1D-40D2-8811-6550229B93CB}" type="parTrans" cxnId="{03DACF45-3F9C-48C0-91E7-4D1900CB83BA}">
      <dgm:prSet/>
      <dgm:spPr/>
      <dgm:t>
        <a:bodyPr/>
        <a:lstStyle/>
        <a:p>
          <a:endParaRPr lang="es-ES"/>
        </a:p>
      </dgm:t>
    </dgm:pt>
    <dgm:pt modelId="{182CBD53-EBCD-4434-AB32-1940DA92EF00}" type="sibTrans" cxnId="{03DACF45-3F9C-48C0-91E7-4D1900CB83BA}">
      <dgm:prSet/>
      <dgm:spPr/>
      <dgm:t>
        <a:bodyPr/>
        <a:lstStyle/>
        <a:p>
          <a:endParaRPr lang="es-ES"/>
        </a:p>
      </dgm:t>
    </dgm:pt>
    <dgm:pt modelId="{70D6FFF0-BDB4-4964-A966-EE4DCECB86BC}">
      <dgm:prSet phldrT="[Texto]" custT="1"/>
      <dgm:spPr/>
      <dgm:t>
        <a:bodyPr/>
        <a:lstStyle/>
        <a:p>
          <a:pPr marL="0" indent="0" algn="just" defTabSz="841375">
            <a:lnSpc>
              <a:spcPct val="100000"/>
            </a:lnSpc>
          </a:pPr>
          <a:r>
            <a:rPr lang="es-ES" sz="1800" b="1" dirty="0" smtClean="0"/>
            <a:t>COMPRAS, </a:t>
          </a:r>
          <a:r>
            <a:rPr lang="es-ES" sz="1800" b="0" dirty="0" smtClean="0"/>
            <a:t>establecer procedimiento para controlar compra de productos y servicios asegurando el SST</a:t>
          </a:r>
          <a:endParaRPr lang="es-ES" sz="1800" b="0" dirty="0"/>
        </a:p>
      </dgm:t>
    </dgm:pt>
    <dgm:pt modelId="{1DFB9718-6D7B-45C7-A7FB-E01D191A6C53}" type="parTrans" cxnId="{4740F148-7689-46C9-BFF9-800FE49F62AA}">
      <dgm:prSet/>
      <dgm:spPr/>
      <dgm:t>
        <a:bodyPr/>
        <a:lstStyle/>
        <a:p>
          <a:endParaRPr lang="es-ES"/>
        </a:p>
      </dgm:t>
    </dgm:pt>
    <dgm:pt modelId="{77BE4FE2-2816-42AB-8BF0-195DDA1CC265}" type="sibTrans" cxnId="{4740F148-7689-46C9-BFF9-800FE49F62AA}">
      <dgm:prSet/>
      <dgm:spPr/>
      <dgm:t>
        <a:bodyPr/>
        <a:lstStyle/>
        <a:p>
          <a:endParaRPr lang="es-ES"/>
        </a:p>
      </dgm:t>
    </dgm:pt>
    <dgm:pt modelId="{5A9C0630-61C8-4A64-BDC0-5EAC50B07977}">
      <dgm:prSet phldrT="[Texto]" custT="1"/>
      <dgm:spPr/>
      <dgm:t>
        <a:bodyPr/>
        <a:lstStyle/>
        <a:p>
          <a:pPr marL="0" indent="0" algn="just" defTabSz="841375">
            <a:lnSpc>
              <a:spcPct val="100000"/>
            </a:lnSpc>
          </a:pPr>
          <a:r>
            <a:rPr lang="es-ES" sz="1800" b="0" dirty="0" smtClean="0"/>
            <a:t>Establecer procedimientos para los cambios que sufre, evaluar aspectos de SST que impactan en cambios</a:t>
          </a:r>
          <a:endParaRPr lang="es-ES" sz="1800" b="0" dirty="0"/>
        </a:p>
      </dgm:t>
    </dgm:pt>
    <dgm:pt modelId="{03BD5888-35B8-4EE4-8645-BD6CF2FE412A}" type="parTrans" cxnId="{8D2FBC21-6267-4CAD-A456-CDB182866D83}">
      <dgm:prSet/>
      <dgm:spPr/>
      <dgm:t>
        <a:bodyPr/>
        <a:lstStyle/>
        <a:p>
          <a:endParaRPr lang="es-ES"/>
        </a:p>
      </dgm:t>
    </dgm:pt>
    <dgm:pt modelId="{09B88AA4-DFD0-4F40-869D-D165F0C653ED}" type="sibTrans" cxnId="{8D2FBC21-6267-4CAD-A456-CDB182866D83}">
      <dgm:prSet/>
      <dgm:spPr/>
      <dgm:t>
        <a:bodyPr/>
        <a:lstStyle/>
        <a:p>
          <a:endParaRPr lang="es-ES"/>
        </a:p>
      </dgm:t>
    </dgm:pt>
    <dgm:pt modelId="{8E13666F-8C34-404A-9D43-1C20E90154ED}">
      <dgm:prSet phldrT="[Texto]" custT="1"/>
      <dgm:spPr/>
      <dgm:t>
        <a:bodyPr/>
        <a:lstStyle/>
        <a:p>
          <a:pPr marL="0" indent="0" algn="just" defTabSz="841375">
            <a:lnSpc>
              <a:spcPct val="100000"/>
            </a:lnSpc>
          </a:pPr>
          <a:r>
            <a:rPr lang="es-ES" sz="1800" b="0" dirty="0" smtClean="0"/>
            <a:t>Implementar los controles necesarios, eliminando peligros y reduciendo riesgos</a:t>
          </a:r>
          <a:endParaRPr lang="es-ES" sz="1800" b="0" dirty="0"/>
        </a:p>
      </dgm:t>
    </dgm:pt>
    <dgm:pt modelId="{A76FA9E1-EEF0-42B7-8F6E-2547ED56F41E}" type="sibTrans" cxnId="{8C74A15F-CE0E-489F-924E-07486AD50357}">
      <dgm:prSet/>
      <dgm:spPr/>
      <dgm:t>
        <a:bodyPr/>
        <a:lstStyle/>
        <a:p>
          <a:endParaRPr lang="es-ES"/>
        </a:p>
      </dgm:t>
    </dgm:pt>
    <dgm:pt modelId="{18F694D0-431F-4A43-9D24-8CBE0B987395}" type="parTrans" cxnId="{8C74A15F-CE0E-489F-924E-07486AD50357}">
      <dgm:prSet/>
      <dgm:spPr/>
      <dgm:t>
        <a:bodyPr/>
        <a:lstStyle/>
        <a:p>
          <a:endParaRPr lang="es-ES"/>
        </a:p>
      </dgm:t>
    </dgm:pt>
    <dgm:pt modelId="{8465A39C-659A-471B-A964-CEC93CE7FABE}">
      <dgm:prSet phldrT="[Texto]" custT="1"/>
      <dgm:spPr/>
      <dgm:t>
        <a:bodyPr/>
        <a:lstStyle/>
        <a:p>
          <a:pPr marL="0" indent="0" algn="just" defTabSz="841375">
            <a:lnSpc>
              <a:spcPct val="150000"/>
            </a:lnSpc>
          </a:pPr>
          <a:r>
            <a:rPr lang="es-ES" sz="1800" b="0" dirty="0" smtClean="0"/>
            <a:t>Adoptar los procesos necesarios para cumplir los requisitos de SST</a:t>
          </a:r>
          <a:endParaRPr lang="es-ES" sz="1800" b="0" dirty="0"/>
        </a:p>
      </dgm:t>
    </dgm:pt>
    <dgm:pt modelId="{4376AC00-32E8-4D17-8211-B6EA2BF18FB2}" type="sibTrans" cxnId="{FB9F214A-67E9-40D3-B293-A263D965AB1B}">
      <dgm:prSet/>
      <dgm:spPr/>
      <dgm:t>
        <a:bodyPr/>
        <a:lstStyle/>
        <a:p>
          <a:endParaRPr lang="es-ES"/>
        </a:p>
      </dgm:t>
    </dgm:pt>
    <dgm:pt modelId="{5CB2FD0A-0D2C-4B08-B944-D92CFA006265}" type="parTrans" cxnId="{FB9F214A-67E9-40D3-B293-A263D965AB1B}">
      <dgm:prSet/>
      <dgm:spPr/>
      <dgm:t>
        <a:bodyPr/>
        <a:lstStyle/>
        <a:p>
          <a:endParaRPr lang="es-ES"/>
        </a:p>
      </dgm:t>
    </dgm:pt>
    <dgm:pt modelId="{40F7F13C-CAC4-47C2-A044-7E9C6A17E094}">
      <dgm:prSet phldrT="[Texto]" custT="1"/>
      <dgm:spPr/>
      <dgm:t>
        <a:bodyPr/>
        <a:lstStyle/>
        <a:p>
          <a:pPr marL="0" indent="0" algn="just" defTabSz="841375">
            <a:lnSpc>
              <a:spcPct val="150000"/>
            </a:lnSpc>
          </a:pPr>
          <a:endParaRPr lang="es-ES" sz="1800" b="0" dirty="0"/>
        </a:p>
      </dgm:t>
    </dgm:pt>
    <dgm:pt modelId="{2FE3252B-F4B8-4606-9DA3-61C0830F1AC4}" type="parTrans" cxnId="{005D1CE0-25AC-478D-AC3F-1F1195997428}">
      <dgm:prSet/>
      <dgm:spPr/>
      <dgm:t>
        <a:bodyPr/>
        <a:lstStyle/>
        <a:p>
          <a:endParaRPr lang="es-ES"/>
        </a:p>
      </dgm:t>
    </dgm:pt>
    <dgm:pt modelId="{FE6C99DB-F1A3-4CFB-A088-84DA0035F07B}" type="sibTrans" cxnId="{005D1CE0-25AC-478D-AC3F-1F1195997428}">
      <dgm:prSet/>
      <dgm:spPr/>
      <dgm:t>
        <a:bodyPr/>
        <a:lstStyle/>
        <a:p>
          <a:endParaRPr lang="es-ES"/>
        </a:p>
      </dgm:t>
    </dgm:pt>
    <dgm:pt modelId="{F0592FCE-6257-44A8-A207-163AB12A5953}">
      <dgm:prSet phldrT="[Texto]" custT="1"/>
      <dgm:spPr/>
      <dgm:t>
        <a:bodyPr/>
        <a:lstStyle/>
        <a:p>
          <a:pPr marL="0" indent="0" algn="just" defTabSz="841375">
            <a:lnSpc>
              <a:spcPct val="100000"/>
            </a:lnSpc>
          </a:pPr>
          <a:endParaRPr lang="es-ES" sz="1800" b="0" dirty="0"/>
        </a:p>
      </dgm:t>
    </dgm:pt>
    <dgm:pt modelId="{B1BCAE03-617D-4DCA-961B-A85B9FE6A9A6}" type="parTrans" cxnId="{006DDCC0-64ED-4BC3-8CA0-4CFF73042CE8}">
      <dgm:prSet/>
      <dgm:spPr/>
      <dgm:t>
        <a:bodyPr/>
        <a:lstStyle/>
        <a:p>
          <a:endParaRPr lang="es-ES"/>
        </a:p>
      </dgm:t>
    </dgm:pt>
    <dgm:pt modelId="{E163DEB2-5885-4A97-B5C7-17070A925419}" type="sibTrans" cxnId="{006DDCC0-64ED-4BC3-8CA0-4CFF73042CE8}">
      <dgm:prSet/>
      <dgm:spPr/>
      <dgm:t>
        <a:bodyPr/>
        <a:lstStyle/>
        <a:p>
          <a:endParaRPr lang="es-ES"/>
        </a:p>
      </dgm:t>
    </dgm:pt>
    <dgm:pt modelId="{0EB7983A-0A77-4DFA-B8F1-C055E1759C8B}">
      <dgm:prSet phldrT="[Texto]" custT="1"/>
      <dgm:spPr/>
      <dgm:t>
        <a:bodyPr/>
        <a:lstStyle/>
        <a:p>
          <a:pPr marL="0" indent="0" algn="just" defTabSz="841375">
            <a:lnSpc>
              <a:spcPct val="100000"/>
            </a:lnSpc>
          </a:pPr>
          <a:endParaRPr lang="es-ES" sz="1800" b="0" dirty="0"/>
        </a:p>
      </dgm:t>
    </dgm:pt>
    <dgm:pt modelId="{B1A1CA2E-5892-42D1-8EA5-C3C059BD845A}" type="parTrans" cxnId="{DBE85A71-CEC6-44E8-B89A-17AEEDAAC50F}">
      <dgm:prSet/>
      <dgm:spPr/>
      <dgm:t>
        <a:bodyPr/>
        <a:lstStyle/>
        <a:p>
          <a:endParaRPr lang="es-ES"/>
        </a:p>
      </dgm:t>
    </dgm:pt>
    <dgm:pt modelId="{F779ECB6-3A7E-4BC6-8D28-21BBB65CA016}" type="sibTrans" cxnId="{DBE85A71-CEC6-44E8-B89A-17AEEDAAC50F}">
      <dgm:prSet/>
      <dgm:spPr/>
      <dgm:t>
        <a:bodyPr/>
        <a:lstStyle/>
        <a:p>
          <a:endParaRPr lang="es-ES"/>
        </a:p>
      </dgm:t>
    </dgm:pt>
    <dgm:pt modelId="{4987C4E0-5D9B-4779-92C7-7B5650CB72D3}">
      <dgm:prSet phldrT="[Texto]" custT="1"/>
      <dgm:spPr/>
      <dgm:t>
        <a:bodyPr/>
        <a:lstStyle/>
        <a:p>
          <a:pPr marL="0" indent="0" algn="just" defTabSz="841375">
            <a:lnSpc>
              <a:spcPct val="100000"/>
            </a:lnSpc>
          </a:pPr>
          <a:endParaRPr lang="es-ES" sz="1800" b="0" dirty="0"/>
        </a:p>
      </dgm:t>
    </dgm:pt>
    <dgm:pt modelId="{A35FDDEC-740F-4026-8898-0034CA8E61D0}" type="parTrans" cxnId="{320AA7BE-5D55-4EA0-A7C6-B94D10435A75}">
      <dgm:prSet/>
      <dgm:spPr/>
      <dgm:t>
        <a:bodyPr/>
        <a:lstStyle/>
        <a:p>
          <a:endParaRPr lang="es-ES"/>
        </a:p>
      </dgm:t>
    </dgm:pt>
    <dgm:pt modelId="{D3E9B812-7058-42A8-A738-0634F8CD1CCB}" type="sibTrans" cxnId="{320AA7BE-5D55-4EA0-A7C6-B94D10435A75}">
      <dgm:prSet/>
      <dgm:spPr/>
      <dgm:t>
        <a:bodyPr/>
        <a:lstStyle/>
        <a:p>
          <a:endParaRPr lang="es-ES"/>
        </a:p>
      </dgm:t>
    </dgm:pt>
    <dgm:pt modelId="{2063141B-D884-42CD-B16B-E510F76ED8E5}" type="pres">
      <dgm:prSet presAssocID="{F1EC07F9-5319-46F4-BC04-88BDFD2956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64D04803-1F1B-4635-971F-272EBF10ACF8}" type="pres">
      <dgm:prSet presAssocID="{F1EC07F9-5319-46F4-BC04-88BDFD2956C2}" presName="Name1" presStyleCnt="0"/>
      <dgm:spPr/>
      <dgm:t>
        <a:bodyPr/>
        <a:lstStyle/>
        <a:p>
          <a:endParaRPr lang="es-ES"/>
        </a:p>
      </dgm:t>
    </dgm:pt>
    <dgm:pt modelId="{5B052C2A-FA6C-4027-8AC9-D61888BEC883}" type="pres">
      <dgm:prSet presAssocID="{F1EC07F9-5319-46F4-BC04-88BDFD2956C2}" presName="cycle" presStyleCnt="0"/>
      <dgm:spPr/>
      <dgm:t>
        <a:bodyPr/>
        <a:lstStyle/>
        <a:p>
          <a:endParaRPr lang="es-ES"/>
        </a:p>
      </dgm:t>
    </dgm:pt>
    <dgm:pt modelId="{5D86FAD4-6150-450D-B5A1-049402569752}" type="pres">
      <dgm:prSet presAssocID="{F1EC07F9-5319-46F4-BC04-88BDFD2956C2}" presName="srcNode" presStyleLbl="node1" presStyleIdx="0" presStyleCnt="1"/>
      <dgm:spPr/>
      <dgm:t>
        <a:bodyPr/>
        <a:lstStyle/>
        <a:p>
          <a:endParaRPr lang="es-ES"/>
        </a:p>
      </dgm:t>
    </dgm:pt>
    <dgm:pt modelId="{04B31AEA-620C-4EC7-BB73-2EAB33DB3A73}" type="pres">
      <dgm:prSet presAssocID="{F1EC07F9-5319-46F4-BC04-88BDFD2956C2}" presName="conn" presStyleLbl="parChTrans1D2" presStyleIdx="0" presStyleCnt="1"/>
      <dgm:spPr/>
      <dgm:t>
        <a:bodyPr/>
        <a:lstStyle/>
        <a:p>
          <a:endParaRPr lang="es-ES"/>
        </a:p>
      </dgm:t>
    </dgm:pt>
    <dgm:pt modelId="{A5D651C5-CCDB-4365-AC72-F948A9D49E5C}" type="pres">
      <dgm:prSet presAssocID="{F1EC07F9-5319-46F4-BC04-88BDFD2956C2}" presName="extraNode" presStyleLbl="node1" presStyleIdx="0" presStyleCnt="1"/>
      <dgm:spPr/>
      <dgm:t>
        <a:bodyPr/>
        <a:lstStyle/>
        <a:p>
          <a:endParaRPr lang="es-ES"/>
        </a:p>
      </dgm:t>
    </dgm:pt>
    <dgm:pt modelId="{813CA8D8-0258-43CD-BB0E-A1C9D0172BF0}" type="pres">
      <dgm:prSet presAssocID="{F1EC07F9-5319-46F4-BC04-88BDFD2956C2}" presName="dstNode" presStyleLbl="node1" presStyleIdx="0" presStyleCnt="1"/>
      <dgm:spPr/>
      <dgm:t>
        <a:bodyPr/>
        <a:lstStyle/>
        <a:p>
          <a:endParaRPr lang="es-ES"/>
        </a:p>
      </dgm:t>
    </dgm:pt>
    <dgm:pt modelId="{A9C1BF9E-C7A4-43DC-AB87-105997797B73}" type="pres">
      <dgm:prSet presAssocID="{6BF67031-FA2D-40C7-88CA-178CB4458681}" presName="text_1" presStyleLbl="node1" presStyleIdx="0" presStyleCnt="1" custScaleX="99565" custScaleY="208350" custLinFactNeighborX="-4283" custLinFactNeighborY="-10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C58899-CFA3-4611-B45E-2AF460693B5A}" type="pres">
      <dgm:prSet presAssocID="{6BF67031-FA2D-40C7-88CA-178CB4458681}" presName="accent_1" presStyleCnt="0"/>
      <dgm:spPr/>
      <dgm:t>
        <a:bodyPr/>
        <a:lstStyle/>
        <a:p>
          <a:endParaRPr lang="es-ES"/>
        </a:p>
      </dgm:t>
    </dgm:pt>
    <dgm:pt modelId="{CD3514E5-FFF1-4FA0-BCC0-669B2FDD1A45}" type="pres">
      <dgm:prSet presAssocID="{6BF67031-FA2D-40C7-88CA-178CB4458681}" presName="accentRepeatNode" presStyleLbl="solidFgAcc1" presStyleIdx="0" presStyleCnt="1"/>
      <dgm:spPr/>
      <dgm:t>
        <a:bodyPr/>
        <a:lstStyle/>
        <a:p>
          <a:endParaRPr lang="es-ES"/>
        </a:p>
      </dgm:t>
    </dgm:pt>
  </dgm:ptLst>
  <dgm:cxnLst>
    <dgm:cxn modelId="{F3B7D7E2-E82A-4CD0-AD60-37F582161219}" type="presOf" srcId="{70D6FFF0-BDB4-4964-A966-EE4DCECB86BC}" destId="{A9C1BF9E-C7A4-43DC-AB87-105997797B73}" srcOrd="0" destOrd="7" presId="urn:microsoft.com/office/officeart/2008/layout/VerticalCurvedList"/>
    <dgm:cxn modelId="{781A43B2-48BE-4133-A577-3B333FB9108E}" type="presOf" srcId="{0EB7983A-0A77-4DFA-B8F1-C055E1759C8B}" destId="{A9C1BF9E-C7A4-43DC-AB87-105997797B73}" srcOrd="0" destOrd="6" presId="urn:microsoft.com/office/officeart/2008/layout/VerticalCurvedList"/>
    <dgm:cxn modelId="{8D2FBC21-6267-4CAD-A456-CDB182866D83}" srcId="{6BF67031-FA2D-40C7-88CA-178CB4458681}" destId="{5A9C0630-61C8-4A64-BDC0-5EAC50B07977}" srcOrd="4" destOrd="0" parTransId="{03BD5888-35B8-4EE4-8645-BD6CF2FE412A}" sibTransId="{09B88AA4-DFD0-4F40-869D-D165F0C653ED}"/>
    <dgm:cxn modelId="{D10444A6-0F18-4370-80EF-115EF0818BD7}" type="presOf" srcId="{8E13666F-8C34-404A-9D43-1C20E90154ED}" destId="{A9C1BF9E-C7A4-43DC-AB87-105997797B73}" srcOrd="0" destOrd="3" presId="urn:microsoft.com/office/officeart/2008/layout/VerticalCurvedList"/>
    <dgm:cxn modelId="{4740F148-7689-46C9-BFF9-800FE49F62AA}" srcId="{6BF67031-FA2D-40C7-88CA-178CB4458681}" destId="{70D6FFF0-BDB4-4964-A966-EE4DCECB86BC}" srcOrd="6" destOrd="0" parTransId="{1DFB9718-6D7B-45C7-A7FB-E01D191A6C53}" sibTransId="{77BE4FE2-2816-42AB-8BF0-195DDA1CC265}"/>
    <dgm:cxn modelId="{FB9F214A-67E9-40D3-B293-A263D965AB1B}" srcId="{6BF67031-FA2D-40C7-88CA-178CB4458681}" destId="{8465A39C-659A-471B-A964-CEC93CE7FABE}" srcOrd="0" destOrd="0" parTransId="{5CB2FD0A-0D2C-4B08-B944-D92CFA006265}" sibTransId="{4376AC00-32E8-4D17-8211-B6EA2BF18FB2}"/>
    <dgm:cxn modelId="{320AA7BE-5D55-4EA0-A7C6-B94D10435A75}" srcId="{6BF67031-FA2D-40C7-88CA-178CB4458681}" destId="{4987C4E0-5D9B-4779-92C7-7B5650CB72D3}" srcOrd="7" destOrd="0" parTransId="{A35FDDEC-740F-4026-8898-0034CA8E61D0}" sibTransId="{D3E9B812-7058-42A8-A738-0634F8CD1CCB}"/>
    <dgm:cxn modelId="{DBE85A71-CEC6-44E8-B89A-17AEEDAAC50F}" srcId="{6BF67031-FA2D-40C7-88CA-178CB4458681}" destId="{0EB7983A-0A77-4DFA-B8F1-C055E1759C8B}" srcOrd="5" destOrd="0" parTransId="{B1A1CA2E-5892-42D1-8EA5-C3C059BD845A}" sibTransId="{F779ECB6-3A7E-4BC6-8D28-21BBB65CA016}"/>
    <dgm:cxn modelId="{006DDCC0-64ED-4BC3-8CA0-4CFF73042CE8}" srcId="{6BF67031-FA2D-40C7-88CA-178CB4458681}" destId="{F0592FCE-6257-44A8-A207-163AB12A5953}" srcOrd="3" destOrd="0" parTransId="{B1BCAE03-617D-4DCA-961B-A85B9FE6A9A6}" sibTransId="{E163DEB2-5885-4A97-B5C7-17070A925419}"/>
    <dgm:cxn modelId="{62B51727-5DDB-49A8-B667-44562BF6E274}" type="presOf" srcId="{4376AC00-32E8-4D17-8211-B6EA2BF18FB2}" destId="{04B31AEA-620C-4EC7-BB73-2EAB33DB3A73}" srcOrd="0" destOrd="0" presId="urn:microsoft.com/office/officeart/2008/layout/VerticalCurvedList"/>
    <dgm:cxn modelId="{8C74A15F-CE0E-489F-924E-07486AD50357}" srcId="{6BF67031-FA2D-40C7-88CA-178CB4458681}" destId="{8E13666F-8C34-404A-9D43-1C20E90154ED}" srcOrd="2" destOrd="0" parTransId="{18F694D0-431F-4A43-9D24-8CBE0B987395}" sibTransId="{A76FA9E1-EEF0-42B7-8F6E-2547ED56F41E}"/>
    <dgm:cxn modelId="{02820B37-CBCF-4FC6-879E-D36BF4CA2E36}" type="presOf" srcId="{8465A39C-659A-471B-A964-CEC93CE7FABE}" destId="{A9C1BF9E-C7A4-43DC-AB87-105997797B73}" srcOrd="0" destOrd="1" presId="urn:microsoft.com/office/officeart/2008/layout/VerticalCurvedList"/>
    <dgm:cxn modelId="{2868FA54-5C76-4FCC-BCB8-E850A3FDE77F}" type="presOf" srcId="{6BF67031-FA2D-40C7-88CA-178CB4458681}" destId="{A9C1BF9E-C7A4-43DC-AB87-105997797B73}" srcOrd="0" destOrd="0" presId="urn:microsoft.com/office/officeart/2008/layout/VerticalCurvedList"/>
    <dgm:cxn modelId="{09178104-4B81-401D-9C4D-89EDF6D629A2}" type="presOf" srcId="{4987C4E0-5D9B-4779-92C7-7B5650CB72D3}" destId="{A9C1BF9E-C7A4-43DC-AB87-105997797B73}" srcOrd="0" destOrd="8" presId="urn:microsoft.com/office/officeart/2008/layout/VerticalCurvedList"/>
    <dgm:cxn modelId="{005D1CE0-25AC-478D-AC3F-1F1195997428}" srcId="{6BF67031-FA2D-40C7-88CA-178CB4458681}" destId="{40F7F13C-CAC4-47C2-A044-7E9C6A17E094}" srcOrd="1" destOrd="0" parTransId="{2FE3252B-F4B8-4606-9DA3-61C0830F1AC4}" sibTransId="{FE6C99DB-F1A3-4CFB-A088-84DA0035F07B}"/>
    <dgm:cxn modelId="{A30E5F02-0D37-4458-8017-603ACDB0FFFE}" type="presOf" srcId="{F1EC07F9-5319-46F4-BC04-88BDFD2956C2}" destId="{2063141B-D884-42CD-B16B-E510F76ED8E5}" srcOrd="0" destOrd="0" presId="urn:microsoft.com/office/officeart/2008/layout/VerticalCurvedList"/>
    <dgm:cxn modelId="{4976DA3B-4E27-4731-B4E5-EC4D03E85DB4}" srcId="{6BF67031-FA2D-40C7-88CA-178CB4458681}" destId="{F16E08A8-EED0-4C42-9112-25D2F7ADF888}" srcOrd="9" destOrd="0" parTransId="{F0501F67-C9BF-464F-A968-FC144801F98D}" sibTransId="{B244FC96-A96A-40F3-905C-9CFDAE8A9E12}"/>
    <dgm:cxn modelId="{17DD8267-6203-4DF7-8D3E-10D24681C267}" type="presOf" srcId="{40F7F13C-CAC4-47C2-A044-7E9C6A17E094}" destId="{A9C1BF9E-C7A4-43DC-AB87-105997797B73}" srcOrd="0" destOrd="2" presId="urn:microsoft.com/office/officeart/2008/layout/VerticalCurvedList"/>
    <dgm:cxn modelId="{71555A7E-7A4E-4492-AFE0-5CAEED7B4060}" type="presOf" srcId="{5A9C0630-61C8-4A64-BDC0-5EAC50B07977}" destId="{A9C1BF9E-C7A4-43DC-AB87-105997797B73}" srcOrd="0" destOrd="5" presId="urn:microsoft.com/office/officeart/2008/layout/VerticalCurvedList"/>
    <dgm:cxn modelId="{03DACF45-3F9C-48C0-91E7-4D1900CB83BA}" srcId="{6BF67031-FA2D-40C7-88CA-178CB4458681}" destId="{F08F6B7E-F781-49F8-8B62-18C858C1E3AA}" srcOrd="8" destOrd="0" parTransId="{04D02C4E-AD1D-40D2-8811-6550229B93CB}" sibTransId="{182CBD53-EBCD-4434-AB32-1940DA92EF00}"/>
    <dgm:cxn modelId="{44589586-A51E-4FA5-B57E-C67A07811D7A}" type="presOf" srcId="{F16E08A8-EED0-4C42-9112-25D2F7ADF888}" destId="{A9C1BF9E-C7A4-43DC-AB87-105997797B73}" srcOrd="0" destOrd="10" presId="urn:microsoft.com/office/officeart/2008/layout/VerticalCurvedList"/>
    <dgm:cxn modelId="{0B8E0980-2446-4059-9B98-2D3DA9F4C799}" type="presOf" srcId="{F08F6B7E-F781-49F8-8B62-18C858C1E3AA}" destId="{A9C1BF9E-C7A4-43DC-AB87-105997797B73}" srcOrd="0" destOrd="9" presId="urn:microsoft.com/office/officeart/2008/layout/VerticalCurvedList"/>
    <dgm:cxn modelId="{254D464E-C7EA-4EDF-8E70-4D639D8916FE}" type="presOf" srcId="{F0592FCE-6257-44A8-A207-163AB12A5953}" destId="{A9C1BF9E-C7A4-43DC-AB87-105997797B73}" srcOrd="0" destOrd="4" presId="urn:microsoft.com/office/officeart/2008/layout/VerticalCurvedList"/>
    <dgm:cxn modelId="{3A0A76E5-1CC2-4AEA-AB41-3B151D4A3ACE}" srcId="{F1EC07F9-5319-46F4-BC04-88BDFD2956C2}" destId="{6BF67031-FA2D-40C7-88CA-178CB4458681}" srcOrd="0" destOrd="0" parTransId="{FC2D8515-8B12-4A53-9E97-4224734337A8}" sibTransId="{EA78B203-A88C-4930-B6B3-0757B02B14B4}"/>
    <dgm:cxn modelId="{9988717C-D8E5-4474-A665-C0E0DE3ED1B7}" type="presParOf" srcId="{2063141B-D884-42CD-B16B-E510F76ED8E5}" destId="{64D04803-1F1B-4635-971F-272EBF10ACF8}" srcOrd="0" destOrd="0" presId="urn:microsoft.com/office/officeart/2008/layout/VerticalCurvedList"/>
    <dgm:cxn modelId="{F4ADC95F-B921-45DC-8D2F-F5A2C4A6EF2B}" type="presParOf" srcId="{64D04803-1F1B-4635-971F-272EBF10ACF8}" destId="{5B052C2A-FA6C-4027-8AC9-D61888BEC883}" srcOrd="0" destOrd="0" presId="urn:microsoft.com/office/officeart/2008/layout/VerticalCurvedList"/>
    <dgm:cxn modelId="{1A46DFAB-ED24-49AA-ACDF-8C0A8D5716AC}" type="presParOf" srcId="{5B052C2A-FA6C-4027-8AC9-D61888BEC883}" destId="{5D86FAD4-6150-450D-B5A1-049402569752}" srcOrd="0" destOrd="0" presId="urn:microsoft.com/office/officeart/2008/layout/VerticalCurvedList"/>
    <dgm:cxn modelId="{A7E609F0-B2D5-4145-AB8B-650545DEC8B7}" type="presParOf" srcId="{5B052C2A-FA6C-4027-8AC9-D61888BEC883}" destId="{04B31AEA-620C-4EC7-BB73-2EAB33DB3A73}" srcOrd="1" destOrd="0" presId="urn:microsoft.com/office/officeart/2008/layout/VerticalCurvedList"/>
    <dgm:cxn modelId="{A04C052C-7FB5-465B-BFE0-5F94B7137A18}" type="presParOf" srcId="{5B052C2A-FA6C-4027-8AC9-D61888BEC883}" destId="{A5D651C5-CCDB-4365-AC72-F948A9D49E5C}" srcOrd="2" destOrd="0" presId="urn:microsoft.com/office/officeart/2008/layout/VerticalCurvedList"/>
    <dgm:cxn modelId="{390A2051-92AF-4F49-9C9A-65347E0EADB0}" type="presParOf" srcId="{5B052C2A-FA6C-4027-8AC9-D61888BEC883}" destId="{813CA8D8-0258-43CD-BB0E-A1C9D0172BF0}" srcOrd="3" destOrd="0" presId="urn:microsoft.com/office/officeart/2008/layout/VerticalCurvedList"/>
    <dgm:cxn modelId="{1E9C948A-531B-463F-8B64-86F16B5B4062}" type="presParOf" srcId="{64D04803-1F1B-4635-971F-272EBF10ACF8}" destId="{A9C1BF9E-C7A4-43DC-AB87-105997797B73}" srcOrd="1" destOrd="0" presId="urn:microsoft.com/office/officeart/2008/layout/VerticalCurvedList"/>
    <dgm:cxn modelId="{E9CF3AE4-5D68-44B0-B5BC-9E883A5A7E15}" type="presParOf" srcId="{64D04803-1F1B-4635-971F-272EBF10ACF8}" destId="{CFC58899-CFA3-4611-B45E-2AF460693B5A}" srcOrd="2" destOrd="0" presId="urn:microsoft.com/office/officeart/2008/layout/VerticalCurvedList"/>
    <dgm:cxn modelId="{007357C5-E2A3-4348-BE49-93DBB1594D3F}" type="presParOf" srcId="{CFC58899-CFA3-4611-B45E-2AF460693B5A}" destId="{CD3514E5-FFF1-4FA0-BCC0-669B2FDD1A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04587-1F19-4057-A198-6129B9938D75}">
      <dsp:nvSpPr>
        <dsp:cNvPr id="0" name=""/>
        <dsp:cNvSpPr/>
      </dsp:nvSpPr>
      <dsp:spPr>
        <a:xfrm>
          <a:off x="581027" y="1609236"/>
          <a:ext cx="3863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6341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764539" y="1645297"/>
        <a:ext cx="19317" cy="19317"/>
      </dsp:txXfrm>
    </dsp:sp>
    <dsp:sp modelId="{295FF439-7072-42CB-9DC6-CF0E81B527D3}">
      <dsp:nvSpPr>
        <dsp:cNvPr id="0" name=""/>
        <dsp:cNvSpPr/>
      </dsp:nvSpPr>
      <dsp:spPr>
        <a:xfrm rot="16200000">
          <a:off x="-697108" y="1364443"/>
          <a:ext cx="1975245" cy="5810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CLAUSULAS </a:t>
          </a:r>
          <a:r>
            <a:rPr lang="es-ES" sz="2000" kern="1200" dirty="0"/>
            <a:t>INFORMATIVAS</a:t>
          </a:r>
        </a:p>
      </dsp:txBody>
      <dsp:txXfrm>
        <a:off x="-697108" y="1364443"/>
        <a:ext cx="1975245" cy="581026"/>
      </dsp:txXfrm>
    </dsp:sp>
    <dsp:sp modelId="{59F956B0-5B21-45FD-BA37-9A82B7576F5C}">
      <dsp:nvSpPr>
        <dsp:cNvPr id="0" name=""/>
        <dsp:cNvSpPr/>
      </dsp:nvSpPr>
      <dsp:spPr>
        <a:xfrm>
          <a:off x="967368" y="667339"/>
          <a:ext cx="4866622" cy="197523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0. Introducción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1. Objeto y campo de aplicación. Alcance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2. Referencias normativas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3. Términos y definiciones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 </a:t>
          </a:r>
        </a:p>
      </dsp:txBody>
      <dsp:txXfrm>
        <a:off x="967368" y="667339"/>
        <a:ext cx="4866622" cy="19752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11A15-C571-4151-AF5F-CAC12E7A61D3}">
      <dsp:nvSpPr>
        <dsp:cNvPr id="0" name=""/>
        <dsp:cNvSpPr/>
      </dsp:nvSpPr>
      <dsp:spPr>
        <a:xfrm>
          <a:off x="5060035" y="3934278"/>
          <a:ext cx="219373" cy="2193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B62F8-3A57-4CD1-A50E-E28EDECE0F3A}">
      <dsp:nvSpPr>
        <dsp:cNvPr id="0" name=""/>
        <dsp:cNvSpPr/>
      </dsp:nvSpPr>
      <dsp:spPr>
        <a:xfrm>
          <a:off x="4867864" y="4242242"/>
          <a:ext cx="219373" cy="2193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95F0B-05CD-4590-A899-669F08037C5B}">
      <dsp:nvSpPr>
        <dsp:cNvPr id="0" name=""/>
        <dsp:cNvSpPr/>
      </dsp:nvSpPr>
      <dsp:spPr>
        <a:xfrm>
          <a:off x="4638838" y="4508873"/>
          <a:ext cx="219373" cy="21937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B3898-AACA-4ABF-82EB-DBDD08D5BF28}">
      <dsp:nvSpPr>
        <dsp:cNvPr id="0" name=""/>
        <dsp:cNvSpPr/>
      </dsp:nvSpPr>
      <dsp:spPr>
        <a:xfrm>
          <a:off x="4912616" y="834841"/>
          <a:ext cx="219373" cy="21937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1F188-E3DE-48C0-8539-C4F216758628}">
      <dsp:nvSpPr>
        <dsp:cNvPr id="0" name=""/>
        <dsp:cNvSpPr/>
      </dsp:nvSpPr>
      <dsp:spPr>
        <a:xfrm>
          <a:off x="5205699" y="660192"/>
          <a:ext cx="219373" cy="21937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36412-0F7D-4D09-8F16-22576388BE98}">
      <dsp:nvSpPr>
        <dsp:cNvPr id="0" name=""/>
        <dsp:cNvSpPr/>
      </dsp:nvSpPr>
      <dsp:spPr>
        <a:xfrm>
          <a:off x="5497905" y="485543"/>
          <a:ext cx="219373" cy="2193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38569-1CD5-44E5-8D14-213FE8918A02}">
      <dsp:nvSpPr>
        <dsp:cNvPr id="0" name=""/>
        <dsp:cNvSpPr/>
      </dsp:nvSpPr>
      <dsp:spPr>
        <a:xfrm>
          <a:off x="5790110" y="660192"/>
          <a:ext cx="219373" cy="2193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FD59C-A6E1-4BEC-83A1-E2F8465A1B38}">
      <dsp:nvSpPr>
        <dsp:cNvPr id="0" name=""/>
        <dsp:cNvSpPr/>
      </dsp:nvSpPr>
      <dsp:spPr>
        <a:xfrm>
          <a:off x="6083194" y="834841"/>
          <a:ext cx="219373" cy="21937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947918-DD8F-4B14-8AB9-FE1FAE34105F}">
      <dsp:nvSpPr>
        <dsp:cNvPr id="0" name=""/>
        <dsp:cNvSpPr/>
      </dsp:nvSpPr>
      <dsp:spPr>
        <a:xfrm>
          <a:off x="5497905" y="854052"/>
          <a:ext cx="219373" cy="21937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3EFFA-30E0-4156-AE3D-E42C33DEDD79}">
      <dsp:nvSpPr>
        <dsp:cNvPr id="0" name=""/>
        <dsp:cNvSpPr/>
      </dsp:nvSpPr>
      <dsp:spPr>
        <a:xfrm>
          <a:off x="5497905" y="1222562"/>
          <a:ext cx="219373" cy="21937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8EB37-7173-4D56-ABBD-596B41E01F48}">
      <dsp:nvSpPr>
        <dsp:cNvPr id="0" name=""/>
        <dsp:cNvSpPr/>
      </dsp:nvSpPr>
      <dsp:spPr>
        <a:xfrm>
          <a:off x="3713081" y="5310169"/>
          <a:ext cx="4731450" cy="12691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149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Participación de los trabajadores en implementación de acciones de mejora de SST</a:t>
          </a:r>
          <a:endParaRPr lang="es-ES" sz="2200" kern="1200" dirty="0"/>
        </a:p>
      </dsp:txBody>
      <dsp:txXfrm>
        <a:off x="3775034" y="5372122"/>
        <a:ext cx="4607544" cy="1145209"/>
      </dsp:txXfrm>
    </dsp:sp>
    <dsp:sp modelId="{6A981DAD-46E0-464C-8CCC-C00043C10B76}">
      <dsp:nvSpPr>
        <dsp:cNvPr id="0" name=""/>
        <dsp:cNvSpPr/>
      </dsp:nvSpPr>
      <dsp:spPr>
        <a:xfrm>
          <a:off x="2401227" y="4066669"/>
          <a:ext cx="2193736" cy="2193590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B6792-E107-4006-B0D9-D8097011D263}">
      <dsp:nvSpPr>
        <dsp:cNvPr id="0" name=""/>
        <dsp:cNvSpPr/>
      </dsp:nvSpPr>
      <dsp:spPr>
        <a:xfrm>
          <a:off x="5712891" y="2827826"/>
          <a:ext cx="4731450" cy="12691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149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Mejorar el desempeño de SST</a:t>
          </a:r>
          <a:endParaRPr lang="es-ES" sz="2400" kern="1200" dirty="0"/>
        </a:p>
      </dsp:txBody>
      <dsp:txXfrm>
        <a:off x="5774844" y="2889779"/>
        <a:ext cx="4607544" cy="1145209"/>
      </dsp:txXfrm>
    </dsp:sp>
    <dsp:sp modelId="{5BA990A1-C8A4-480C-A75D-DE7D8828027C}">
      <dsp:nvSpPr>
        <dsp:cNvPr id="0" name=""/>
        <dsp:cNvSpPr/>
      </dsp:nvSpPr>
      <dsp:spPr>
        <a:xfrm>
          <a:off x="4401037" y="1584325"/>
          <a:ext cx="2193736" cy="219359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A1C4C-796A-495B-B479-18136B52E317}">
      <dsp:nvSpPr>
        <dsp:cNvPr id="0" name=""/>
        <dsp:cNvSpPr/>
      </dsp:nvSpPr>
      <dsp:spPr>
        <a:xfrm rot="5400000">
          <a:off x="1979089" y="1465872"/>
          <a:ext cx="1296437" cy="14759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4C8F31-3883-42A7-8DB4-24A3E498F5D5}">
      <dsp:nvSpPr>
        <dsp:cNvPr id="0" name=""/>
        <dsp:cNvSpPr/>
      </dsp:nvSpPr>
      <dsp:spPr>
        <a:xfrm>
          <a:off x="1635611" y="28745"/>
          <a:ext cx="2182438" cy="1527636"/>
        </a:xfrm>
        <a:prstGeom prst="roundRect">
          <a:avLst>
            <a:gd name="adj" fmla="val 16670"/>
          </a:avLst>
        </a:prstGeom>
        <a:solidFill>
          <a:srgbClr val="A5002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400" kern="1200" dirty="0">
              <a:latin typeface="Segoe UI" panose="020B0502040204020203" pitchFamily="34" charset="0"/>
              <a:cs typeface="Segoe UI" panose="020B0502040204020203" pitchFamily="34" charset="0"/>
            </a:rPr>
            <a:t>1</a:t>
          </a:r>
        </a:p>
      </dsp:txBody>
      <dsp:txXfrm>
        <a:off x="1710197" y="103331"/>
        <a:ext cx="2033266" cy="1378464"/>
      </dsp:txXfrm>
    </dsp:sp>
    <dsp:sp modelId="{0647B8A3-1009-4583-8328-7B37E394CD28}">
      <dsp:nvSpPr>
        <dsp:cNvPr id="0" name=""/>
        <dsp:cNvSpPr/>
      </dsp:nvSpPr>
      <dsp:spPr>
        <a:xfrm>
          <a:off x="3960335" y="127447"/>
          <a:ext cx="6200968" cy="123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IDENTIFIQUE</a:t>
          </a:r>
          <a:r>
            <a:rPr lang="es-ES" sz="1800" kern="1200" dirty="0">
              <a:latin typeface="Segoe UI" panose="020B0502040204020203" pitchFamily="34" charset="0"/>
              <a:cs typeface="Segoe UI" panose="020B0502040204020203" pitchFamily="34" charset="0"/>
            </a:rPr>
            <a:t> si existen </a:t>
          </a:r>
          <a:r>
            <a:rPr lang="es-ES" sz="1800" b="1" kern="1200" dirty="0">
              <a:latin typeface="Segoe UI" panose="020B0502040204020203" pitchFamily="34" charset="0"/>
              <a:cs typeface="Segoe UI" panose="020B0502040204020203" pitchFamily="34" charset="0"/>
            </a:rPr>
            <a:t>FACTORES</a:t>
          </a:r>
          <a:r>
            <a:rPr lang="es-ES" sz="1800" kern="1200" dirty="0">
              <a:latin typeface="Segoe UI" panose="020B0502040204020203" pitchFamily="34" charset="0"/>
              <a:cs typeface="Segoe UI" panose="020B0502040204020203" pitchFamily="34" charset="0"/>
            </a:rPr>
            <a:t> que </a:t>
          </a:r>
          <a:r>
            <a:rPr lang="es-ES" sz="1800" b="1" kern="1200" dirty="0">
              <a:latin typeface="Segoe UI" panose="020B0502040204020203" pitchFamily="34" charset="0"/>
              <a:cs typeface="Segoe UI" panose="020B0502040204020203" pitchFamily="34" charset="0"/>
            </a:rPr>
            <a:t>PUEDAN AFECTAR</a:t>
          </a:r>
          <a:r>
            <a:rPr lang="es-ES" sz="1800" kern="1200" dirty="0">
              <a:latin typeface="Segoe UI" panose="020B0502040204020203" pitchFamily="34" charset="0"/>
              <a:cs typeface="Segoe UI" panose="020B0502040204020203" pitchFamily="34" charset="0"/>
            </a:rPr>
            <a:t> sus </a:t>
          </a:r>
          <a:r>
            <a:rPr lang="es-ES" sz="1800" b="1" kern="1200" dirty="0">
              <a:latin typeface="Segoe UI" panose="020B0502040204020203" pitchFamily="34" charset="0"/>
              <a:cs typeface="Segoe UI" panose="020B0502040204020203" pitchFamily="34" charset="0"/>
            </a:rPr>
            <a:t>CONDICIONES DE TRABAJO </a:t>
          </a:r>
          <a:r>
            <a:rPr lang="es-ES" sz="1800" kern="1200" dirty="0">
              <a:latin typeface="Segoe UI" panose="020B0502040204020203" pitchFamily="34" charset="0"/>
              <a:cs typeface="Segoe UI" panose="020B0502040204020203" pitchFamily="34" charset="0"/>
            </a:rPr>
            <a:t>y pueden desencadenar accidentes de trabajo o enfermedades laborales.</a:t>
          </a:r>
        </a:p>
      </dsp:txBody>
      <dsp:txXfrm>
        <a:off x="3960335" y="127447"/>
        <a:ext cx="6200968" cy="1234702"/>
      </dsp:txXfrm>
    </dsp:sp>
    <dsp:sp modelId="{CAEE4760-083D-4BB0-B258-873013A5BD1C}">
      <dsp:nvSpPr>
        <dsp:cNvPr id="0" name=""/>
        <dsp:cNvSpPr/>
      </dsp:nvSpPr>
      <dsp:spPr>
        <a:xfrm rot="5400000">
          <a:off x="4831156" y="3181911"/>
          <a:ext cx="1296437" cy="14759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E0A1F1-F1A5-461C-A4F7-63E09D4DBFE5}">
      <dsp:nvSpPr>
        <dsp:cNvPr id="0" name=""/>
        <dsp:cNvSpPr/>
      </dsp:nvSpPr>
      <dsp:spPr>
        <a:xfrm>
          <a:off x="4487679" y="1744784"/>
          <a:ext cx="2182438" cy="1527636"/>
        </a:xfrm>
        <a:prstGeom prst="roundRect">
          <a:avLst>
            <a:gd name="adj" fmla="val 16670"/>
          </a:avLst>
        </a:prstGeom>
        <a:solidFill>
          <a:srgbClr val="FF993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400" kern="1200" dirty="0">
              <a:latin typeface="Segoe UI" panose="020B0502040204020203" pitchFamily="34" charset="0"/>
              <a:cs typeface="Segoe UI" panose="020B0502040204020203" pitchFamily="34" charset="0"/>
            </a:rPr>
            <a:t>2</a:t>
          </a:r>
        </a:p>
      </dsp:txBody>
      <dsp:txXfrm>
        <a:off x="4562265" y="1819370"/>
        <a:ext cx="2033266" cy="1378464"/>
      </dsp:txXfrm>
    </dsp:sp>
    <dsp:sp modelId="{FC819767-7C7C-4389-B1D6-0533069C9A32}">
      <dsp:nvSpPr>
        <dsp:cNvPr id="0" name=""/>
        <dsp:cNvSpPr/>
      </dsp:nvSpPr>
      <dsp:spPr>
        <a:xfrm>
          <a:off x="6840649" y="1839708"/>
          <a:ext cx="4483750" cy="123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>
              <a:latin typeface="Segoe UI" panose="020B0502040204020203" pitchFamily="34" charset="0"/>
              <a:cs typeface="Segoe UI" panose="020B0502040204020203" pitchFamily="34" charset="0"/>
            </a:rPr>
            <a:t>Ingrese al Software Kawak en el </a:t>
          </a:r>
          <a:r>
            <a:rPr lang="es-ES" sz="1800" b="1" kern="12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MÓDULO DE SEGURIDAD Y SALUD</a:t>
          </a:r>
          <a:r>
            <a:rPr lang="es-ES" sz="1800" kern="1200" dirty="0">
              <a:latin typeface="Segoe UI" panose="020B0502040204020203" pitchFamily="34" charset="0"/>
              <a:cs typeface="Segoe UI" panose="020B0502040204020203" pitchFamily="34" charset="0"/>
            </a:rPr>
            <a:t>, seleccione el ítem </a:t>
          </a:r>
          <a:r>
            <a:rPr lang="es-ES" sz="1800" b="1" kern="12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ACTOS Y CONDICIONES INSEGUROS.</a:t>
          </a:r>
        </a:p>
      </dsp:txBody>
      <dsp:txXfrm>
        <a:off x="6840649" y="1839708"/>
        <a:ext cx="4483750" cy="1234702"/>
      </dsp:txXfrm>
    </dsp:sp>
    <dsp:sp modelId="{864AA716-3A2F-4349-A4DB-703986937857}">
      <dsp:nvSpPr>
        <dsp:cNvPr id="0" name=""/>
        <dsp:cNvSpPr/>
      </dsp:nvSpPr>
      <dsp:spPr>
        <a:xfrm>
          <a:off x="7464144" y="3460823"/>
          <a:ext cx="2182438" cy="1527636"/>
        </a:xfrm>
        <a:prstGeom prst="roundRect">
          <a:avLst>
            <a:gd name="adj" fmla="val 16670"/>
          </a:avLst>
        </a:prstGeom>
        <a:solidFill>
          <a:srgbClr val="00B0F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400" kern="1200" dirty="0">
              <a:latin typeface="Segoe UI" panose="020B0502040204020203" pitchFamily="34" charset="0"/>
              <a:cs typeface="Segoe UI" panose="020B0502040204020203" pitchFamily="34" charset="0"/>
            </a:rPr>
            <a:t>3</a:t>
          </a:r>
        </a:p>
      </dsp:txBody>
      <dsp:txXfrm>
        <a:off x="7538730" y="3535409"/>
        <a:ext cx="2033266" cy="1378464"/>
      </dsp:txXfrm>
    </dsp:sp>
    <dsp:sp modelId="{9BCBB86D-DB05-44DB-84E7-3DC3AECF62F9}">
      <dsp:nvSpPr>
        <dsp:cNvPr id="0" name=""/>
        <dsp:cNvSpPr/>
      </dsp:nvSpPr>
      <dsp:spPr>
        <a:xfrm>
          <a:off x="9861554" y="3600394"/>
          <a:ext cx="4179783" cy="123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latin typeface="Segoe UI" panose="020B0502040204020203" pitchFamily="34" charset="0"/>
              <a:cs typeface="Segoe UI" panose="020B0502040204020203" pitchFamily="34" charset="0"/>
            </a:rPr>
            <a:t>Haga clic en </a:t>
          </a:r>
          <a:r>
            <a:rPr lang="es-ES" sz="2000" b="1" kern="12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rPr>
            <a:t>INSERTAR</a:t>
          </a:r>
          <a:r>
            <a:rPr lang="es-ES" sz="2000" kern="1200" dirty="0">
              <a:latin typeface="Segoe UI" panose="020B0502040204020203" pitchFamily="34" charset="0"/>
              <a:cs typeface="Segoe UI" panose="020B0502040204020203" pitchFamily="34" charset="0"/>
            </a:rPr>
            <a:t> e incluya los datos solicitados, realizando una descripción detallada de la situación.</a:t>
          </a:r>
        </a:p>
      </dsp:txBody>
      <dsp:txXfrm>
        <a:off x="9861554" y="3600394"/>
        <a:ext cx="4179783" cy="1234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04587-1F19-4057-A198-6129B9938D75}">
      <dsp:nvSpPr>
        <dsp:cNvPr id="0" name=""/>
        <dsp:cNvSpPr/>
      </dsp:nvSpPr>
      <dsp:spPr>
        <a:xfrm>
          <a:off x="630547" y="1699166"/>
          <a:ext cx="3753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5322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808825" y="1735502"/>
        <a:ext cx="18766" cy="18766"/>
      </dsp:txXfrm>
    </dsp:sp>
    <dsp:sp modelId="{295FF439-7072-42CB-9DC6-CF0E81B527D3}">
      <dsp:nvSpPr>
        <dsp:cNvPr id="0" name=""/>
        <dsp:cNvSpPr/>
      </dsp:nvSpPr>
      <dsp:spPr>
        <a:xfrm rot="16200000">
          <a:off x="-1099278" y="1442791"/>
          <a:ext cx="2855463" cy="6041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CLAUSULAS  CON REQUERIMIENTOS </a:t>
          </a:r>
        </a:p>
      </dsp:txBody>
      <dsp:txXfrm>
        <a:off x="-1099278" y="1442791"/>
        <a:ext cx="2855463" cy="604189"/>
      </dsp:txXfrm>
    </dsp:sp>
    <dsp:sp modelId="{59F956B0-5B21-45FD-BA37-9A82B7576F5C}">
      <dsp:nvSpPr>
        <dsp:cNvPr id="0" name=""/>
        <dsp:cNvSpPr/>
      </dsp:nvSpPr>
      <dsp:spPr>
        <a:xfrm>
          <a:off x="1005870" y="349709"/>
          <a:ext cx="4867990" cy="279035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4. Contexto de la Organización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5. Liderazgo y participación de los trabajadores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6. Planificación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7. Apoyo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8. Operación.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9. Evaluación del desempeño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10. Mejora continua</a:t>
          </a:r>
        </a:p>
      </dsp:txBody>
      <dsp:txXfrm>
        <a:off x="1005870" y="349709"/>
        <a:ext cx="4867990" cy="27903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661D5-DB0F-43B7-B4C4-66F013A438A6}">
      <dsp:nvSpPr>
        <dsp:cNvPr id="0" name=""/>
        <dsp:cNvSpPr/>
      </dsp:nvSpPr>
      <dsp:spPr>
        <a:xfrm>
          <a:off x="514638" y="0"/>
          <a:ext cx="10271312" cy="607977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210F3-6F93-452B-8BF5-DCEC859FF914}">
      <dsp:nvSpPr>
        <dsp:cNvPr id="0" name=""/>
        <dsp:cNvSpPr/>
      </dsp:nvSpPr>
      <dsp:spPr>
        <a:xfrm>
          <a:off x="2065466" y="4196258"/>
          <a:ext cx="252918" cy="2529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04F95-3EA9-4255-BFEB-D5620399F7CA}">
      <dsp:nvSpPr>
        <dsp:cNvPr id="0" name=""/>
        <dsp:cNvSpPr/>
      </dsp:nvSpPr>
      <dsp:spPr>
        <a:xfrm>
          <a:off x="2221005" y="4322717"/>
          <a:ext cx="2077736" cy="1757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016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rPr>
            <a:t>Proporciona condiciones de trabajo seguras y saludables</a:t>
          </a:r>
          <a:endParaRPr lang="es-ES" sz="2800" kern="1200" dirty="0">
            <a:latin typeface="+mn-lt"/>
          </a:endParaRPr>
        </a:p>
      </dsp:txBody>
      <dsp:txXfrm>
        <a:off x="2221005" y="4322717"/>
        <a:ext cx="2077736" cy="1757054"/>
      </dsp:txXfrm>
    </dsp:sp>
    <dsp:sp modelId="{60C39738-C189-48A4-845C-DA41EF30D38B}">
      <dsp:nvSpPr>
        <dsp:cNvPr id="0" name=""/>
        <dsp:cNvSpPr/>
      </dsp:nvSpPr>
      <dsp:spPr>
        <a:xfrm>
          <a:off x="4297958" y="2543776"/>
          <a:ext cx="457198" cy="457198"/>
        </a:xfrm>
        <a:prstGeom prst="ellipse">
          <a:avLst/>
        </a:prstGeom>
        <a:solidFill>
          <a:schemeClr val="accent5">
            <a:hueOff val="553124"/>
            <a:satOff val="6280"/>
            <a:lumOff val="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910BE-5785-463F-ACC5-C5100B200895}">
      <dsp:nvSpPr>
        <dsp:cNvPr id="0" name=""/>
        <dsp:cNvSpPr/>
      </dsp:nvSpPr>
      <dsp:spPr>
        <a:xfrm>
          <a:off x="4493896" y="2772376"/>
          <a:ext cx="2334632" cy="3307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260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b="1" kern="1200" dirty="0">
            <a:ln/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+mn-lt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rPr>
            <a:t>Prevenir lesiones y el deterioro de la salud</a:t>
          </a:r>
          <a:endParaRPr lang="es-ES" sz="2800" kern="1200" dirty="0">
            <a:latin typeface="+mn-lt"/>
          </a:endParaRPr>
        </a:p>
      </dsp:txBody>
      <dsp:txXfrm>
        <a:off x="4493896" y="2772376"/>
        <a:ext cx="2334632" cy="3307395"/>
      </dsp:txXfrm>
    </dsp:sp>
    <dsp:sp modelId="{AA8C6F9E-9457-4ACA-AA32-204E559CB076}">
      <dsp:nvSpPr>
        <dsp:cNvPr id="0" name=""/>
        <dsp:cNvSpPr/>
      </dsp:nvSpPr>
      <dsp:spPr>
        <a:xfrm>
          <a:off x="6982786" y="1538182"/>
          <a:ext cx="632296" cy="632296"/>
        </a:xfrm>
        <a:prstGeom prst="ellipse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BECD5-3FE1-454C-954D-79AD17D3753E}">
      <dsp:nvSpPr>
        <dsp:cNvPr id="0" name=""/>
        <dsp:cNvSpPr/>
      </dsp:nvSpPr>
      <dsp:spPr>
        <a:xfrm>
          <a:off x="7255393" y="1854330"/>
          <a:ext cx="2334632" cy="4225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041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b="1" kern="1200" dirty="0">
            <a:ln/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+mn-lt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rPr>
            <a:t>Mejorar el desempeño en seguridad y salud en el trabajo</a:t>
          </a:r>
          <a:endParaRPr lang="es-ES" sz="2800" kern="1200" dirty="0">
            <a:latin typeface="+mn-lt"/>
          </a:endParaRPr>
        </a:p>
      </dsp:txBody>
      <dsp:txXfrm>
        <a:off x="7255393" y="1854330"/>
        <a:ext cx="2334632" cy="42254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2D49A-47C7-46C7-9235-7B823E38F611}">
      <dsp:nvSpPr>
        <dsp:cNvPr id="0" name=""/>
        <dsp:cNvSpPr/>
      </dsp:nvSpPr>
      <dsp:spPr>
        <a:xfrm>
          <a:off x="0" y="0"/>
          <a:ext cx="3285244" cy="27073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u="sng" kern="1200" dirty="0" smtClean="0"/>
            <a:t>PARTE INTERESADA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Persona u organización que puede afectar, o verse afectada, o percibirse como afectada por una decisión o actividad.</a:t>
          </a:r>
          <a:endParaRPr lang="es-ES" sz="2400" kern="1200" dirty="0"/>
        </a:p>
      </dsp:txBody>
      <dsp:txXfrm>
        <a:off x="0" y="0"/>
        <a:ext cx="3285244" cy="2707305"/>
      </dsp:txXfrm>
    </dsp:sp>
    <dsp:sp modelId="{935766ED-BE36-4881-AC2F-AB15D137AD7C}">
      <dsp:nvSpPr>
        <dsp:cNvPr id="0" name=""/>
        <dsp:cNvSpPr/>
      </dsp:nvSpPr>
      <dsp:spPr>
        <a:xfrm>
          <a:off x="4302462" y="0"/>
          <a:ext cx="3408242" cy="2734650"/>
        </a:xfrm>
        <a:prstGeom prst="rect">
          <a:avLst/>
        </a:prstGeom>
        <a:gradFill rotWithShape="0">
          <a:gsLst>
            <a:gs pos="0">
              <a:schemeClr val="accent2">
                <a:hueOff val="2122154"/>
                <a:satOff val="3600"/>
                <a:lumOff val="-1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22154"/>
                <a:satOff val="3600"/>
                <a:lumOff val="-1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22154"/>
                <a:satOff val="3600"/>
                <a:lumOff val="-1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0" u="sng" kern="1200" dirty="0" smtClean="0"/>
            <a:t>TRABAJADOR </a:t>
          </a:r>
          <a:r>
            <a:rPr lang="es-ES" sz="2400" kern="1200" dirty="0" smtClean="0"/>
            <a:t>    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Persona que realiza trabajo o actividades relacionadas con el trabajo que están bajo el control de la organización </a:t>
          </a:r>
          <a:endParaRPr lang="es-ES" sz="2400" kern="1200" dirty="0"/>
        </a:p>
      </dsp:txBody>
      <dsp:txXfrm>
        <a:off x="4302462" y="0"/>
        <a:ext cx="3408242" cy="2734650"/>
      </dsp:txXfrm>
    </dsp:sp>
    <dsp:sp modelId="{438CA59F-2484-47DB-9619-DA582B75718D}">
      <dsp:nvSpPr>
        <dsp:cNvPr id="0" name=""/>
        <dsp:cNvSpPr/>
      </dsp:nvSpPr>
      <dsp:spPr>
        <a:xfrm>
          <a:off x="4271241" y="2996052"/>
          <a:ext cx="3447806" cy="2377013"/>
        </a:xfrm>
        <a:prstGeom prst="rect">
          <a:avLst/>
        </a:prstGeom>
        <a:gradFill rotWithShape="0">
          <a:gsLst>
            <a:gs pos="0">
              <a:schemeClr val="accent2">
                <a:hueOff val="4244308"/>
                <a:satOff val="7200"/>
                <a:lumOff val="-2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44308"/>
                <a:satOff val="7200"/>
                <a:lumOff val="-2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44308"/>
                <a:satOff val="7200"/>
                <a:lumOff val="-2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u="sng" kern="1200" dirty="0" smtClean="0"/>
            <a:t>CONTRATISTA</a:t>
          </a:r>
          <a:r>
            <a:rPr lang="es-ES" sz="2400" kern="1200" dirty="0" smtClean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Organización externa que proporciona servicios a la organización de acuerdo con las especificaciones, términos y condiciones</a:t>
          </a:r>
          <a:endParaRPr lang="es-ES" sz="2400" kern="1200" dirty="0"/>
        </a:p>
      </dsp:txBody>
      <dsp:txXfrm>
        <a:off x="4271241" y="2996052"/>
        <a:ext cx="3447806" cy="2377013"/>
      </dsp:txXfrm>
    </dsp:sp>
    <dsp:sp modelId="{679764B6-1747-4168-AA9E-CEE107701125}">
      <dsp:nvSpPr>
        <dsp:cNvPr id="0" name=""/>
        <dsp:cNvSpPr/>
      </dsp:nvSpPr>
      <dsp:spPr>
        <a:xfrm>
          <a:off x="101594" y="3029022"/>
          <a:ext cx="3214818" cy="2311073"/>
        </a:xfrm>
        <a:prstGeom prst="rect">
          <a:avLst/>
        </a:prstGeom>
        <a:gradFill rotWithShape="0">
          <a:gsLst>
            <a:gs pos="0">
              <a:schemeClr val="accent2">
                <a:hueOff val="6366461"/>
                <a:satOff val="10800"/>
                <a:lumOff val="-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366461"/>
                <a:satOff val="10800"/>
                <a:lumOff val="-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366461"/>
                <a:satOff val="10800"/>
                <a:lumOff val="-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u="sng" kern="1200" dirty="0" smtClean="0"/>
            <a:t>ALTA DIRECCIÓN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Persona o grupo de personas que dirige y controla una organización al más alto nivel</a:t>
          </a:r>
          <a:endParaRPr lang="es-ES" sz="2400" kern="1200" dirty="0"/>
        </a:p>
      </dsp:txBody>
      <dsp:txXfrm>
        <a:off x="101594" y="3029022"/>
        <a:ext cx="3214818" cy="23110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8434C-4AAE-4343-9C13-054AC58935E9}">
      <dsp:nvSpPr>
        <dsp:cNvPr id="0" name=""/>
        <dsp:cNvSpPr/>
      </dsp:nvSpPr>
      <dsp:spPr>
        <a:xfrm>
          <a:off x="408403" y="0"/>
          <a:ext cx="4759267" cy="29975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u="sng" kern="1200" dirty="0" smtClean="0"/>
            <a:t>INCIDENTE </a:t>
          </a:r>
          <a:r>
            <a:rPr lang="es-ES" sz="2400" kern="1200" dirty="0" smtClean="0"/>
            <a:t> 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Sucesos que surgen del trabajo o en el transcurso del trabajo que podrían tener o tienen como resultado lesiones y/o deterioro de la salud</a:t>
          </a:r>
          <a:endParaRPr lang="es-ES" sz="2400" kern="1200" dirty="0"/>
        </a:p>
      </dsp:txBody>
      <dsp:txXfrm>
        <a:off x="408403" y="0"/>
        <a:ext cx="4759267" cy="2997538"/>
      </dsp:txXfrm>
    </dsp:sp>
    <dsp:sp modelId="{CCE3C8CA-F993-4215-B0D7-31DE44984A98}">
      <dsp:nvSpPr>
        <dsp:cNvPr id="0" name=""/>
        <dsp:cNvSpPr/>
      </dsp:nvSpPr>
      <dsp:spPr>
        <a:xfrm>
          <a:off x="456258" y="3273657"/>
          <a:ext cx="4750938" cy="294622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u="sng" kern="1200" dirty="0" smtClean="0"/>
            <a:t>LUGAR DE TRABAJO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Lugar bajo el control de la organización donde una persona necesita estar o adonde necesita ir por razones de trabajo</a:t>
          </a:r>
          <a:endParaRPr lang="es-ES" sz="2400" kern="1200" dirty="0"/>
        </a:p>
      </dsp:txBody>
      <dsp:txXfrm>
        <a:off x="456258" y="3273657"/>
        <a:ext cx="4750938" cy="29462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6D07C-9B8D-4416-86A3-2B27387B9E6A}">
      <dsp:nvSpPr>
        <dsp:cNvPr id="0" name=""/>
        <dsp:cNvSpPr/>
      </dsp:nvSpPr>
      <dsp:spPr>
        <a:xfrm>
          <a:off x="2859732" y="0"/>
          <a:ext cx="4029443" cy="327614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631AF-5082-47AD-9501-CE516FA8FD07}">
      <dsp:nvSpPr>
        <dsp:cNvPr id="0" name=""/>
        <dsp:cNvSpPr/>
      </dsp:nvSpPr>
      <dsp:spPr>
        <a:xfrm>
          <a:off x="3752768" y="1073238"/>
          <a:ext cx="2380187" cy="909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/>
            <a:t>Involucrar a los trabajadores y otras partes interesadas para que consideren los peligros de SST</a:t>
          </a:r>
          <a:endParaRPr lang="es-ES" sz="2000" kern="1200" dirty="0"/>
        </a:p>
      </dsp:txBody>
      <dsp:txXfrm>
        <a:off x="3752768" y="1073238"/>
        <a:ext cx="2380187" cy="909890"/>
      </dsp:txXfrm>
    </dsp:sp>
    <dsp:sp modelId="{F8B81CFE-7D72-422C-8EAB-D0F18F8D3086}">
      <dsp:nvSpPr>
        <dsp:cNvPr id="0" name=""/>
        <dsp:cNvSpPr/>
      </dsp:nvSpPr>
      <dsp:spPr>
        <a:xfrm>
          <a:off x="1881405" y="2013453"/>
          <a:ext cx="4083688" cy="301402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553124"/>
            <a:satOff val="6280"/>
            <a:lumOff val="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5D47C-1B2A-44CF-AE60-C7656476BC31}">
      <dsp:nvSpPr>
        <dsp:cNvPr id="0" name=""/>
        <dsp:cNvSpPr/>
      </dsp:nvSpPr>
      <dsp:spPr>
        <a:xfrm>
          <a:off x="3054545" y="3076068"/>
          <a:ext cx="1820216" cy="909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/>
            <a:t>Planificación de acciones</a:t>
          </a:r>
          <a:endParaRPr lang="es-ES" sz="2000" kern="1200" dirty="0"/>
        </a:p>
      </dsp:txBody>
      <dsp:txXfrm>
        <a:off x="3054545" y="3076068"/>
        <a:ext cx="1820216" cy="909890"/>
      </dsp:txXfrm>
    </dsp:sp>
    <dsp:sp modelId="{C1C52CBD-4FD4-432D-BCA2-E5F9CFEF866A}">
      <dsp:nvSpPr>
        <dsp:cNvPr id="0" name=""/>
        <dsp:cNvSpPr/>
      </dsp:nvSpPr>
      <dsp:spPr>
        <a:xfrm>
          <a:off x="2986597" y="3990042"/>
          <a:ext cx="3780634" cy="281541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A2283-28F6-4AC5-858C-0AD19A6DEF13}">
      <dsp:nvSpPr>
        <dsp:cNvPr id="0" name=""/>
        <dsp:cNvSpPr/>
      </dsp:nvSpPr>
      <dsp:spPr>
        <a:xfrm>
          <a:off x="3495582" y="4906376"/>
          <a:ext cx="2717582" cy="909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Conocer los </a:t>
          </a:r>
          <a:r>
            <a:rPr lang="es-CO" sz="2000" kern="1200" dirty="0"/>
            <a:t>riesgos y </a:t>
          </a:r>
          <a:r>
            <a:rPr lang="es-CO" sz="2000" kern="1200" dirty="0" smtClean="0"/>
            <a:t>oportunidades para saber como abordarlos, deben </a:t>
          </a:r>
          <a:r>
            <a:rPr lang="es-CO" sz="2000" kern="1200" dirty="0"/>
            <a:t>estar </a:t>
          </a:r>
          <a:r>
            <a:rPr lang="es-CO" sz="2000" kern="1200" dirty="0" smtClean="0"/>
            <a:t>documentados</a:t>
          </a:r>
          <a:endParaRPr lang="es-ES" sz="2000" kern="1200" dirty="0"/>
        </a:p>
      </dsp:txBody>
      <dsp:txXfrm>
        <a:off x="3495582" y="4906376"/>
        <a:ext cx="2717582" cy="9098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E6B72-4821-4050-898B-3E709A2064C5}">
      <dsp:nvSpPr>
        <dsp:cNvPr id="0" name=""/>
        <dsp:cNvSpPr/>
      </dsp:nvSpPr>
      <dsp:spPr>
        <a:xfrm>
          <a:off x="4620" y="2695845"/>
          <a:ext cx="2689836" cy="10759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Recursos </a:t>
          </a:r>
        </a:p>
      </dsp:txBody>
      <dsp:txXfrm>
        <a:off x="542587" y="2695845"/>
        <a:ext cx="1613902" cy="1075934"/>
      </dsp:txXfrm>
    </dsp:sp>
    <dsp:sp modelId="{374B9A3F-5494-4B0E-947C-57561D3B5CDE}">
      <dsp:nvSpPr>
        <dsp:cNvPr id="0" name=""/>
        <dsp:cNvSpPr/>
      </dsp:nvSpPr>
      <dsp:spPr>
        <a:xfrm>
          <a:off x="2425474" y="2695845"/>
          <a:ext cx="2689836" cy="107593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Competencia </a:t>
          </a:r>
        </a:p>
      </dsp:txBody>
      <dsp:txXfrm>
        <a:off x="2963441" y="2695845"/>
        <a:ext cx="1613902" cy="1075934"/>
      </dsp:txXfrm>
    </dsp:sp>
    <dsp:sp modelId="{0F438AEF-B959-4401-8346-45F3CDEA44CB}">
      <dsp:nvSpPr>
        <dsp:cNvPr id="0" name=""/>
        <dsp:cNvSpPr/>
      </dsp:nvSpPr>
      <dsp:spPr>
        <a:xfrm>
          <a:off x="4846327" y="2695845"/>
          <a:ext cx="2689836" cy="107593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Toma de conciencia </a:t>
          </a:r>
        </a:p>
      </dsp:txBody>
      <dsp:txXfrm>
        <a:off x="5384294" y="2695845"/>
        <a:ext cx="1613902" cy="1075934"/>
      </dsp:txXfrm>
    </dsp:sp>
    <dsp:sp modelId="{0F59ADB5-B0EA-4A4A-9950-A5620EC90C0E}">
      <dsp:nvSpPr>
        <dsp:cNvPr id="0" name=""/>
        <dsp:cNvSpPr/>
      </dsp:nvSpPr>
      <dsp:spPr>
        <a:xfrm>
          <a:off x="7267180" y="2695845"/>
          <a:ext cx="2689836" cy="107593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Comunicación </a:t>
          </a:r>
        </a:p>
      </dsp:txBody>
      <dsp:txXfrm>
        <a:off x="7805147" y="2695845"/>
        <a:ext cx="1613902" cy="10759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31AEA-620C-4EC7-BB73-2EAB33DB3A73}">
      <dsp:nvSpPr>
        <dsp:cNvPr id="0" name=""/>
        <dsp:cNvSpPr/>
      </dsp:nvSpPr>
      <dsp:spPr>
        <a:xfrm>
          <a:off x="-6005339" y="-1002541"/>
          <a:ext cx="7802418" cy="7802418"/>
        </a:xfrm>
        <a:prstGeom prst="blockArc">
          <a:avLst>
            <a:gd name="adj1" fmla="val 18900000"/>
            <a:gd name="adj2" fmla="val 2700000"/>
            <a:gd name="adj3" fmla="val 277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1BF9E-C7A4-43DC-AB87-105997797B73}">
      <dsp:nvSpPr>
        <dsp:cNvPr id="0" name=""/>
        <dsp:cNvSpPr/>
      </dsp:nvSpPr>
      <dsp:spPr>
        <a:xfrm>
          <a:off x="1320988" y="-2176"/>
          <a:ext cx="10552955" cy="58016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0817" tIns="71120" rIns="71120" bIns="71120" numCol="1" spcCol="1270" anchor="t" anchorCtr="0">
          <a:noAutofit/>
        </a:bodyPr>
        <a:lstStyle/>
        <a:p>
          <a:pPr marL="0" lvl="0" indent="0" algn="just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PLANIFICACION Y CONTROL  OPERACIONAL</a:t>
          </a:r>
          <a:endParaRPr lang="es-ES" sz="2800" b="1" kern="1200" dirty="0"/>
        </a:p>
        <a:p>
          <a:pPr marL="0" lvl="1" indent="0" algn="just" defTabSz="841375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 dirty="0" smtClean="0"/>
            <a:t>Adoptar los procesos necesarios para cumplir los requisitos de SST</a:t>
          </a:r>
          <a:endParaRPr lang="es-ES" sz="1800" b="0" kern="1200" dirty="0"/>
        </a:p>
        <a:p>
          <a:pPr marL="0" lvl="1" indent="0" algn="just" defTabSz="841375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b="0" kern="1200" dirty="0"/>
        </a:p>
        <a:p>
          <a:pPr marL="0" lvl="1" indent="0" algn="just" defTabSz="841375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 dirty="0" smtClean="0"/>
            <a:t>Implementar los controles necesarios, eliminando peligros y reduciendo riesgos</a:t>
          </a:r>
          <a:endParaRPr lang="es-ES" sz="1800" b="0" kern="1200" dirty="0"/>
        </a:p>
        <a:p>
          <a:pPr marL="0" lvl="1" indent="0" algn="just" defTabSz="841375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b="0" kern="1200" dirty="0"/>
        </a:p>
        <a:p>
          <a:pPr marL="0" lvl="1" indent="0" algn="just" defTabSz="841375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 dirty="0" smtClean="0"/>
            <a:t>Establecer procedimientos para los cambios que sufre, evaluar aspectos de SST que impactan en cambios</a:t>
          </a:r>
          <a:endParaRPr lang="es-ES" sz="1800" b="0" kern="1200" dirty="0"/>
        </a:p>
        <a:p>
          <a:pPr marL="0" lvl="1" indent="0" algn="just" defTabSz="841375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b="0" kern="1200" dirty="0"/>
        </a:p>
        <a:p>
          <a:pPr marL="0" lvl="1" indent="0" algn="just" defTabSz="841375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/>
            <a:t>COMPRAS, </a:t>
          </a:r>
          <a:r>
            <a:rPr lang="es-ES" sz="1800" b="0" kern="1200" dirty="0" smtClean="0"/>
            <a:t>establecer procedimiento para controlar compra de productos y servicios asegurando el SST</a:t>
          </a:r>
          <a:endParaRPr lang="es-ES" sz="1800" b="0" kern="1200" dirty="0"/>
        </a:p>
        <a:p>
          <a:pPr marL="0" lvl="1" indent="0" algn="just" defTabSz="841375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b="0" kern="1200" dirty="0"/>
        </a:p>
        <a:p>
          <a:pPr marL="0" lvl="1" indent="0" algn="just" defTabSz="841375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/>
            <a:t>CONTRATISTAS</a:t>
          </a:r>
          <a:r>
            <a:rPr lang="es-ES" sz="1800" b="0" kern="1200" dirty="0" smtClean="0"/>
            <a:t>, se debe coordinar con los contratistas para identificar las actividades que impactan a los trabajadores en el lugar del trabajo (responsabilidad compartida) deben cumplir los aspectos del SGSST</a:t>
          </a:r>
          <a:endParaRPr lang="es-ES" sz="1800" b="0" kern="1200" dirty="0"/>
        </a:p>
        <a:p>
          <a:pPr marL="171450" lvl="1" indent="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/>
        </a:p>
      </dsp:txBody>
      <dsp:txXfrm>
        <a:off x="1320988" y="-2176"/>
        <a:ext cx="10552955" cy="5801687"/>
      </dsp:txXfrm>
    </dsp:sp>
    <dsp:sp modelId="{CD3514E5-FFF1-4FA0-BCC0-669B2FDD1A45}">
      <dsp:nvSpPr>
        <dsp:cNvPr id="0" name=""/>
        <dsp:cNvSpPr/>
      </dsp:nvSpPr>
      <dsp:spPr>
        <a:xfrm>
          <a:off x="11526" y="1158300"/>
          <a:ext cx="3480733" cy="34807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6F7EC-67C0-47D9-92B0-76BAE0AA0F5B}" type="datetimeFigureOut">
              <a:rPr lang="es-ES" smtClean="0"/>
              <a:t>25/08/2020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1143000"/>
            <a:ext cx="533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05372-E7AA-4313-B818-A0696B80E5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86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05372-E7AA-4313-B818-A0696B80E54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41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936" y="1296173"/>
            <a:ext cx="10259616" cy="2757347"/>
          </a:xfrm>
        </p:spPr>
        <p:txBody>
          <a:bodyPr anchor="b"/>
          <a:lstStyle>
            <a:lvl1pPr algn="ctr">
              <a:defRPr sz="673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936" y="4159854"/>
            <a:ext cx="10259616" cy="1912175"/>
          </a:xfrm>
        </p:spPr>
        <p:txBody>
          <a:bodyPr/>
          <a:lstStyle>
            <a:lvl1pPr marL="0" indent="0" algn="ctr">
              <a:buNone/>
              <a:defRPr sz="2693"/>
            </a:lvl1pPr>
            <a:lvl2pPr marL="512978" indent="0" algn="ctr">
              <a:buNone/>
              <a:defRPr sz="2244"/>
            </a:lvl2pPr>
            <a:lvl3pPr marL="1025957" indent="0" algn="ctr">
              <a:buNone/>
              <a:defRPr sz="2020"/>
            </a:lvl3pPr>
            <a:lvl4pPr marL="1538935" indent="0" algn="ctr">
              <a:buNone/>
              <a:defRPr sz="1795"/>
            </a:lvl4pPr>
            <a:lvl5pPr marL="2051914" indent="0" algn="ctr">
              <a:buNone/>
              <a:defRPr sz="1795"/>
            </a:lvl5pPr>
            <a:lvl6pPr marL="2564892" indent="0" algn="ctr">
              <a:buNone/>
              <a:defRPr sz="1795"/>
            </a:lvl6pPr>
            <a:lvl7pPr marL="3077870" indent="0" algn="ctr">
              <a:buNone/>
              <a:defRPr sz="1795"/>
            </a:lvl7pPr>
            <a:lvl8pPr marL="3590849" indent="0" algn="ctr">
              <a:buNone/>
              <a:defRPr sz="1795"/>
            </a:lvl8pPr>
            <a:lvl9pPr marL="4103827" indent="0" algn="ctr">
              <a:buNone/>
              <a:defRPr sz="1795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25/08/2020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602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89383" y="421669"/>
            <a:ext cx="2949640" cy="671186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0465" y="421669"/>
            <a:ext cx="8677925" cy="6711866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25/08/2020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944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34B69C7-53A8-4505-A7B7-8BE9755FA5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510"/>
            <a:ext cx="13679486" cy="791652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FC11FBD-6E14-48A6-BCB0-58BAF666A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067" y="537552"/>
            <a:ext cx="11235349" cy="415498"/>
          </a:xfrm>
        </p:spPr>
        <p:txBody>
          <a:bodyPr wrap="square" lIns="0" tIns="0" rIns="0" bIns="0">
            <a:spAutoFit/>
          </a:bodyPr>
          <a:lstStyle>
            <a:lvl1pPr algn="r">
              <a:lnSpc>
                <a:spcPts val="3200"/>
              </a:lnSpc>
              <a:defRPr sz="2800" b="0" i="0" spc="0" baseline="0">
                <a:solidFill>
                  <a:srgbClr val="000447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16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54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25/08/2020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8675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340" y="1974511"/>
            <a:ext cx="11798558" cy="3294515"/>
          </a:xfrm>
        </p:spPr>
        <p:txBody>
          <a:bodyPr anchor="b"/>
          <a:lstStyle>
            <a:lvl1pPr>
              <a:defRPr sz="673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3340" y="5300193"/>
            <a:ext cx="11798558" cy="1732508"/>
          </a:xfrm>
        </p:spPr>
        <p:txBody>
          <a:bodyPr/>
          <a:lstStyle>
            <a:lvl1pPr marL="0" indent="0">
              <a:buNone/>
              <a:defRPr sz="2693">
                <a:solidFill>
                  <a:schemeClr val="tx1">
                    <a:tint val="75000"/>
                  </a:schemeClr>
                </a:solidFill>
              </a:defRPr>
            </a:lvl1pPr>
            <a:lvl2pPr marL="512978" indent="0">
              <a:buNone/>
              <a:defRPr sz="2244">
                <a:solidFill>
                  <a:schemeClr val="tx1">
                    <a:tint val="75000"/>
                  </a:schemeClr>
                </a:solidFill>
              </a:defRPr>
            </a:lvl2pPr>
            <a:lvl3pPr marL="1025957" indent="0">
              <a:buNone/>
              <a:defRPr sz="2020">
                <a:solidFill>
                  <a:schemeClr val="tx1">
                    <a:tint val="75000"/>
                  </a:schemeClr>
                </a:solidFill>
              </a:defRPr>
            </a:lvl3pPr>
            <a:lvl4pPr marL="1538935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4pPr>
            <a:lvl5pPr marL="20519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5pPr>
            <a:lvl6pPr marL="2564892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6pPr>
            <a:lvl7pPr marL="3077870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7pPr>
            <a:lvl8pPr marL="3590849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8pPr>
            <a:lvl9pPr marL="410382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25/08/2020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475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0465" y="2108344"/>
            <a:ext cx="5813782" cy="502519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5241" y="2108344"/>
            <a:ext cx="5813782" cy="502519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25/08/2020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330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247" y="421669"/>
            <a:ext cx="11798558" cy="153084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247" y="1941510"/>
            <a:ext cx="5787064" cy="951504"/>
          </a:xfrm>
        </p:spPr>
        <p:txBody>
          <a:bodyPr anchor="b"/>
          <a:lstStyle>
            <a:lvl1pPr marL="0" indent="0">
              <a:buNone/>
              <a:defRPr sz="2693" b="1"/>
            </a:lvl1pPr>
            <a:lvl2pPr marL="512978" indent="0">
              <a:buNone/>
              <a:defRPr sz="2244" b="1"/>
            </a:lvl2pPr>
            <a:lvl3pPr marL="1025957" indent="0">
              <a:buNone/>
              <a:defRPr sz="2020" b="1"/>
            </a:lvl3pPr>
            <a:lvl4pPr marL="1538935" indent="0">
              <a:buNone/>
              <a:defRPr sz="1795" b="1"/>
            </a:lvl4pPr>
            <a:lvl5pPr marL="2051914" indent="0">
              <a:buNone/>
              <a:defRPr sz="1795" b="1"/>
            </a:lvl5pPr>
            <a:lvl6pPr marL="2564892" indent="0">
              <a:buNone/>
              <a:defRPr sz="1795" b="1"/>
            </a:lvl6pPr>
            <a:lvl7pPr marL="3077870" indent="0">
              <a:buNone/>
              <a:defRPr sz="1795" b="1"/>
            </a:lvl7pPr>
            <a:lvl8pPr marL="3590849" indent="0">
              <a:buNone/>
              <a:defRPr sz="1795" b="1"/>
            </a:lvl8pPr>
            <a:lvl9pPr marL="4103827" indent="0">
              <a:buNone/>
              <a:defRPr sz="1795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247" y="2893014"/>
            <a:ext cx="5787064" cy="42551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25241" y="1941510"/>
            <a:ext cx="5815564" cy="951504"/>
          </a:xfrm>
        </p:spPr>
        <p:txBody>
          <a:bodyPr anchor="b"/>
          <a:lstStyle>
            <a:lvl1pPr marL="0" indent="0">
              <a:buNone/>
              <a:defRPr sz="2693" b="1"/>
            </a:lvl1pPr>
            <a:lvl2pPr marL="512978" indent="0">
              <a:buNone/>
              <a:defRPr sz="2244" b="1"/>
            </a:lvl2pPr>
            <a:lvl3pPr marL="1025957" indent="0">
              <a:buNone/>
              <a:defRPr sz="2020" b="1"/>
            </a:lvl3pPr>
            <a:lvl4pPr marL="1538935" indent="0">
              <a:buNone/>
              <a:defRPr sz="1795" b="1"/>
            </a:lvl4pPr>
            <a:lvl5pPr marL="2051914" indent="0">
              <a:buNone/>
              <a:defRPr sz="1795" b="1"/>
            </a:lvl5pPr>
            <a:lvl6pPr marL="2564892" indent="0">
              <a:buNone/>
              <a:defRPr sz="1795" b="1"/>
            </a:lvl6pPr>
            <a:lvl7pPr marL="3077870" indent="0">
              <a:buNone/>
              <a:defRPr sz="1795" b="1"/>
            </a:lvl7pPr>
            <a:lvl8pPr marL="3590849" indent="0">
              <a:buNone/>
              <a:defRPr sz="1795" b="1"/>
            </a:lvl8pPr>
            <a:lvl9pPr marL="4103827" indent="0">
              <a:buNone/>
              <a:defRPr sz="1795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25241" y="2893014"/>
            <a:ext cx="5815564" cy="42551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25/08/2020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895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7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247" y="528002"/>
            <a:ext cx="4411991" cy="1848009"/>
          </a:xfrm>
        </p:spPr>
        <p:txBody>
          <a:bodyPr anchor="b"/>
          <a:lstStyle>
            <a:lvl1pPr>
              <a:defRPr sz="359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5564" y="1140340"/>
            <a:ext cx="6925241" cy="5628360"/>
          </a:xfrm>
        </p:spPr>
        <p:txBody>
          <a:bodyPr/>
          <a:lstStyle>
            <a:lvl1pPr>
              <a:defRPr sz="3590"/>
            </a:lvl1pPr>
            <a:lvl2pPr>
              <a:defRPr sz="3142"/>
            </a:lvl2pPr>
            <a:lvl3pPr>
              <a:defRPr sz="2693"/>
            </a:lvl3pPr>
            <a:lvl4pPr>
              <a:defRPr sz="2244"/>
            </a:lvl4pPr>
            <a:lvl5pPr>
              <a:defRPr sz="2244"/>
            </a:lvl5pPr>
            <a:lvl6pPr>
              <a:defRPr sz="2244"/>
            </a:lvl6pPr>
            <a:lvl7pPr>
              <a:defRPr sz="2244"/>
            </a:lvl7pPr>
            <a:lvl8pPr>
              <a:defRPr sz="2244"/>
            </a:lvl8pPr>
            <a:lvl9pPr>
              <a:defRPr sz="2244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2247" y="2376011"/>
            <a:ext cx="4411991" cy="4401855"/>
          </a:xfrm>
        </p:spPr>
        <p:txBody>
          <a:bodyPr/>
          <a:lstStyle>
            <a:lvl1pPr marL="0" indent="0">
              <a:buNone/>
              <a:defRPr sz="1795"/>
            </a:lvl1pPr>
            <a:lvl2pPr marL="512978" indent="0">
              <a:buNone/>
              <a:defRPr sz="1571"/>
            </a:lvl2pPr>
            <a:lvl3pPr marL="1025957" indent="0">
              <a:buNone/>
              <a:defRPr sz="1346"/>
            </a:lvl3pPr>
            <a:lvl4pPr marL="1538935" indent="0">
              <a:buNone/>
              <a:defRPr sz="1122"/>
            </a:lvl4pPr>
            <a:lvl5pPr marL="2051914" indent="0">
              <a:buNone/>
              <a:defRPr sz="1122"/>
            </a:lvl5pPr>
            <a:lvl6pPr marL="2564892" indent="0">
              <a:buNone/>
              <a:defRPr sz="1122"/>
            </a:lvl6pPr>
            <a:lvl7pPr marL="3077870" indent="0">
              <a:buNone/>
              <a:defRPr sz="1122"/>
            </a:lvl7pPr>
            <a:lvl8pPr marL="3590849" indent="0">
              <a:buNone/>
              <a:defRPr sz="1122"/>
            </a:lvl8pPr>
            <a:lvl9pPr marL="4103827" indent="0">
              <a:buNone/>
              <a:defRPr sz="1122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25/08/2020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926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247" y="528002"/>
            <a:ext cx="4411991" cy="1848009"/>
          </a:xfrm>
        </p:spPr>
        <p:txBody>
          <a:bodyPr anchor="b"/>
          <a:lstStyle>
            <a:lvl1pPr>
              <a:defRPr sz="359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15564" y="1140340"/>
            <a:ext cx="6925241" cy="5628360"/>
          </a:xfrm>
        </p:spPr>
        <p:txBody>
          <a:bodyPr anchor="t"/>
          <a:lstStyle>
            <a:lvl1pPr marL="0" indent="0">
              <a:buNone/>
              <a:defRPr sz="3590"/>
            </a:lvl1pPr>
            <a:lvl2pPr marL="512978" indent="0">
              <a:buNone/>
              <a:defRPr sz="3142"/>
            </a:lvl2pPr>
            <a:lvl3pPr marL="1025957" indent="0">
              <a:buNone/>
              <a:defRPr sz="2693"/>
            </a:lvl3pPr>
            <a:lvl4pPr marL="1538935" indent="0">
              <a:buNone/>
              <a:defRPr sz="2244"/>
            </a:lvl4pPr>
            <a:lvl5pPr marL="2051914" indent="0">
              <a:buNone/>
              <a:defRPr sz="2244"/>
            </a:lvl5pPr>
            <a:lvl6pPr marL="2564892" indent="0">
              <a:buNone/>
              <a:defRPr sz="2244"/>
            </a:lvl6pPr>
            <a:lvl7pPr marL="3077870" indent="0">
              <a:buNone/>
              <a:defRPr sz="2244"/>
            </a:lvl7pPr>
            <a:lvl8pPr marL="3590849" indent="0">
              <a:buNone/>
              <a:defRPr sz="2244"/>
            </a:lvl8pPr>
            <a:lvl9pPr marL="4103827" indent="0">
              <a:buNone/>
              <a:defRPr sz="224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2247" y="2376011"/>
            <a:ext cx="4411991" cy="4401855"/>
          </a:xfrm>
        </p:spPr>
        <p:txBody>
          <a:bodyPr/>
          <a:lstStyle>
            <a:lvl1pPr marL="0" indent="0">
              <a:buNone/>
              <a:defRPr sz="1795"/>
            </a:lvl1pPr>
            <a:lvl2pPr marL="512978" indent="0">
              <a:buNone/>
              <a:defRPr sz="1571"/>
            </a:lvl2pPr>
            <a:lvl3pPr marL="1025957" indent="0">
              <a:buNone/>
              <a:defRPr sz="1346"/>
            </a:lvl3pPr>
            <a:lvl4pPr marL="1538935" indent="0">
              <a:buNone/>
              <a:defRPr sz="1122"/>
            </a:lvl4pPr>
            <a:lvl5pPr marL="2051914" indent="0">
              <a:buNone/>
              <a:defRPr sz="1122"/>
            </a:lvl5pPr>
            <a:lvl6pPr marL="2564892" indent="0">
              <a:buNone/>
              <a:defRPr sz="1122"/>
            </a:lvl6pPr>
            <a:lvl7pPr marL="3077870" indent="0">
              <a:buNone/>
              <a:defRPr sz="1122"/>
            </a:lvl7pPr>
            <a:lvl8pPr marL="3590849" indent="0">
              <a:buNone/>
              <a:defRPr sz="1122"/>
            </a:lvl8pPr>
            <a:lvl9pPr marL="4103827" indent="0">
              <a:buNone/>
              <a:defRPr sz="1122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25/08/2020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746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25/08/2020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727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0465" y="421669"/>
            <a:ext cx="11798558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0465" y="2108344"/>
            <a:ext cx="11798558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0465" y="7340702"/>
            <a:ext cx="3077885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97201-DF28-472B-AC2C-B547E4B2347E}" type="datetimeFigureOut">
              <a:rPr lang="es-CO" smtClean="0"/>
              <a:t>25/08/2020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31331" y="7340702"/>
            <a:ext cx="461682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61138" y="7340702"/>
            <a:ext cx="3077885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02C6E-4C56-463D-B6A0-2D7E3902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328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67" r:id="rId11"/>
    <p:sldLayoutId id="2147483672" r:id="rId12"/>
  </p:sldLayoutIdLst>
  <p:txStyles>
    <p:titleStyle>
      <a:lvl1pPr algn="l" defTabSz="1025957" rtl="0" eaLnBrk="1" latinLnBrk="0" hangingPunct="1">
        <a:lnSpc>
          <a:spcPct val="90000"/>
        </a:lnSpc>
        <a:spcBef>
          <a:spcPct val="0"/>
        </a:spcBef>
        <a:buNone/>
        <a:defRPr sz="49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489" indent="-256489" algn="l" defTabSz="1025957" rtl="0" eaLnBrk="1" latinLnBrk="0" hangingPunct="1">
        <a:lnSpc>
          <a:spcPct val="90000"/>
        </a:lnSpc>
        <a:spcBef>
          <a:spcPts val="1122"/>
        </a:spcBef>
        <a:buFont typeface="Arial" panose="020B0604020202020204" pitchFamily="34" charset="0"/>
        <a:buChar char="•"/>
        <a:defRPr sz="3142" kern="1200">
          <a:solidFill>
            <a:schemeClr val="tx1"/>
          </a:solidFill>
          <a:latin typeface="+mn-lt"/>
          <a:ea typeface="+mn-ea"/>
          <a:cs typeface="+mn-cs"/>
        </a:defRPr>
      </a:lvl1pPr>
      <a:lvl2pPr marL="769468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2pPr>
      <a:lvl3pPr marL="1282446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244" kern="1200">
          <a:solidFill>
            <a:schemeClr val="tx1"/>
          </a:solidFill>
          <a:latin typeface="+mn-lt"/>
          <a:ea typeface="+mn-ea"/>
          <a:cs typeface="+mn-cs"/>
        </a:defRPr>
      </a:lvl3pPr>
      <a:lvl4pPr marL="1795424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4pPr>
      <a:lvl5pPr marL="2308403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5pPr>
      <a:lvl6pPr marL="2821381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6pPr>
      <a:lvl7pPr marL="3334360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7pPr>
      <a:lvl8pPr marL="3847338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8pPr>
      <a:lvl9pPr marL="4360316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1pPr>
      <a:lvl2pPr marL="512978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2pPr>
      <a:lvl3pPr marL="1025957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3pPr>
      <a:lvl4pPr marL="1538935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14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5pPr>
      <a:lvl6pPr marL="2564892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6pPr>
      <a:lvl7pPr marL="3077870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7pPr>
      <a:lvl8pPr marL="3590849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8pPr>
      <a:lvl9pPr marL="4103827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7.jpeg"/><Relationship Id="rId12" Type="http://schemas.microsoft.com/office/2007/relationships/diagramDrawing" Target="../diagrams/drawing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6.xml"/><Relationship Id="rId11" Type="http://schemas.openxmlformats.org/officeDocument/2006/relationships/diagramColors" Target="../diagrams/colors7.xml"/><Relationship Id="rId5" Type="http://schemas.openxmlformats.org/officeDocument/2006/relationships/diagramColors" Target="../diagrams/colors6.xml"/><Relationship Id="rId10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6.xml"/><Relationship Id="rId9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3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28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45.tmp"/><Relationship Id="rId7" Type="http://schemas.openxmlformats.org/officeDocument/2006/relationships/diagramColors" Target="../diagrams/colors11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46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SOGA/Resolucion%20872%202016%20COPASST.pdf" TargetMode="Externa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SOGA/Resoluci&#243;n%20%202967%202013%20Plan%20Emergencias.tif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2.wdp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jpeg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37C32C-A0E9-6D46-9725-598475199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7" y="0"/>
            <a:ext cx="13665200" cy="29845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AB69F17-9D24-C042-B1AA-6BFA1BA2A3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0" b="34675"/>
          <a:stretch/>
        </p:blipFill>
        <p:spPr>
          <a:xfrm>
            <a:off x="0" y="3123446"/>
            <a:ext cx="13679488" cy="4795192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6326260-E0D4-4E47-B785-EA577B1AB097}"/>
              </a:ext>
            </a:extLst>
          </p:cNvPr>
          <p:cNvSpPr txBox="1"/>
          <p:nvPr/>
        </p:nvSpPr>
        <p:spPr>
          <a:xfrm>
            <a:off x="1975151" y="636276"/>
            <a:ext cx="10926263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4800" dirty="0">
                <a:latin typeface="Georgia" panose="02040502050405020303" pitchFamily="18" charset="0"/>
              </a:rPr>
              <a:t>SISTEMA </a:t>
            </a:r>
            <a:r>
              <a:rPr lang="es-ES" sz="4800" dirty="0" smtClean="0">
                <a:latin typeface="Georgia" panose="02040502050405020303" pitchFamily="18" charset="0"/>
              </a:rPr>
              <a:t>DE GESTIÓN DE </a:t>
            </a:r>
            <a:r>
              <a:rPr lang="es-ES" sz="4800" dirty="0">
                <a:latin typeface="Georgia" panose="02040502050405020303" pitchFamily="18" charset="0"/>
              </a:rPr>
              <a:t>SEGURIDAD Y SALUD EN EL TRABAJO</a:t>
            </a:r>
            <a:endParaRPr lang="en-US" sz="4800" dirty="0">
              <a:latin typeface="Georgia" panose="02040502050405020303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D629D90-A151-7043-9700-66EECF1FF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7" y="7005638"/>
            <a:ext cx="1828800" cy="914400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9F0CCAB-94F4-774F-BC65-C79518005910}"/>
              </a:ext>
            </a:extLst>
          </p:cNvPr>
          <p:cNvCxnSpPr>
            <a:cxnSpLocks/>
          </p:cNvCxnSpPr>
          <p:nvPr/>
        </p:nvCxnSpPr>
        <p:spPr>
          <a:xfrm>
            <a:off x="2353900" y="2984500"/>
            <a:ext cx="1092626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43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026467" y="486752"/>
            <a:ext cx="11235349" cy="4154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 defTabSz="1025957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b="0" i="0" kern="1200" spc="0" baseline="0">
                <a:solidFill>
                  <a:srgbClr val="000447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CO" dirty="0" smtClean="0"/>
              <a:t>CLAUSULA 4. Contexto De La Organización </a:t>
            </a: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427" y="1216391"/>
            <a:ext cx="6250279" cy="551539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3468" y="1468712"/>
            <a:ext cx="645281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>
                <a:solidFill>
                  <a:srgbClr val="000000"/>
                </a:solidFill>
              </a:rPr>
              <a:t>Considera que los resultados de seguridad y salud en el trabajo se ven afectados por diversos factores internos o externos,  que pueden ser de carácter positivo, negativo o ambos, tales como:</a:t>
            </a:r>
          </a:p>
          <a:p>
            <a:pPr algn="just"/>
            <a:r>
              <a:rPr lang="es-CO" sz="2800" dirty="0">
                <a:solidFill>
                  <a:srgbClr val="000000"/>
                </a:solidFill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800" dirty="0" smtClean="0">
                <a:solidFill>
                  <a:srgbClr val="000000"/>
                </a:solidFill>
              </a:rPr>
              <a:t>Necesidades y expectativas de los trabajadores y partes interesadas</a:t>
            </a:r>
            <a:endParaRPr lang="es-CO" sz="28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>
                <a:solidFill>
                  <a:srgbClr val="000000"/>
                </a:solidFill>
              </a:rPr>
              <a:t>Las instalaciones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>
                <a:solidFill>
                  <a:srgbClr val="000000"/>
                </a:solidFill>
              </a:rPr>
              <a:t>Los contratos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>
                <a:solidFill>
                  <a:srgbClr val="000000"/>
                </a:solidFill>
              </a:rPr>
              <a:t>Los proveedores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>
                <a:solidFill>
                  <a:srgbClr val="000000"/>
                </a:solidFill>
              </a:rPr>
              <a:t>La normativa , entre otros</a:t>
            </a:r>
          </a:p>
          <a:p>
            <a:endParaRPr lang="es-CO" sz="2800" dirty="0">
              <a:solidFill>
                <a:srgbClr val="000000"/>
              </a:solidFill>
            </a:endParaRPr>
          </a:p>
          <a:p>
            <a:endParaRPr lang="es-CO" sz="2800" dirty="0">
              <a:solidFill>
                <a:srgbClr val="000000"/>
              </a:solidFill>
            </a:endParaRPr>
          </a:p>
          <a:p>
            <a:endParaRPr lang="es-CO" sz="2800" dirty="0">
              <a:solidFill>
                <a:srgbClr val="00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192" y="6770914"/>
            <a:ext cx="2022296" cy="82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4067" y="334932"/>
            <a:ext cx="11235349" cy="820738"/>
          </a:xfrm>
        </p:spPr>
        <p:txBody>
          <a:bodyPr/>
          <a:lstStyle/>
          <a:p>
            <a:r>
              <a:rPr lang="es-CO" dirty="0" smtClean="0"/>
              <a:t>Norma ISO 45001:2018 Sistema De Gestión De La Seguridad Y Salud En El Trabajo </a:t>
            </a:r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468186" y="2530313"/>
            <a:ext cx="2393782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800" b="1" cap="none" spc="0" dirty="0">
                <a:ln w="0"/>
                <a:solidFill>
                  <a:srgbClr val="000000"/>
                </a:solidFill>
              </a:rPr>
              <a:t>La norma involucra a todas las partes interesadas de nuestra Comunidad </a:t>
            </a:r>
            <a:r>
              <a:rPr lang="es-ES" sz="2800" b="1" dirty="0">
                <a:ln w="0"/>
                <a:solidFill>
                  <a:srgbClr val="000000"/>
                </a:solidFill>
              </a:rPr>
              <a:t>N</a:t>
            </a:r>
            <a:r>
              <a:rPr lang="es-ES" sz="2800" b="1" cap="none" spc="0" dirty="0">
                <a:ln w="0"/>
                <a:solidFill>
                  <a:srgbClr val="000000"/>
                </a:solidFill>
              </a:rPr>
              <a:t>eogranadina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968" y="1587844"/>
            <a:ext cx="10696459" cy="48739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192" y="6646843"/>
            <a:ext cx="2022296" cy="99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7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2535" y="346224"/>
            <a:ext cx="11235349" cy="820738"/>
          </a:xfrm>
        </p:spPr>
        <p:txBody>
          <a:bodyPr/>
          <a:lstStyle/>
          <a:p>
            <a:pPr algn="ctr"/>
            <a:r>
              <a:rPr lang="es-CO" dirty="0"/>
              <a:t>CLAUSULA 5.LIDERAZGO Y  PARTICIPACIÓN DE LOS TRABAJADORES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63465" y="3123329"/>
            <a:ext cx="27260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</a:rPr>
              <a:t>Enfatiza las acciones que debe realizar la alta dirección para demostrar su liderazgo y el compromiso con el SG-SST definiendo: </a:t>
            </a:r>
            <a:endParaRPr lang="es-CO" sz="2000" dirty="0" smtClean="0">
              <a:solidFill>
                <a:srgbClr val="000000"/>
              </a:solidFill>
            </a:endParaRPr>
          </a:p>
          <a:p>
            <a:pPr algn="just"/>
            <a:endParaRPr lang="es-CO" sz="2000" dirty="0">
              <a:solidFill>
                <a:srgbClr val="000000"/>
              </a:solidFill>
            </a:endParaRPr>
          </a:p>
          <a:p>
            <a:pPr algn="just"/>
            <a:endParaRPr lang="es-CO" sz="2000" dirty="0">
              <a:solidFill>
                <a:srgbClr val="00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816" y="1166962"/>
            <a:ext cx="10513355" cy="597406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192" y="6551783"/>
            <a:ext cx="2022296" cy="99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1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2C719-0BD3-E644-BB5F-730C2C269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067" y="540116"/>
            <a:ext cx="11235349" cy="410369"/>
          </a:xfrm>
        </p:spPr>
        <p:txBody>
          <a:bodyPr/>
          <a:lstStyle/>
          <a:p>
            <a:r>
              <a:rPr lang="es-CO" dirty="0"/>
              <a:t>POLITICA INTEGRAL UMNG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146" y="6540451"/>
            <a:ext cx="2022296" cy="99365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25801" y="5779784"/>
            <a:ext cx="99284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000000"/>
                </a:solidFill>
              </a:rPr>
              <a:t>El SGSST cuenta con políticas anexas de acuerdo con los requerimientos normativos vigentes: </a:t>
            </a:r>
            <a:endParaRPr lang="es-CO" dirty="0" smtClean="0">
              <a:solidFill>
                <a:srgbClr val="000000"/>
              </a:solidFill>
            </a:endParaRPr>
          </a:p>
          <a:p>
            <a:endParaRPr lang="es-CO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>
                <a:solidFill>
                  <a:srgbClr val="000000"/>
                </a:solidFill>
              </a:rPr>
              <a:t>Política de Seguridad Vial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>
                <a:solidFill>
                  <a:srgbClr val="000000"/>
                </a:solidFill>
              </a:rPr>
              <a:t>Política de control de alcohol y drogas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>
                <a:solidFill>
                  <a:srgbClr val="000000"/>
                </a:solidFill>
              </a:rPr>
              <a:t>Política de uso de elementos de protección personal </a:t>
            </a:r>
            <a:r>
              <a:rPr lang="es-CO" dirty="0" smtClean="0">
                <a:solidFill>
                  <a:srgbClr val="000000"/>
                </a:solidFill>
              </a:rPr>
              <a:t>(EPP)</a:t>
            </a:r>
            <a:endParaRPr lang="es-CO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>
                <a:solidFill>
                  <a:srgbClr val="000000"/>
                </a:solidFill>
              </a:rPr>
              <a:t>Política de uso de cinturón de seguridad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79715" y="1121101"/>
            <a:ext cx="2677092" cy="448806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D55C884-E755-4075-A335-6CA1ABB7C7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681" y="967050"/>
            <a:ext cx="10701186" cy="4976549"/>
          </a:xfrm>
          <a:prstGeom prst="rect">
            <a:avLst/>
          </a:prstGeom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6D2A8983-B1DA-4B34-88C6-23C92B033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51034"/>
              </p:ext>
            </p:extLst>
          </p:nvPr>
        </p:nvGraphicFramePr>
        <p:xfrm>
          <a:off x="4272004" y="1423665"/>
          <a:ext cx="7746540" cy="1182668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</a:tblPr>
              <a:tblGrid>
                <a:gridCol w="338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6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4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1334">
                <a:tc rowSpan="2">
                  <a:txBody>
                    <a:bodyPr/>
                    <a:lstStyle>
                      <a:lvl1pPr marL="0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12978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25957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38935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51914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64892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77870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90849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103827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Demi Cond" charset="0"/>
                          <a:cs typeface="Franklin Gothic Demi Cond" charset="0"/>
                        </a:rPr>
                        <a:t>POLÍTICA INTEGRAL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Demi Cond" charset="0"/>
                          <a:cs typeface="Franklin Gothic Demi Cond" charset="0"/>
                        </a:rPr>
                        <a:t>UNIVERSIDAD MILITAR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Demi Cond" charset="0"/>
                          <a:cs typeface="Franklin Gothic Demi Cond" charset="0"/>
                        </a:rPr>
                        <a:t>NUEVA GRANADA</a:t>
                      </a:r>
                      <a:endParaRPr lang="es-CO" sz="18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Franklin Gothic Demi Cond" charset="0"/>
                        <a:cs typeface="Franklin Gothic Demi Cond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914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14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14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14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12978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25957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38935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51914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64892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77870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90849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103827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Demi Cond" charset="0"/>
                          <a:cs typeface="Franklin Gothic Demi Cond" charset="0"/>
                        </a:rPr>
                        <a:t>Fecha de emisión: </a:t>
                      </a:r>
                      <a:endParaRPr lang="es-CO" sz="18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Franklin Gothic Demi Cond" charset="0"/>
                        <a:cs typeface="Franklin Gothic Demi Cond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Demi Cond" charset="0"/>
                          <a:cs typeface="Franklin Gothic Demi Cond" charset="0"/>
                        </a:rPr>
                        <a:t>2018/03/15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914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14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14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14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12978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25957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38935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51914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64892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77870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90849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103827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Demi Cond" charset="0"/>
                          <a:cs typeface="Franklin Gothic Demi Cond" charset="0"/>
                        </a:rPr>
                        <a:t>GI-PR-F-8</a:t>
                      </a:r>
                      <a:endParaRPr lang="es-CO" sz="18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Franklin Gothic Demi Cond" charset="0"/>
                        <a:cs typeface="Franklin Gothic Demi Cond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914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14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14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14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3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12978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25957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38935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51914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64892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77870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90849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103827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Demi Cond" charset="0"/>
                          <a:cs typeface="Franklin Gothic Demi Cond" charset="0"/>
                        </a:rPr>
                        <a:t>Versión N.°</a:t>
                      </a:r>
                      <a:endParaRPr lang="es-CO" sz="18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Franklin Gothic Demi Cond" charset="0"/>
                        <a:cs typeface="Franklin Gothic Demi Cond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Demi Cond" charset="0"/>
                          <a:cs typeface="Franklin Gothic Demi Cond" charset="0"/>
                        </a:rPr>
                        <a:t>5</a:t>
                      </a:r>
                      <a:endParaRPr lang="es-CO" sz="18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Franklin Gothic Demi Cond" charset="0"/>
                        <a:cs typeface="Franklin Gothic Demi Cond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914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14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14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14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12978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25957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38935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51914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64892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77870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90849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103827" algn="l" defTabSz="1025957" rtl="0" eaLnBrk="1" latinLnBrk="0" hangingPunct="1">
                        <a:defRPr sz="202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Demi Cond" charset="0"/>
                          <a:cs typeface="Franklin Gothic Demi Cond" charset="0"/>
                        </a:rPr>
                        <a:t>Página 1 de 1</a:t>
                      </a:r>
                      <a:endParaRPr lang="es-CO" sz="18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Franklin Gothic Demi Cond" charset="0"/>
                        <a:cs typeface="Franklin Gothic Demi Cond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914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14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914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914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15FF720A-A7EF-4A42-937C-F8E3B9A00148}"/>
              </a:ext>
            </a:extLst>
          </p:cNvPr>
          <p:cNvSpPr txBox="1"/>
          <p:nvPr/>
        </p:nvSpPr>
        <p:spPr>
          <a:xfrm>
            <a:off x="3318933" y="2606333"/>
            <a:ext cx="9516534" cy="2921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s-ES_tradnl" sz="2200" dirty="0">
                <a:solidFill>
                  <a:srgbClr val="000000"/>
                </a:solidFill>
                <a:ea typeface="Franklin Gothic Book" charset="0"/>
                <a:cs typeface="Franklin Gothic Book" charset="0"/>
              </a:rPr>
              <a:t>La Universidad Militar Nueva Granada en cumplimiento de las disposiciones legales y de su direccionamiento estratégico, se compromete a </a:t>
            </a:r>
            <a:r>
              <a:rPr lang="es-ES_tradnl" sz="2200" dirty="0">
                <a:solidFill>
                  <a:srgbClr val="691449"/>
                </a:solidFill>
                <a:ea typeface="Franklin Gothic Demi" charset="0"/>
                <a:cs typeface="Franklin Gothic Demi" charset="0"/>
              </a:rPr>
              <a:t>cumplir</a:t>
            </a:r>
            <a:r>
              <a:rPr lang="es-ES_tradnl" sz="2200" dirty="0">
                <a:solidFill>
                  <a:srgbClr val="000000"/>
                </a:solidFill>
                <a:ea typeface="Franklin Gothic Book" charset="0"/>
                <a:cs typeface="Franklin Gothic Book" charset="0"/>
              </a:rPr>
              <a:t> con los </a:t>
            </a:r>
            <a:r>
              <a:rPr lang="es-ES_tradnl" sz="2200" dirty="0">
                <a:solidFill>
                  <a:srgbClr val="691449"/>
                </a:solidFill>
                <a:ea typeface="Franklin Gothic Demi" charset="0"/>
                <a:cs typeface="Franklin Gothic Demi" charset="0"/>
              </a:rPr>
              <a:t>requisitos aplicables</a:t>
            </a:r>
            <a:r>
              <a:rPr lang="es-ES_tradnl" sz="2200" dirty="0">
                <a:solidFill>
                  <a:srgbClr val="000000"/>
                </a:solidFill>
                <a:ea typeface="Franklin Gothic Book" charset="0"/>
                <a:cs typeface="Franklin Gothic Book" charset="0"/>
              </a:rPr>
              <a:t> asociados a sus </a:t>
            </a:r>
            <a:r>
              <a:rPr lang="es-ES_tradnl" sz="2200" dirty="0">
                <a:solidFill>
                  <a:srgbClr val="691449"/>
                </a:solidFill>
                <a:ea typeface="Franklin Gothic Demi" charset="0"/>
                <a:cs typeface="Franklin Gothic Demi" charset="0"/>
              </a:rPr>
              <a:t>grupos de interés pertinentes </a:t>
            </a:r>
            <a:r>
              <a:rPr lang="es-ES_tradnl" sz="2200" dirty="0">
                <a:solidFill>
                  <a:srgbClr val="000000"/>
                </a:solidFill>
                <a:ea typeface="Franklin Gothic Book" charset="0"/>
                <a:cs typeface="Franklin Gothic Book" charset="0"/>
              </a:rPr>
              <a:t>con responsabilidad social, asumiendo la </a:t>
            </a:r>
            <a:r>
              <a:rPr lang="es-ES_tradnl" sz="2200" dirty="0">
                <a:solidFill>
                  <a:srgbClr val="691449"/>
                </a:solidFill>
                <a:ea typeface="Franklin Gothic Demi" charset="0"/>
                <a:cs typeface="Franklin Gothic Demi" charset="0"/>
              </a:rPr>
              <a:t>autoevaluación y autorregulación</a:t>
            </a:r>
            <a:r>
              <a:rPr lang="es-ES_tradnl" sz="2200" dirty="0">
                <a:solidFill>
                  <a:srgbClr val="000000"/>
                </a:solidFill>
                <a:ea typeface="Franklin Gothic Book" charset="0"/>
                <a:cs typeface="Franklin Gothic Book" charset="0"/>
              </a:rPr>
              <a:t> de los procesos, el mejoramiento continuo, la </a:t>
            </a:r>
            <a:r>
              <a:rPr lang="es-ES_tradnl" sz="2200" dirty="0">
                <a:solidFill>
                  <a:srgbClr val="691449"/>
                </a:solidFill>
                <a:ea typeface="Franklin Gothic Demi" charset="0"/>
                <a:cs typeface="Franklin Gothic Demi" charset="0"/>
              </a:rPr>
              <a:t>gestión de riesgos e impactos </a:t>
            </a:r>
            <a:r>
              <a:rPr lang="es-ES_tradnl" sz="2200" dirty="0">
                <a:solidFill>
                  <a:srgbClr val="000000"/>
                </a:solidFill>
                <a:ea typeface="Franklin Gothic Book" charset="0"/>
                <a:cs typeface="Franklin Gothic Book" charset="0"/>
              </a:rPr>
              <a:t>y el fomento de una cultura para el </a:t>
            </a:r>
            <a:r>
              <a:rPr lang="es-ES_tradnl" sz="2200" dirty="0">
                <a:solidFill>
                  <a:srgbClr val="691449"/>
                </a:solidFill>
                <a:ea typeface="Franklin Gothic Demi" charset="0"/>
                <a:cs typeface="Franklin Gothic Demi" charset="0"/>
              </a:rPr>
              <a:t>cuidado de </a:t>
            </a:r>
          </a:p>
          <a:p>
            <a:pPr algn="ctr">
              <a:lnSpc>
                <a:spcPts val="3300"/>
              </a:lnSpc>
            </a:pPr>
            <a:r>
              <a:rPr lang="es-ES_tradnl" sz="2200" dirty="0">
                <a:solidFill>
                  <a:srgbClr val="691449"/>
                </a:solidFill>
                <a:ea typeface="Franklin Gothic Demi" charset="0"/>
                <a:cs typeface="Franklin Gothic Demi" charset="0"/>
              </a:rPr>
              <a:t>la salud y la protección del ambiente</a:t>
            </a:r>
            <a:r>
              <a:rPr lang="es-ES_tradnl" sz="2200" dirty="0">
                <a:solidFill>
                  <a:srgbClr val="000000"/>
                </a:solidFill>
                <a:ea typeface="Franklin Gothic Book" charset="0"/>
                <a:cs typeface="Franklin Gothic Book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615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CONSULTA Y PARTICIPACIÓN DE LOS TRABAJADORES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830854"/>
              </p:ext>
            </p:extLst>
          </p:nvPr>
        </p:nvGraphicFramePr>
        <p:xfrm>
          <a:off x="507999" y="1262739"/>
          <a:ext cx="12601417" cy="60259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65841">
                  <a:extLst>
                    <a:ext uri="{9D8B030D-6E8A-4147-A177-3AD203B41FA5}">
                      <a16:colId xmlns:a16="http://schemas.microsoft.com/office/drawing/2014/main" val="3448183388"/>
                    </a:ext>
                  </a:extLst>
                </a:gridCol>
                <a:gridCol w="4435103">
                  <a:extLst>
                    <a:ext uri="{9D8B030D-6E8A-4147-A177-3AD203B41FA5}">
                      <a16:colId xmlns:a16="http://schemas.microsoft.com/office/drawing/2014/main" val="228654651"/>
                    </a:ext>
                  </a:extLst>
                </a:gridCol>
                <a:gridCol w="4200473">
                  <a:extLst>
                    <a:ext uri="{9D8B030D-6E8A-4147-A177-3AD203B41FA5}">
                      <a16:colId xmlns:a16="http://schemas.microsoft.com/office/drawing/2014/main" val="1346658629"/>
                    </a:ext>
                  </a:extLst>
                </a:gridCol>
              </a:tblGrid>
              <a:tr h="566061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/>
                        <a:t>MEDIO DE PARTICIPACIÓN</a:t>
                      </a:r>
                      <a:r>
                        <a:rPr lang="es-CO" sz="1800" baseline="0" dirty="0"/>
                        <a:t> Y CONSULTA</a:t>
                      </a:r>
                      <a:endParaRPr lang="es-CO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/>
                        <a:t>APLICACIÓN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/>
                        <a:t>REGISTRO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1800517"/>
                  </a:ext>
                </a:extLst>
              </a:tr>
              <a:tr h="1487246">
                <a:tc>
                  <a:txBody>
                    <a:bodyPr/>
                    <a:lstStyle/>
                    <a:p>
                      <a:pPr marL="0" marR="0" indent="0" algn="ctr" defTabSz="102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Identificación y análisis de peligros, riesgos y aspectos ambientales </a:t>
                      </a:r>
                      <a:endParaRPr lang="es-CO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02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identificación y análisis de las actividades y los riesgos que se pueden presentar. 	</a:t>
                      </a:r>
                    </a:p>
                    <a:p>
                      <a:pPr algn="ctr"/>
                      <a:endParaRPr lang="es-CO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C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Matriz de Identificación peligros, evaluación y valoración de riesgos 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C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Matriz de aspectos ambientales. 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C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Formato Permiso de Trabajo y Análisis de Trabajo Seguro 	</a:t>
                      </a:r>
                      <a:endParaRPr lang="es-CO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5995544"/>
                  </a:ext>
                </a:extLst>
              </a:tr>
              <a:tr h="715086">
                <a:tc>
                  <a:txBody>
                    <a:bodyPr/>
                    <a:lstStyle/>
                    <a:p>
                      <a:pPr marL="0" marR="0" indent="0" algn="ctr" defTabSz="102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Condiciones de seguridad, Salud en el trabajo y Ambiente 	</a:t>
                      </a:r>
                      <a:endParaRPr lang="es-CO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02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Reporte de Actos y Condiciones Subestándar o Peligrosas </a:t>
                      </a:r>
                      <a:endParaRPr lang="es-CO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ctr" defTabSz="102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Reporte a través de E-mail o Software KAWAK 	</a:t>
                      </a:r>
                      <a:endParaRPr lang="es-CO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8356411"/>
                  </a:ext>
                </a:extLst>
              </a:tr>
              <a:tr h="1408143">
                <a:tc>
                  <a:txBody>
                    <a:bodyPr/>
                    <a:lstStyle/>
                    <a:p>
                      <a:pPr algn="ctr"/>
                      <a:r>
                        <a:rPr lang="es-C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Comités de SST; Comité de Convivencia ,Comité Grupo Administrativo de Gestión Ambiental y Sanitaria ;</a:t>
                      </a:r>
                    </a:p>
                    <a:p>
                      <a:pPr algn="ctr"/>
                      <a:r>
                        <a:rPr lang="es-C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Brigada de emergencias 	</a:t>
                      </a:r>
                    </a:p>
                    <a:p>
                      <a:pPr algn="ctr"/>
                      <a:endParaRPr lang="es-CO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02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Todo el personal puede participar y consultar aspectos relacionados con SST&amp;A a través de la ejecución de comités, reuniones y de los representantes de los trabajadores. 	</a:t>
                      </a:r>
                      <a:endParaRPr lang="es-CO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C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Actas de reunión 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C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Comunicados 	</a:t>
                      </a:r>
                    </a:p>
                    <a:p>
                      <a:pPr algn="ctr"/>
                      <a:endParaRPr lang="es-CO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9494555"/>
                  </a:ext>
                </a:extLst>
              </a:tr>
              <a:tr h="880089">
                <a:tc>
                  <a:txBody>
                    <a:bodyPr/>
                    <a:lstStyle/>
                    <a:p>
                      <a:pPr marL="0" marR="0" indent="0" algn="ctr" defTabSz="102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Investigación de Accidentes-Incidentes 	</a:t>
                      </a:r>
                    </a:p>
                    <a:p>
                      <a:pPr algn="ctr"/>
                      <a:endParaRPr lang="es-CO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02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través del equipo investigador los trabajadores de la Universidad participan en la investigación de accidentes-incidentes </a:t>
                      </a:r>
                      <a:endParaRPr lang="es-CO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ctr" defTabSz="102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Formato investigación de accidentes e incidentes 	</a:t>
                      </a:r>
                    </a:p>
                    <a:p>
                      <a:pPr algn="ctr"/>
                      <a:endParaRPr lang="es-CO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2929409"/>
                  </a:ext>
                </a:extLst>
              </a:tr>
              <a:tr h="880089">
                <a:tc>
                  <a:txBody>
                    <a:bodyPr/>
                    <a:lstStyle/>
                    <a:p>
                      <a:pPr marL="0" marR="0" indent="0" algn="ctr" defTabSz="102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Capacitaciones y charlas 	</a:t>
                      </a:r>
                      <a:endParaRPr lang="es-CO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02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realizan charlas y capacitaciones en temas de SST&amp;A, 	</a:t>
                      </a:r>
                      <a:endParaRPr lang="es-CO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ctr" defTabSz="102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Registro de capacitación y entrenamiento. 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7273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07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CONSULTA Y PARTICIPACIÓN DE LOS TRABAJADORES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587813"/>
              </p:ext>
            </p:extLst>
          </p:nvPr>
        </p:nvGraphicFramePr>
        <p:xfrm>
          <a:off x="491067" y="1338939"/>
          <a:ext cx="12835467" cy="60287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78489">
                  <a:extLst>
                    <a:ext uri="{9D8B030D-6E8A-4147-A177-3AD203B41FA5}">
                      <a16:colId xmlns:a16="http://schemas.microsoft.com/office/drawing/2014/main" val="3448183388"/>
                    </a:ext>
                  </a:extLst>
                </a:gridCol>
                <a:gridCol w="4278489">
                  <a:extLst>
                    <a:ext uri="{9D8B030D-6E8A-4147-A177-3AD203B41FA5}">
                      <a16:colId xmlns:a16="http://schemas.microsoft.com/office/drawing/2014/main" val="228654651"/>
                    </a:ext>
                  </a:extLst>
                </a:gridCol>
                <a:gridCol w="4278489">
                  <a:extLst>
                    <a:ext uri="{9D8B030D-6E8A-4147-A177-3AD203B41FA5}">
                      <a16:colId xmlns:a16="http://schemas.microsoft.com/office/drawing/2014/main" val="1346658629"/>
                    </a:ext>
                  </a:extLst>
                </a:gridCol>
              </a:tblGrid>
              <a:tr h="660529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/>
                        <a:t>MEDIO DE PARTICIPACIÓN</a:t>
                      </a:r>
                      <a:r>
                        <a:rPr lang="es-CO" sz="1800" baseline="0" dirty="0"/>
                        <a:t> Y CONSULTA</a:t>
                      </a:r>
                      <a:endParaRPr lang="es-CO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/>
                        <a:t>APLICACIÓN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/>
                        <a:t>REGISTRO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1800517"/>
                  </a:ext>
                </a:extLst>
              </a:tr>
              <a:tr h="1464651">
                <a:tc>
                  <a:txBody>
                    <a:bodyPr/>
                    <a:lstStyle/>
                    <a:p>
                      <a:pPr marL="0" marR="0" indent="0" algn="ctr" defTabSz="102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Auditoria, acciones </a:t>
                      </a:r>
                      <a:r>
                        <a:rPr lang="es-CO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correctivas y </a:t>
                      </a:r>
                      <a:r>
                        <a:rPr lang="es-CO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mejora</a:t>
                      </a:r>
                      <a:endParaRPr lang="es-CO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CO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02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Todo el personal interviene en el mejoramiento del SG, a través de la atención de auditorías, la identificación de desviaciones y la implementación de acciones correctivas y preventivas. </a:t>
                      </a:r>
                      <a:endParaRPr lang="es-CO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C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Software KAWAK 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C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Seguimiento Acciones Correctivas y Preventivas 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8419453"/>
                  </a:ext>
                </a:extLst>
              </a:tr>
              <a:tr h="775403">
                <a:tc>
                  <a:txBody>
                    <a:bodyPr/>
                    <a:lstStyle/>
                    <a:p>
                      <a:pPr marL="0" marR="0" indent="0" algn="ctr" defTabSz="102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Inspecciones en SST&amp;A 	</a:t>
                      </a:r>
                    </a:p>
                    <a:p>
                      <a:pPr algn="ctr"/>
                      <a:endParaRPr lang="es-CO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02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personal puede participar a través de las diferentes inspecciones 	</a:t>
                      </a:r>
                      <a:endParaRPr lang="es-CO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C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Cronograma de Inspecciones 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C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Informe de Inspecciones </a:t>
                      </a:r>
                    </a:p>
                    <a:p>
                      <a:pPr algn="l"/>
                      <a:endParaRPr lang="es-CO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6693048"/>
                  </a:ext>
                </a:extLst>
              </a:tr>
              <a:tr h="1464651">
                <a:tc>
                  <a:txBody>
                    <a:bodyPr/>
                    <a:lstStyle/>
                    <a:p>
                      <a:pPr algn="ctr"/>
                      <a:r>
                        <a:rPr lang="es-C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Carteleras ; Página WEB </a:t>
                      </a:r>
                    </a:p>
                    <a:p>
                      <a:pPr algn="ctr"/>
                      <a:r>
                        <a:rPr lang="es-C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Aulas Virtuales;  Pantallas informativas ; Boletín INFO </a:t>
                      </a:r>
                    </a:p>
                    <a:p>
                      <a:pPr algn="ctr"/>
                      <a:r>
                        <a:rPr lang="es-C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E-mail; Intranet 	</a:t>
                      </a:r>
                      <a:endParaRPr lang="es-CO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 un método de divulgación y consulta en temas y aspectos del SG-SST&amp;A, como: </a:t>
                      </a:r>
                    </a:p>
                    <a:p>
                      <a:pPr algn="l"/>
                      <a:r>
                        <a:rPr lang="es-C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Política                          - COPASST </a:t>
                      </a:r>
                    </a:p>
                    <a:p>
                      <a:pPr algn="ctr"/>
                      <a:r>
                        <a:rPr lang="es-C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GAGAS                          - Plan de emergencia </a:t>
                      </a:r>
                    </a:p>
                    <a:p>
                      <a:pPr algn="l"/>
                      <a:r>
                        <a:rPr lang="es-C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Campañas                    - Capacitaciones </a:t>
                      </a:r>
                    </a:p>
                    <a:p>
                      <a:pPr algn="ctr"/>
                      <a:r>
                        <a:rPr lang="es-C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Lección aprendida</a:t>
                      </a:r>
                      <a:endParaRPr lang="es-CO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C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Diferentes medios 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C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Documentos Publicados 	</a:t>
                      </a:r>
                    </a:p>
                    <a:p>
                      <a:pPr algn="l"/>
                      <a:endParaRPr lang="es-CO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5190375"/>
                  </a:ext>
                </a:extLst>
              </a:tr>
              <a:tr h="1251800">
                <a:tc>
                  <a:txBody>
                    <a:bodyPr/>
                    <a:lstStyle/>
                    <a:p>
                      <a:pPr marL="0" marR="0" indent="0" algn="ctr" defTabSz="10259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Revisión por las Directivas 	</a:t>
                      </a:r>
                    </a:p>
                    <a:p>
                      <a:pPr algn="ctr"/>
                      <a:endParaRPr lang="es-CO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Constituye un medio de participación y consulta del desempeño del </a:t>
                      </a:r>
                      <a:r>
                        <a:rPr lang="es-CO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SG-SST&amp;A</a:t>
                      </a:r>
                      <a:endParaRPr lang="es-CO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CO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C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Acta de revisión por las Directivas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C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Boletín INFO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CO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Intranet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5013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3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178271" y="53329"/>
          <a:ext cx="10402644" cy="973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2060958" y="503615"/>
            <a:ext cx="11062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800" dirty="0">
                <a:latin typeface="Helvetica" panose="020B0604020202020204" pitchFamily="34" charset="0"/>
                <a:cs typeface="Helvetica" panose="020B0604020202020204" pitchFamily="34" charset="0"/>
              </a:rPr>
              <a:t>CLAUSULA 6. PLANIFICACIÓN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11103" y="2744489"/>
            <a:ext cx="37601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2400" dirty="0">
                <a:solidFill>
                  <a:srgbClr val="000000"/>
                </a:solidFill>
              </a:rPr>
              <a:t> Introduce los aspectos relativos a la implementación  de la gestión de los riesgos asociados a los resultados del SGSST, para lo cual se requiere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273" y="6550075"/>
            <a:ext cx="2022296" cy="993659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498240625"/>
              </p:ext>
            </p:extLst>
          </p:nvPr>
        </p:nvGraphicFramePr>
        <p:xfrm>
          <a:off x="2243432" y="765225"/>
          <a:ext cx="8811986" cy="6805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Rectángulo 9"/>
          <p:cNvSpPr/>
          <p:nvPr/>
        </p:nvSpPr>
        <p:spPr>
          <a:xfrm>
            <a:off x="9377041" y="2744489"/>
            <a:ext cx="40390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OBJETIVO </a:t>
            </a:r>
            <a:r>
              <a:rPr lang="es-ES" sz="32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INTEGRAL</a:t>
            </a:r>
            <a:r>
              <a:rPr lang="es-E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11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507873" y="4083317"/>
            <a:ext cx="3777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 smtClean="0"/>
              <a:t>Controlar la materialización de incidentes y enfermedades laborales, fomentando una cultura de autocuidado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19266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8202" y="496080"/>
            <a:ext cx="11235349" cy="415498"/>
          </a:xfrm>
        </p:spPr>
        <p:txBody>
          <a:bodyPr/>
          <a:lstStyle/>
          <a:p>
            <a:r>
              <a:rPr lang="es-CO" dirty="0"/>
              <a:t>CLAUSULA</a:t>
            </a:r>
            <a:r>
              <a:rPr lang="es-CO" b="1" dirty="0"/>
              <a:t> </a:t>
            </a:r>
            <a:r>
              <a:rPr lang="es-CO" dirty="0"/>
              <a:t>7</a:t>
            </a:r>
            <a:r>
              <a:rPr lang="es-CO" b="1" dirty="0"/>
              <a:t>. </a:t>
            </a:r>
            <a:r>
              <a:rPr lang="es-CO" dirty="0"/>
              <a:t>APOYO</a:t>
            </a:r>
            <a:r>
              <a:rPr lang="es-CO" b="1" dirty="0"/>
              <a:t>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273" y="6550075"/>
            <a:ext cx="2022296" cy="993659"/>
          </a:xfrm>
          <a:prstGeom prst="rect">
            <a:avLst/>
          </a:prstGeom>
        </p:spPr>
      </p:pic>
      <p:pic>
        <p:nvPicPr>
          <p:cNvPr id="9218" name="Picture 2" descr="Deberes y derechos de las Administradoras de Riesgos Laborale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71" y="3276000"/>
            <a:ext cx="4380886" cy="411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047523" y="1991206"/>
            <a:ext cx="7994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rgbClr val="000000"/>
                </a:solidFill>
              </a:rPr>
              <a:t>Establece la necesidad  de determinar los medios necesarios para conseguir la planificación mediante 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839752617"/>
              </p:ext>
            </p:extLst>
          </p:nvPr>
        </p:nvGraphicFramePr>
        <p:xfrm>
          <a:off x="3503237" y="1253067"/>
          <a:ext cx="9961638" cy="6467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5647109" y="6226909"/>
            <a:ext cx="4824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0000"/>
                </a:solidFill>
              </a:rPr>
              <a:t>El resultado de este requerimiento debe estar documentado</a:t>
            </a:r>
          </a:p>
        </p:txBody>
      </p:sp>
    </p:spTree>
    <p:extLst>
      <p:ext uri="{BB962C8B-B14F-4D97-AF65-F5344CB8AC3E}">
        <p14:creationId xmlns:p14="http://schemas.microsoft.com/office/powerpoint/2010/main" val="370464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565666" y="479812"/>
            <a:ext cx="4061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800" dirty="0"/>
              <a:t>CLAUSULA  8. OPERACIÓN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688564759"/>
              </p:ext>
            </p:extLst>
          </p:nvPr>
        </p:nvGraphicFramePr>
        <p:xfrm>
          <a:off x="902439" y="1433197"/>
          <a:ext cx="12339428" cy="5797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192" y="6770914"/>
            <a:ext cx="2022296" cy="825451"/>
          </a:xfrm>
          <a:prstGeom prst="rect">
            <a:avLst/>
          </a:prstGeom>
        </p:spPr>
      </p:pic>
      <p:pic>
        <p:nvPicPr>
          <p:cNvPr id="3074" name="Picture 2" descr="Certificado ISO 9001 Guía práctica (7) Operación (I) - Ingerte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99" y="3620790"/>
            <a:ext cx="3036892" cy="15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8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565666" y="479812"/>
            <a:ext cx="4061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800" dirty="0"/>
              <a:t>CLAUSULA  8. OPERACIÓN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2712075" y="2893262"/>
            <a:ext cx="7153820" cy="2904723"/>
            <a:chOff x="1261904" y="4081725"/>
            <a:chExt cx="8231490" cy="1936164"/>
          </a:xfrm>
          <a:scene3d>
            <a:camera prst="orthographicFront"/>
            <a:lightRig rig="flat" dir="t"/>
          </a:scene3d>
        </p:grpSpPr>
        <p:sp>
          <p:nvSpPr>
            <p:cNvPr id="6" name="Rectángulo 5"/>
            <p:cNvSpPr/>
            <p:nvPr/>
          </p:nvSpPr>
          <p:spPr>
            <a:xfrm>
              <a:off x="1261904" y="4081725"/>
              <a:ext cx="8231490" cy="1936164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CuadroTexto 6"/>
            <p:cNvSpPr txBox="1"/>
            <p:nvPr/>
          </p:nvSpPr>
          <p:spPr>
            <a:xfrm>
              <a:off x="1261904" y="4081725"/>
              <a:ext cx="8231490" cy="19361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36831" tIns="60960" rIns="60960" bIns="6096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b="1" dirty="0" smtClean="0"/>
                <a:t>PREPARACIÓN Y </a:t>
              </a:r>
              <a:r>
                <a:rPr lang="es-ES" sz="2800" b="1" kern="1200" dirty="0" smtClean="0"/>
                <a:t>RESPUESTA </a:t>
              </a:r>
              <a:r>
                <a:rPr lang="es-ES" sz="2800" b="1" kern="1200" dirty="0"/>
                <a:t>ANTE EMERGENCIAS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400" kern="1200" dirty="0"/>
                <a:t>Se debe </a:t>
              </a:r>
              <a:r>
                <a:rPr lang="es-ES" sz="2400" kern="1200" dirty="0" smtClean="0"/>
                <a:t>conocer el plan de emergencias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400" dirty="0" smtClean="0"/>
                <a:t>Participar en simulacros de emergencias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400" dirty="0" smtClean="0"/>
                <a:t>Conocer la ubicación de los elementos necesarios para la emergencia 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dirty="0" smtClean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1800" kern="1200" dirty="0" smtClean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1800" kern="1200" dirty="0"/>
            </a:p>
          </p:txBody>
        </p:sp>
      </p:grpSp>
      <p:sp>
        <p:nvSpPr>
          <p:cNvPr id="5" name="Elipse 4"/>
          <p:cNvSpPr/>
          <p:nvPr/>
        </p:nvSpPr>
        <p:spPr>
          <a:xfrm>
            <a:off x="189558" y="2749435"/>
            <a:ext cx="3267299" cy="3192378"/>
          </a:xfrm>
          <a:prstGeom prst="ellipse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56" name="Picture 8" descr="Emergencia SOS: así es la nueva función que incluye iOS 11 | iPhoneA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00" l="0" r="100000">
                        <a14:foregroundMark x1="49533" y1="26000" x2="49533" y2="26000"/>
                        <a14:foregroundMark x1="43658" y1="24000" x2="43658" y2="24000"/>
                        <a14:foregroundMark x1="42991" y1="18000" x2="59012" y2="39250"/>
                        <a14:foregroundMark x1="59680" y1="30000" x2="59680" y2="30000"/>
                        <a14:foregroundMark x1="37784" y1="17000" x2="37784" y2="17000"/>
                        <a14:foregroundMark x1="42190" y1="19000" x2="42190" y2="19000"/>
                        <a14:foregroundMark x1="42190" y1="17000" x2="32710" y2="26000"/>
                        <a14:foregroundMark x1="34846" y1="68500" x2="34846" y2="68500"/>
                        <a14:foregroundMark x1="59680" y1="40250" x2="59680" y2="40250"/>
                        <a14:foregroundMark x1="34846" y1="74750" x2="34846" y2="74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33" y="3509649"/>
            <a:ext cx="2319150" cy="16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lan de emergencia y contingencia - Municipio de Chigorodó - Antioqui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r="12320" b="3839"/>
          <a:stretch/>
        </p:blipFill>
        <p:spPr bwMode="auto">
          <a:xfrm>
            <a:off x="10160000" y="2412435"/>
            <a:ext cx="2844801" cy="352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98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4067" y="334932"/>
            <a:ext cx="11235349" cy="820738"/>
          </a:xfrm>
        </p:spPr>
        <p:txBody>
          <a:bodyPr/>
          <a:lstStyle/>
          <a:p>
            <a:pPr algn="ctr"/>
            <a:r>
              <a:rPr lang="es-CO" dirty="0" smtClean="0"/>
              <a:t>¿Que es un Sistema de Gestión de Seguridad y Salud En El Trabajo – </a:t>
            </a:r>
            <a:r>
              <a:rPr lang="es-CO" dirty="0"/>
              <a:t>SGSST?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1337734" y="5005504"/>
            <a:ext cx="11552158" cy="243414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s-CO" sz="3200" dirty="0">
                <a:ea typeface="Calibri" panose="020F0502020204030204" pitchFamily="34" charset="0"/>
                <a:cs typeface="Times New Roman" panose="02020603050405020304" pitchFamily="18" charset="0"/>
              </a:rPr>
              <a:t>Es un conjunto de procesos interrelacionados cuyo objetivo es anticipar, reconocer, evaluar y controlar los riesgos que pueden afectar la salud o integridad de los trabajadores  en los lugares de </a:t>
            </a:r>
            <a:r>
              <a:rPr lang="es-CO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trabajo</a:t>
            </a:r>
            <a:endParaRPr lang="es-CO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istemas de Gestión en Seguridad y Salud en el Trabajo sgss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08" y="1155670"/>
            <a:ext cx="6982066" cy="384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38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206691" y="566535"/>
            <a:ext cx="10108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/>
              <a:t>CLAUSULA </a:t>
            </a:r>
            <a:r>
              <a:rPr lang="es-ES" sz="2800" dirty="0"/>
              <a:t>9. EVALUACIÓN DEL DESEMPEÑO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273" y="6550075"/>
            <a:ext cx="2022296" cy="99365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244367" y="3297103"/>
            <a:ext cx="607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rgbClr val="000000"/>
                </a:solidFill>
              </a:rPr>
              <a:t>Verifica la implementación del SGSST  a través de auditorias internas y revisión por la dirección </a:t>
            </a:r>
          </a:p>
        </p:txBody>
      </p:sp>
      <p:pic>
        <p:nvPicPr>
          <p:cNvPr id="11266" name="Picture 2" descr="Linea De Tiempo Evaluación Del Desempeño Timeline | Prece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21" y="2022138"/>
            <a:ext cx="4975225" cy="411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55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1072" y="593470"/>
            <a:ext cx="11235349" cy="415498"/>
          </a:xfrm>
        </p:spPr>
        <p:txBody>
          <a:bodyPr/>
          <a:lstStyle/>
          <a:p>
            <a:pPr algn="ctr"/>
            <a:r>
              <a:rPr lang="es-CO" dirty="0"/>
              <a:t>CLAUSULA 10. MEJORA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273" y="6550075"/>
            <a:ext cx="2022296" cy="993659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8232990"/>
              </p:ext>
            </p:extLst>
          </p:nvPr>
        </p:nvGraphicFramePr>
        <p:xfrm>
          <a:off x="87086" y="801219"/>
          <a:ext cx="12845569" cy="7064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627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2C719-0BD3-E644-BB5F-730C2C269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Programas de Seguridad y Salud en el Trabajo (SST)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CB826B-63BA-41C6-9433-B6273BE5E84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540" y="6833654"/>
            <a:ext cx="1539086" cy="672516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A1CA561C-1508-4BC4-BDE4-6AB3890FACC9}"/>
              </a:ext>
            </a:extLst>
          </p:cNvPr>
          <p:cNvSpPr/>
          <p:nvPr/>
        </p:nvSpPr>
        <p:spPr>
          <a:xfrm>
            <a:off x="4874457" y="1994517"/>
            <a:ext cx="610024" cy="610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s-CO" sz="2915" b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2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FE9A73D-F300-4402-B6D8-46A29528B19E}"/>
              </a:ext>
            </a:extLst>
          </p:cNvPr>
          <p:cNvSpPr/>
          <p:nvPr/>
        </p:nvSpPr>
        <p:spPr>
          <a:xfrm>
            <a:off x="9289312" y="2037715"/>
            <a:ext cx="610024" cy="610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s-CO" sz="2915" b="1" spc="-48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3</a:t>
            </a:r>
          </a:p>
        </p:txBody>
      </p:sp>
      <p:grpSp>
        <p:nvGrpSpPr>
          <p:cNvPr id="7" name="2 Grupo">
            <a:extLst>
              <a:ext uri="{FF2B5EF4-FFF2-40B4-BE49-F238E27FC236}">
                <a16:creationId xmlns:a16="http://schemas.microsoft.com/office/drawing/2014/main" id="{9FD01CDA-8AC8-4165-8809-CC53E3DFF7D2}"/>
              </a:ext>
            </a:extLst>
          </p:cNvPr>
          <p:cNvGrpSpPr/>
          <p:nvPr/>
        </p:nvGrpSpPr>
        <p:grpSpPr>
          <a:xfrm>
            <a:off x="5040214" y="2810556"/>
            <a:ext cx="4096034" cy="4809120"/>
            <a:chOff x="4038330" y="1089169"/>
            <a:chExt cx="5463161" cy="6998104"/>
          </a:xfrm>
        </p:grpSpPr>
        <p:sp>
          <p:nvSpPr>
            <p:cNvPr id="8" name="Hexagon 6">
              <a:extLst>
                <a:ext uri="{FF2B5EF4-FFF2-40B4-BE49-F238E27FC236}">
                  <a16:creationId xmlns:a16="http://schemas.microsoft.com/office/drawing/2014/main" id="{5A4B1DB0-994C-4D21-92A9-9C8332DB1B15}"/>
                </a:ext>
              </a:extLst>
            </p:cNvPr>
            <p:cNvSpPr/>
            <p:nvPr/>
          </p:nvSpPr>
          <p:spPr>
            <a:xfrm rot="5400000">
              <a:off x="7373665" y="3615456"/>
              <a:ext cx="2289962" cy="1965690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0" vert="vert270" wrap="square" lIns="0" tIns="0" rIns="0" bIns="0" numCol="1" spcCol="1270" anchor="ctr" anchorCtr="0">
              <a:noAutofit/>
            </a:bodyPr>
            <a:lstStyle/>
            <a:p>
              <a:pPr algn="ctr" defTabSz="863677">
                <a:lnSpc>
                  <a:spcPct val="90000"/>
                </a:lnSpc>
                <a:spcBef>
                  <a:spcPct val="0"/>
                </a:spcBef>
              </a:pPr>
              <a:endParaRPr lang="es-CO" sz="1166" b="1" kern="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 defTabSz="863677">
                <a:lnSpc>
                  <a:spcPct val="90000"/>
                </a:lnSpc>
                <a:spcBef>
                  <a:spcPct val="0"/>
                </a:spcBef>
              </a:pPr>
              <a:r>
                <a:rPr lang="es-CO" sz="1166" b="1" kern="0" dirty="0">
                  <a:solidFill>
                    <a:schemeClr val="bg2">
                      <a:lumMod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Programa de Seguridad Vial</a:t>
              </a:r>
            </a:p>
          </p:txBody>
        </p:sp>
        <p:sp>
          <p:nvSpPr>
            <p:cNvPr id="9" name="Hexagon 10">
              <a:extLst>
                <a:ext uri="{FF2B5EF4-FFF2-40B4-BE49-F238E27FC236}">
                  <a16:creationId xmlns:a16="http://schemas.microsoft.com/office/drawing/2014/main" id="{3A7B81A2-7C9C-4C61-8234-CF7966F0DF8D}"/>
                </a:ext>
              </a:extLst>
            </p:cNvPr>
            <p:cNvSpPr/>
            <p:nvPr/>
          </p:nvSpPr>
          <p:spPr>
            <a:xfrm rot="5400000">
              <a:off x="3876194" y="3669486"/>
              <a:ext cx="2289962" cy="1965690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0" vert="vert270" wrap="square" lIns="0" tIns="0" rIns="0" bIns="0" numCol="1" spcCol="1270" anchor="ctr" anchorCtr="0">
              <a:noAutofit/>
            </a:bodyPr>
            <a:lstStyle/>
            <a:p>
              <a:pPr algn="ctr" defTabSz="863677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es-CO" sz="1166" b="1" kern="0" dirty="0">
                  <a:solidFill>
                    <a:schemeClr val="bg2">
                      <a:lumMod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Programa de Orden y Aseo</a:t>
              </a:r>
            </a:p>
          </p:txBody>
        </p:sp>
        <p:sp>
          <p:nvSpPr>
            <p:cNvPr id="10" name="Hexagon 13">
              <a:extLst>
                <a:ext uri="{FF2B5EF4-FFF2-40B4-BE49-F238E27FC236}">
                  <a16:creationId xmlns:a16="http://schemas.microsoft.com/office/drawing/2014/main" id="{80C232B2-CF05-4866-8F97-916BE5D0E904}"/>
                </a:ext>
              </a:extLst>
            </p:cNvPr>
            <p:cNvSpPr/>
            <p:nvPr/>
          </p:nvSpPr>
          <p:spPr>
            <a:xfrm rot="5400000">
              <a:off x="5607283" y="5959447"/>
              <a:ext cx="2289961" cy="1965691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0" vert="vert270" wrap="square" lIns="0" tIns="0" rIns="0" bIns="0" numCol="1" spcCol="1270" anchor="ctr" anchorCtr="0">
              <a:noAutofit/>
            </a:bodyPr>
            <a:lstStyle/>
            <a:p>
              <a:pPr algn="ctr" defTabSz="863677">
                <a:lnSpc>
                  <a:spcPct val="90000"/>
                </a:lnSpc>
                <a:spcBef>
                  <a:spcPct val="0"/>
                </a:spcBef>
                <a:defRPr/>
              </a:pPr>
              <a:endParaRPr lang="es-CO" sz="1166" b="1" kern="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 defTabSz="863677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es-CO" sz="1166" b="1" kern="0" dirty="0">
                  <a:solidFill>
                    <a:schemeClr val="bg2">
                      <a:lumMod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Tareas Criticas</a:t>
              </a:r>
            </a:p>
          </p:txBody>
        </p:sp>
        <p:sp>
          <p:nvSpPr>
            <p:cNvPr id="11" name="Hexagon 13">
              <a:extLst>
                <a:ext uri="{FF2B5EF4-FFF2-40B4-BE49-F238E27FC236}">
                  <a16:creationId xmlns:a16="http://schemas.microsoft.com/office/drawing/2014/main" id="{4AFD1745-9F40-4D9F-9F94-ABD6433B1138}"/>
                </a:ext>
              </a:extLst>
            </p:cNvPr>
            <p:cNvSpPr/>
            <p:nvPr/>
          </p:nvSpPr>
          <p:spPr>
            <a:xfrm rot="5400000">
              <a:off x="5588582" y="1251304"/>
              <a:ext cx="2289961" cy="1965691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0" vert="vert270" wrap="square" lIns="0" tIns="0" rIns="0" bIns="0" numCol="1" spcCol="1270" anchor="ctr" anchorCtr="0">
              <a:noAutofit/>
            </a:bodyPr>
            <a:lstStyle/>
            <a:p>
              <a:pPr algn="ctr" defTabSz="863677">
                <a:lnSpc>
                  <a:spcPct val="90000"/>
                </a:lnSpc>
                <a:spcBef>
                  <a:spcPct val="0"/>
                </a:spcBef>
              </a:pPr>
              <a:r>
                <a:rPr lang="es-CO" sz="1166" b="1" kern="0" dirty="0">
                  <a:solidFill>
                    <a:schemeClr val="bg2">
                      <a:lumMod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Programa Químico</a:t>
              </a:r>
            </a:p>
          </p:txBody>
        </p:sp>
      </p:grpSp>
      <p:sp>
        <p:nvSpPr>
          <p:cNvPr id="12" name="63 CuadroTexto">
            <a:extLst>
              <a:ext uri="{FF2B5EF4-FFF2-40B4-BE49-F238E27FC236}">
                <a16:creationId xmlns:a16="http://schemas.microsoft.com/office/drawing/2014/main" id="{4BB3D883-D6A8-4B77-BF00-EC93B031C051}"/>
              </a:ext>
            </a:extLst>
          </p:cNvPr>
          <p:cNvSpPr txBox="1"/>
          <p:nvPr/>
        </p:nvSpPr>
        <p:spPr>
          <a:xfrm>
            <a:off x="1176298" y="1481560"/>
            <a:ext cx="2800996" cy="1166331"/>
          </a:xfrm>
          <a:prstGeom prst="rect">
            <a:avLst/>
          </a:prstGeom>
          <a:solidFill>
            <a:srgbClr val="FF9933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88821" tIns="44411" rIns="88821" bIns="44411" rtlCol="0">
            <a:spAutoFit/>
          </a:bodyPr>
          <a:lstStyle>
            <a:defPPr>
              <a:defRPr lang="en-US"/>
            </a:defPPr>
            <a:lvl1pPr lvl="0" algn="ctr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332" dirty="0"/>
              <a:t>Medicina Preventiva y del trabajo </a:t>
            </a:r>
          </a:p>
        </p:txBody>
      </p:sp>
      <p:sp>
        <p:nvSpPr>
          <p:cNvPr id="13" name="64 CuadroTexto">
            <a:extLst>
              <a:ext uri="{FF2B5EF4-FFF2-40B4-BE49-F238E27FC236}">
                <a16:creationId xmlns:a16="http://schemas.microsoft.com/office/drawing/2014/main" id="{DAED2481-6D87-4803-B3F9-2763AC135D4D}"/>
              </a:ext>
            </a:extLst>
          </p:cNvPr>
          <p:cNvSpPr txBox="1"/>
          <p:nvPr/>
        </p:nvSpPr>
        <p:spPr>
          <a:xfrm>
            <a:off x="5595165" y="1454625"/>
            <a:ext cx="2969980" cy="1166331"/>
          </a:xfrm>
          <a:prstGeom prst="rect">
            <a:avLst/>
          </a:prstGeom>
          <a:solidFill>
            <a:srgbClr val="00B0F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88821" tIns="44411" rIns="88821" bIns="44411" rtlCol="0">
            <a:spAutoFit/>
          </a:bodyPr>
          <a:lstStyle>
            <a:defPPr>
              <a:defRPr lang="en-US"/>
            </a:defPPr>
            <a:lvl1pPr lvl="0" algn="ctr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332" dirty="0"/>
              <a:t>Higiene y seguridad industrial 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0FCB1031-DA28-49E8-AC64-24C0D302565D}"/>
              </a:ext>
            </a:extLst>
          </p:cNvPr>
          <p:cNvSpPr/>
          <p:nvPr/>
        </p:nvSpPr>
        <p:spPr>
          <a:xfrm rot="5400000">
            <a:off x="10654932" y="3874818"/>
            <a:ext cx="2007814" cy="1645378"/>
          </a:xfrm>
          <a:prstGeom prst="hexagon">
            <a:avLst>
              <a:gd name="adj" fmla="val 28802"/>
              <a:gd name="vf" fmla="val 115470"/>
            </a:avLst>
          </a:prstGeom>
          <a:solidFill>
            <a:srgbClr val="00CC99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vert270" wrap="square" lIns="0" tIns="0" rIns="0" bIns="0" numCol="1" spcCol="1270" anchor="ctr" anchorCtr="0">
            <a:noAutofit/>
          </a:bodyPr>
          <a:lstStyle/>
          <a:p>
            <a:pPr algn="ctr" defTabSz="863677">
              <a:lnSpc>
                <a:spcPct val="90000"/>
              </a:lnSpc>
              <a:spcBef>
                <a:spcPct val="0"/>
              </a:spcBef>
            </a:pPr>
            <a:r>
              <a:rPr lang="es-CO" sz="1360" b="1" kern="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Planes de Gestión del Riesgo ante  Emergencia y Desastre</a:t>
            </a:r>
          </a:p>
        </p:txBody>
      </p:sp>
      <p:sp>
        <p:nvSpPr>
          <p:cNvPr id="15" name="72 CuadroTexto">
            <a:extLst>
              <a:ext uri="{FF2B5EF4-FFF2-40B4-BE49-F238E27FC236}">
                <a16:creationId xmlns:a16="http://schemas.microsoft.com/office/drawing/2014/main" id="{2A4D1364-E018-4509-B2AF-8FD468308CA1}"/>
              </a:ext>
            </a:extLst>
          </p:cNvPr>
          <p:cNvSpPr txBox="1"/>
          <p:nvPr/>
        </p:nvSpPr>
        <p:spPr>
          <a:xfrm>
            <a:off x="10122989" y="1505746"/>
            <a:ext cx="2832134" cy="1166331"/>
          </a:xfrm>
          <a:prstGeom prst="rect">
            <a:avLst/>
          </a:prstGeom>
          <a:solidFill>
            <a:srgbClr val="00CC99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8821" tIns="44411" rIns="88821" bIns="44411" rtlCol="0">
            <a:spAutoFit/>
          </a:bodyPr>
          <a:lstStyle>
            <a:defPPr>
              <a:defRPr lang="en-US"/>
            </a:defPPr>
            <a:lvl1pPr lvl="0" algn="ctr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332" dirty="0"/>
              <a:t>Gestión del riesgo de emergencias y desastres</a:t>
            </a:r>
          </a:p>
        </p:txBody>
      </p:sp>
      <p:grpSp>
        <p:nvGrpSpPr>
          <p:cNvPr id="16" name="1 Grupo">
            <a:extLst>
              <a:ext uri="{FF2B5EF4-FFF2-40B4-BE49-F238E27FC236}">
                <a16:creationId xmlns:a16="http://schemas.microsoft.com/office/drawing/2014/main" id="{4A8B4E16-CB3F-48AA-BF6A-C2FF359B02BB}"/>
              </a:ext>
            </a:extLst>
          </p:cNvPr>
          <p:cNvGrpSpPr/>
          <p:nvPr/>
        </p:nvGrpSpPr>
        <p:grpSpPr>
          <a:xfrm>
            <a:off x="482360" y="3693597"/>
            <a:ext cx="3895720" cy="2203554"/>
            <a:chOff x="379287" y="2783621"/>
            <a:chExt cx="4722758" cy="2849565"/>
          </a:xfrm>
        </p:grpSpPr>
        <p:sp>
          <p:nvSpPr>
            <p:cNvPr id="17" name="Hexagon 7">
              <a:extLst>
                <a:ext uri="{FF2B5EF4-FFF2-40B4-BE49-F238E27FC236}">
                  <a16:creationId xmlns:a16="http://schemas.microsoft.com/office/drawing/2014/main" id="{8FE40304-D258-4F11-BC84-ECC8EC9963FA}"/>
                </a:ext>
              </a:extLst>
            </p:cNvPr>
            <p:cNvSpPr/>
            <p:nvPr/>
          </p:nvSpPr>
          <p:spPr>
            <a:xfrm rot="5400000">
              <a:off x="2510134" y="3015624"/>
              <a:ext cx="2823910" cy="2359912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rgbClr val="FFCC99"/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vert270" wrap="square" lIns="0" tIns="0" rIns="0" bIns="0" numCol="1" spcCol="1270" anchor="ctr" anchorCtr="0">
              <a:noAutofit/>
            </a:bodyPr>
            <a:lstStyle/>
            <a:p>
              <a:pPr algn="ctr" defTabSz="863677">
                <a:lnSpc>
                  <a:spcPct val="90000"/>
                </a:lnSpc>
                <a:spcBef>
                  <a:spcPct val="0"/>
                </a:spcBef>
              </a:pPr>
              <a:r>
                <a:rPr lang="es-CO" sz="1360" b="1" kern="0" dirty="0">
                  <a:solidFill>
                    <a:srgbClr val="A5002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Programa de Prevención y promoción</a:t>
              </a:r>
            </a:p>
          </p:txBody>
        </p:sp>
        <p:sp>
          <p:nvSpPr>
            <p:cNvPr id="18" name="Hexagon 7">
              <a:extLst>
                <a:ext uri="{FF2B5EF4-FFF2-40B4-BE49-F238E27FC236}">
                  <a16:creationId xmlns:a16="http://schemas.microsoft.com/office/drawing/2014/main" id="{D12B023E-B8A7-40D6-B0AF-B1DE882D2CC8}"/>
                </a:ext>
              </a:extLst>
            </p:cNvPr>
            <p:cNvSpPr/>
            <p:nvPr/>
          </p:nvSpPr>
          <p:spPr>
            <a:xfrm rot="5400000">
              <a:off x="122553" y="3040355"/>
              <a:ext cx="2849565" cy="2336097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rgbClr val="FFCC99"/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vert270" wrap="square" lIns="0" tIns="0" rIns="0" bIns="0" numCol="1" spcCol="1270" anchor="ctr" anchorCtr="0">
              <a:noAutofit/>
            </a:bodyPr>
            <a:lstStyle/>
            <a:p>
              <a:pPr algn="ctr" defTabSz="863677">
                <a:lnSpc>
                  <a:spcPct val="90000"/>
                </a:lnSpc>
                <a:spcBef>
                  <a:spcPct val="0"/>
                </a:spcBef>
              </a:pPr>
              <a:r>
                <a:rPr lang="es-CO" sz="1360" b="1" kern="0" spc="-39" dirty="0">
                  <a:solidFill>
                    <a:srgbClr val="A5002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Sistemas y programas de Vigilancia Epidemiológica</a:t>
              </a:r>
            </a:p>
          </p:txBody>
        </p:sp>
      </p:grpSp>
      <p:sp>
        <p:nvSpPr>
          <p:cNvPr id="19" name="Elipse 18">
            <a:extLst>
              <a:ext uri="{FF2B5EF4-FFF2-40B4-BE49-F238E27FC236}">
                <a16:creationId xmlns:a16="http://schemas.microsoft.com/office/drawing/2014/main" id="{F5D2CCD7-C61E-49A5-AAB4-1021D8AC7757}"/>
              </a:ext>
            </a:extLst>
          </p:cNvPr>
          <p:cNvSpPr/>
          <p:nvPr/>
        </p:nvSpPr>
        <p:spPr>
          <a:xfrm>
            <a:off x="482360" y="2027655"/>
            <a:ext cx="610024" cy="610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2915" b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1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B0057A77-B215-4018-AA38-A7214B86C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657" y="5587719"/>
            <a:ext cx="1301417" cy="15656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2" descr="Resultado de imagen para seguridad industrial">
            <a:extLst>
              <a:ext uri="{FF2B5EF4-FFF2-40B4-BE49-F238E27FC236}">
                <a16:creationId xmlns:a16="http://schemas.microsoft.com/office/drawing/2014/main" id="{B2A208B5-316A-492A-8CA7-AD9FF84E5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457" y="4472513"/>
            <a:ext cx="1035395" cy="1499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7D20BE6C-4E81-4335-988D-AB324CD54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447" y="5630447"/>
            <a:ext cx="1867978" cy="131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42 Rectángulo">
            <a:extLst>
              <a:ext uri="{FF2B5EF4-FFF2-40B4-BE49-F238E27FC236}">
                <a16:creationId xmlns:a16="http://schemas.microsoft.com/office/drawing/2014/main" id="{9354F6B0-0F66-4C5F-AD60-ECB81B6E4702}"/>
              </a:ext>
            </a:extLst>
          </p:cNvPr>
          <p:cNvSpPr/>
          <p:nvPr/>
        </p:nvSpPr>
        <p:spPr>
          <a:xfrm>
            <a:off x="344447" y="5782808"/>
            <a:ext cx="1663704" cy="1107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7618" indent="-277618">
              <a:buFont typeface="Arial" panose="020B0604020202020204" pitchFamily="34" charset="0"/>
              <a:buChar char="•"/>
            </a:pPr>
            <a:r>
              <a:rPr lang="es-ES" sz="1166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Biomecánico</a:t>
            </a:r>
          </a:p>
          <a:p>
            <a:pPr marL="277618" indent="-277618">
              <a:buFont typeface="Arial" panose="020B0604020202020204" pitchFamily="34" charset="0"/>
              <a:buChar char="•"/>
            </a:pPr>
            <a:r>
              <a:rPr lang="es-ES" sz="1166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Biológico</a:t>
            </a:r>
          </a:p>
          <a:p>
            <a:pPr marL="277618" indent="-277618">
              <a:buFont typeface="Arial" panose="020B0604020202020204" pitchFamily="34" charset="0"/>
              <a:buChar char="•"/>
            </a:pPr>
            <a:r>
              <a:rPr lang="es-ES" sz="1166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Radiaciones Ionizantes</a:t>
            </a:r>
            <a:endParaRPr lang="es-CO" sz="1166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43 Rectángulo">
            <a:extLst>
              <a:ext uri="{FF2B5EF4-FFF2-40B4-BE49-F238E27FC236}">
                <a16:creationId xmlns:a16="http://schemas.microsoft.com/office/drawing/2014/main" id="{76529B46-AC8D-4B4B-AB53-1FC059BABCE6}"/>
              </a:ext>
            </a:extLst>
          </p:cNvPr>
          <p:cNvSpPr/>
          <p:nvPr/>
        </p:nvSpPr>
        <p:spPr>
          <a:xfrm>
            <a:off x="2923794" y="5828861"/>
            <a:ext cx="1663704" cy="1107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7618" indent="-277618">
              <a:buFont typeface="Arial" panose="020B0604020202020204" pitchFamily="34" charset="0"/>
              <a:buChar char="•"/>
            </a:pPr>
            <a:r>
              <a:rPr lang="es-ES" sz="1166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Auditivo</a:t>
            </a:r>
          </a:p>
          <a:p>
            <a:pPr marL="277618" indent="-277618">
              <a:buFont typeface="Arial" panose="020B0604020202020204" pitchFamily="34" charset="0"/>
              <a:buChar char="•"/>
            </a:pPr>
            <a:r>
              <a:rPr lang="es-ES" sz="1166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Visual</a:t>
            </a:r>
          </a:p>
          <a:p>
            <a:pPr marL="277618" indent="-277618">
              <a:buFont typeface="Arial" panose="020B0604020202020204" pitchFamily="34" charset="0"/>
              <a:buChar char="•"/>
            </a:pPr>
            <a:r>
              <a:rPr lang="es-ES" sz="1166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Cardiovascular</a:t>
            </a:r>
            <a:endParaRPr lang="es-CO" sz="1166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44 Rectángulo">
            <a:extLst>
              <a:ext uri="{FF2B5EF4-FFF2-40B4-BE49-F238E27FC236}">
                <a16:creationId xmlns:a16="http://schemas.microsoft.com/office/drawing/2014/main" id="{C17BF88F-D458-4F6D-959E-C7A420551860}"/>
              </a:ext>
            </a:extLst>
          </p:cNvPr>
          <p:cNvSpPr/>
          <p:nvPr/>
        </p:nvSpPr>
        <p:spPr>
          <a:xfrm>
            <a:off x="7930620" y="6276276"/>
            <a:ext cx="1663704" cy="1107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7618" indent="-277618">
              <a:buFont typeface="Arial" panose="020B0604020202020204" pitchFamily="34" charset="0"/>
              <a:buChar char="•"/>
            </a:pPr>
            <a:r>
              <a:rPr lang="es-ES" sz="1166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Eléctrico</a:t>
            </a:r>
          </a:p>
          <a:p>
            <a:pPr marL="277618" indent="-277618">
              <a:buFont typeface="Arial" panose="020B0604020202020204" pitchFamily="34" charset="0"/>
              <a:buChar char="•"/>
            </a:pPr>
            <a:r>
              <a:rPr lang="es-ES" sz="1166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Alturas</a:t>
            </a:r>
          </a:p>
          <a:p>
            <a:pPr marL="277618" indent="-277618">
              <a:buFont typeface="Arial" panose="020B0604020202020204" pitchFamily="34" charset="0"/>
              <a:buChar char="•"/>
            </a:pPr>
            <a:r>
              <a:rPr lang="es-ES" sz="1166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Confinado</a:t>
            </a:r>
          </a:p>
          <a:p>
            <a:pPr marL="277618" indent="-277618">
              <a:buFont typeface="Arial" panose="020B0604020202020204" pitchFamily="34" charset="0"/>
              <a:buChar char="•"/>
            </a:pPr>
            <a:r>
              <a:rPr lang="es-ES" sz="1166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Mecánico</a:t>
            </a:r>
            <a:endParaRPr lang="es-CO" sz="1166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72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2C719-0BD3-E644-BB5F-730C2C269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Reporte de Actos y/o Condiciones Inseguras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CB826B-63BA-41C6-9433-B6273BE5E84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816" y="6817270"/>
            <a:ext cx="1830235" cy="799736"/>
          </a:xfrm>
          <a:prstGeom prst="rect">
            <a:avLst/>
          </a:prstGeom>
        </p:spPr>
      </p:pic>
      <p:pic>
        <p:nvPicPr>
          <p:cNvPr id="5" name="Imagen 4" descr="Recorte de pantalla">
            <a:extLst>
              <a:ext uri="{FF2B5EF4-FFF2-40B4-BE49-F238E27FC236}">
                <a16:creationId xmlns:a16="http://schemas.microsoft.com/office/drawing/2014/main" id="{E6B77681-8366-489B-9F5B-BE31D0AD0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42" y="3437233"/>
            <a:ext cx="1771897" cy="19338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00C0FDB-CA55-42A2-ACB5-BDA7C59AABD9}"/>
              </a:ext>
            </a:extLst>
          </p:cNvPr>
          <p:cNvGraphicFramePr/>
          <p:nvPr>
            <p:extLst/>
          </p:nvPr>
        </p:nvGraphicFramePr>
        <p:xfrm>
          <a:off x="-1145199" y="1895552"/>
          <a:ext cx="14041338" cy="5017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 descr="Recorte de pantalla">
            <a:extLst>
              <a:ext uri="{FF2B5EF4-FFF2-40B4-BE49-F238E27FC236}">
                <a16:creationId xmlns:a16="http://schemas.microsoft.com/office/drawing/2014/main" id="{395FCF62-F1CD-4676-9EBD-D073E294EE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528" y="1360987"/>
            <a:ext cx="2160240" cy="2359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1887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2C719-0BD3-E644-BB5F-730C2C269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Comités SST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70BB0CD-A89E-4B88-9DDD-B24AA77E1945}"/>
              </a:ext>
            </a:extLst>
          </p:cNvPr>
          <p:cNvSpPr/>
          <p:nvPr/>
        </p:nvSpPr>
        <p:spPr>
          <a:xfrm>
            <a:off x="704655" y="1287317"/>
            <a:ext cx="5789307" cy="3404426"/>
          </a:xfrm>
          <a:prstGeom prst="rect">
            <a:avLst/>
          </a:prstGeom>
          <a:solidFill>
            <a:sysClr val="window" lastClr="FFFFFF">
              <a:lumMod val="50000"/>
              <a:alpha val="15000"/>
            </a:sys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3840" tIns="853440" rIns="243840" bIns="243840" numCol="1" spcCol="1270" anchor="t" anchorCtr="0">
            <a:noAutofit/>
          </a:bodyPr>
          <a:lstStyle/>
          <a:p>
            <a:pPr lvl="0" algn="ctr" defTabSz="88897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CO" sz="2400" b="1" kern="0" dirty="0">
                <a:cs typeface="Segoe UI" panose="020B0502040204020203" pitchFamily="34" charset="0"/>
                <a:hlinkClick r:id="rId2" action="ppaction://hlinkfile"/>
              </a:rPr>
              <a:t>Resolución </a:t>
            </a:r>
            <a:r>
              <a:rPr lang="es-CO" sz="2400" b="1" u="sng" kern="0" dirty="0" smtClean="0">
                <a:solidFill>
                  <a:srgbClr val="0070C0"/>
                </a:solidFill>
                <a:cs typeface="Segoe UI" panose="020B0502040204020203" pitchFamily="34" charset="0"/>
              </a:rPr>
              <a:t>1659 </a:t>
            </a:r>
            <a:r>
              <a:rPr lang="es-CO" sz="2400" b="1" u="sng" kern="0" dirty="0" smtClean="0">
                <a:solidFill>
                  <a:srgbClr val="0070C0"/>
                </a:solidFill>
                <a:cs typeface="Segoe UI" panose="020B0502040204020203" pitchFamily="34" charset="0"/>
              </a:rPr>
              <a:t>de </a:t>
            </a:r>
            <a:r>
              <a:rPr lang="es-CO" sz="2400" b="1" u="sng" kern="0" dirty="0" smtClean="0">
                <a:solidFill>
                  <a:srgbClr val="0070C0"/>
                </a:solidFill>
                <a:cs typeface="Segoe UI" panose="020B0502040204020203" pitchFamily="34" charset="0"/>
              </a:rPr>
              <a:t>10 de Agosto de 2020</a:t>
            </a:r>
            <a:endParaRPr lang="es-CO" sz="2400" b="1" u="sng" kern="0" dirty="0">
              <a:solidFill>
                <a:srgbClr val="0070C0"/>
              </a:solidFill>
              <a:cs typeface="Segoe UI" panose="020B0502040204020203" pitchFamily="34" charset="0"/>
            </a:endParaRPr>
          </a:p>
          <a:p>
            <a:pPr lvl="0" algn="just" defTabSz="88897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1600" b="1" kern="0" dirty="0">
                <a:cs typeface="Segoe UI" panose="020B0502040204020203" pitchFamily="34" charset="0"/>
              </a:rPr>
              <a:t>Es el organismo coordinador de promoción y vigilancia de las normas y reglamentos contenidos en el Sistema de Gestión de Seguridad y Salud en el Trabajo (SG-SST) de la Universidad. </a:t>
            </a:r>
          </a:p>
          <a:p>
            <a:pPr lvl="0" algn="just" defTabSz="88897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1600" b="1" kern="0" dirty="0">
                <a:cs typeface="Segoe UI" panose="020B0502040204020203" pitchFamily="34" charset="0"/>
              </a:rPr>
              <a:t>Se reúne una vez al </a:t>
            </a:r>
            <a:r>
              <a:rPr lang="es-ES" sz="1600" b="1" kern="0" dirty="0" smtClean="0">
                <a:cs typeface="Segoe UI" panose="020B0502040204020203" pitchFamily="34" charset="0"/>
              </a:rPr>
              <a:t>mes y </a:t>
            </a:r>
            <a:r>
              <a:rPr lang="es-ES" sz="1600" b="1" kern="0" dirty="0">
                <a:cs typeface="Segoe UI" panose="020B0502040204020203" pitchFamily="34" charset="0"/>
              </a:rPr>
              <a:t>debe llevar registro de las actas de cada reunión.</a:t>
            </a:r>
          </a:p>
          <a:p>
            <a:pPr lvl="0" defTabSz="888978">
              <a:spcBef>
                <a:spcPct val="0"/>
              </a:spcBef>
            </a:pPr>
            <a:endParaRPr lang="es-CO" sz="1900" kern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0A4E6A78-B5EB-477E-AF79-702CD255656F}"/>
              </a:ext>
            </a:extLst>
          </p:cNvPr>
          <p:cNvSpPr/>
          <p:nvPr/>
        </p:nvSpPr>
        <p:spPr>
          <a:xfrm>
            <a:off x="704655" y="1235591"/>
            <a:ext cx="5789307" cy="615553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840" tIns="60960" rIns="24384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1219170"/>
            <a:r>
              <a:rPr lang="es-CO" sz="2000" b="1" kern="0" dirty="0">
                <a:solidFill>
                  <a:srgbClr val="FFFFFF"/>
                </a:solidFill>
                <a:latin typeface="Georgia" panose="02040502050405020303" pitchFamily="18" charset="0"/>
              </a:rPr>
              <a:t>Comité  Paritario de Seguridad y Salud en el Trabajo - COPASST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0B89FF3-4CCE-4C45-BFB5-C40AA6CBF80E}"/>
              </a:ext>
            </a:extLst>
          </p:cNvPr>
          <p:cNvSpPr/>
          <p:nvPr/>
        </p:nvSpPr>
        <p:spPr>
          <a:xfrm>
            <a:off x="6739470" y="1293113"/>
            <a:ext cx="6251978" cy="3262557"/>
          </a:xfrm>
          <a:prstGeom prst="rect">
            <a:avLst/>
          </a:prstGeom>
          <a:solidFill>
            <a:sysClr val="window" lastClr="FFFFFF">
              <a:lumMod val="50000"/>
              <a:alpha val="15000"/>
            </a:sys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3840" tIns="853440" rIns="243840" bIns="243840" numCol="1" spcCol="1270" anchor="t" anchorCtr="0">
            <a:noAutofit/>
          </a:bodyPr>
          <a:lstStyle/>
          <a:p>
            <a:pPr lvl="0" algn="ctr" defTabSz="88897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CO" sz="2400" b="1" u="sng" kern="0" dirty="0">
                <a:solidFill>
                  <a:srgbClr val="0070C0"/>
                </a:solidFill>
                <a:cs typeface="Segoe UI" panose="020B0502040204020203" pitchFamily="34" charset="0"/>
              </a:rPr>
              <a:t>Resolución </a:t>
            </a:r>
            <a:r>
              <a:rPr lang="es-CO" sz="2400" b="1" u="sng" kern="0" dirty="0" smtClean="0">
                <a:solidFill>
                  <a:srgbClr val="0070C0"/>
                </a:solidFill>
                <a:cs typeface="Segoe UI" panose="020B0502040204020203" pitchFamily="34" charset="0"/>
              </a:rPr>
              <a:t>3522 del 19 de septiembre de 2019</a:t>
            </a:r>
            <a:endParaRPr lang="es-CO" sz="2400" b="1" u="sng" kern="0" dirty="0">
              <a:solidFill>
                <a:srgbClr val="0070C0"/>
              </a:solidFill>
              <a:cs typeface="Segoe UI" panose="020B0502040204020203" pitchFamily="34" charset="0"/>
            </a:endParaRPr>
          </a:p>
          <a:p>
            <a:pPr algn="ctr" defTabSz="825100">
              <a:buFont typeface="Arial" panose="020B0604020202020204" pitchFamily="34" charset="0"/>
              <a:buChar char="•"/>
            </a:pPr>
            <a:r>
              <a:rPr lang="es-ES" b="1" kern="0" dirty="0">
                <a:cs typeface="Segoe UI" panose="020B0502040204020203" pitchFamily="34" charset="0"/>
              </a:rPr>
              <a:t>Organismo encargado de verificar y controlar las medidas preventivas de acoso laboral con el propósito de proteger a los trabajadores contra los riesgos psicosociales y dar cumplimiento a la normatividad vigente.</a:t>
            </a:r>
          </a:p>
          <a:p>
            <a:pPr lvl="0" algn="ctr" defTabSz="88897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b="1" kern="0" dirty="0">
                <a:cs typeface="Segoe UI" panose="020B0502040204020203" pitchFamily="34" charset="0"/>
              </a:rPr>
              <a:t>Se reúne una vez cada tres meses y debe llevar registro de las actas de cada reunión.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A37E7BB8-BCDC-474A-86C9-A2A46FFAE483}"/>
              </a:ext>
            </a:extLst>
          </p:cNvPr>
          <p:cNvSpPr/>
          <p:nvPr/>
        </p:nvSpPr>
        <p:spPr>
          <a:xfrm>
            <a:off x="6739470" y="1302552"/>
            <a:ext cx="6251978" cy="615553"/>
          </a:xfrm>
          <a:prstGeom prst="rect">
            <a:avLst/>
          </a:prstGeom>
          <a:solidFill>
            <a:srgbClr val="A5002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840" tIns="60960" rIns="24384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1219170"/>
            <a:r>
              <a:rPr lang="es-CO" sz="2000" b="1" kern="0" dirty="0">
                <a:solidFill>
                  <a:srgbClr val="FFFFFF"/>
                </a:solidFill>
                <a:latin typeface="Georgia" panose="02040502050405020303" pitchFamily="18" charset="0"/>
              </a:rPr>
              <a:t>Comité  de Convivencia Laboral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0EC6149-8423-4560-A1CC-A65EEBC08165}"/>
              </a:ext>
            </a:extLst>
          </p:cNvPr>
          <p:cNvSpPr/>
          <p:nvPr/>
        </p:nvSpPr>
        <p:spPr>
          <a:xfrm>
            <a:off x="729227" y="4361186"/>
            <a:ext cx="5774436" cy="312419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lvl="0" defTabSz="888978">
              <a:spcBef>
                <a:spcPct val="0"/>
              </a:spcBef>
            </a:pPr>
            <a:r>
              <a:rPr lang="es-CO" sz="1200" b="1" kern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Representantes UMNG </a:t>
            </a:r>
            <a:r>
              <a:rPr lang="es-CO" sz="1200" b="1" kern="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(4)</a:t>
            </a:r>
            <a:endParaRPr lang="es-CO" sz="1200" b="1" kern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defTabSz="888978">
              <a:spcBef>
                <a:spcPct val="0"/>
              </a:spcBef>
            </a:pPr>
            <a:r>
              <a:rPr lang="es-CO" sz="1200" i="1" kern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Principales</a:t>
            </a:r>
          </a:p>
          <a:p>
            <a:pPr lvl="0" defTabSz="888978">
              <a:spcBef>
                <a:spcPct val="0"/>
              </a:spcBef>
            </a:pPr>
            <a:r>
              <a:rPr lang="es-CO" sz="1200" kern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Vicerrector Administrativo</a:t>
            </a:r>
          </a:p>
          <a:p>
            <a:pPr lvl="0" defTabSz="888978">
              <a:spcBef>
                <a:spcPct val="0"/>
              </a:spcBef>
            </a:pPr>
            <a:r>
              <a:rPr lang="es-CO" sz="1200" kern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Jefe División de Gestión del Talento Humano</a:t>
            </a:r>
          </a:p>
          <a:p>
            <a:pPr lvl="0" defTabSz="888978">
              <a:spcBef>
                <a:spcPct val="0"/>
              </a:spcBef>
            </a:pPr>
            <a:r>
              <a:rPr lang="es-CO" sz="1200" kern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Jefe División Administrativa </a:t>
            </a:r>
            <a:r>
              <a:rPr lang="es-CO" sz="1200" kern="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Campus</a:t>
            </a:r>
          </a:p>
          <a:p>
            <a:pPr defTabSz="888978">
              <a:spcBef>
                <a:spcPct val="0"/>
              </a:spcBef>
            </a:pPr>
            <a:r>
              <a:rPr lang="es-CO" sz="1200" kern="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</a:t>
            </a:r>
            <a:r>
              <a:rPr lang="es-CO" sz="1200" kern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Jefe Oficina Asesora Jurídica</a:t>
            </a:r>
          </a:p>
          <a:p>
            <a:pPr lvl="0" defTabSz="888978">
              <a:spcBef>
                <a:spcPts val="800"/>
              </a:spcBef>
            </a:pPr>
            <a:r>
              <a:rPr lang="es-CO" sz="1200" i="1" kern="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Suplentes</a:t>
            </a:r>
            <a:endParaRPr lang="es-CO" sz="1200" i="1" kern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defTabSz="888978">
              <a:spcBef>
                <a:spcPct val="0"/>
              </a:spcBef>
            </a:pPr>
            <a:r>
              <a:rPr lang="es-CO" sz="1200" kern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es-CO" sz="1200" kern="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Jefe de Financiera</a:t>
            </a:r>
          </a:p>
          <a:p>
            <a:pPr lvl="0" defTabSz="888978">
              <a:spcBef>
                <a:spcPct val="0"/>
              </a:spcBef>
            </a:pPr>
            <a:r>
              <a:rPr lang="es-CO" sz="1200" kern="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s-CO" sz="1200" kern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Jefe </a:t>
            </a:r>
            <a:r>
              <a:rPr lang="es-CO" sz="1200" kern="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Oficina Asesora de Direccionamiento Estratégica e Inteligencia Competitiva</a:t>
            </a:r>
            <a:endParaRPr lang="es-CO" sz="1200" kern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defTabSz="888978">
              <a:spcBef>
                <a:spcPct val="0"/>
              </a:spcBef>
            </a:pPr>
            <a:r>
              <a:rPr lang="es-CO" sz="1200" kern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es-CO" sz="1200" kern="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Jefe División de Extensión y Proyección Social                                                                4 .Jefe </a:t>
            </a:r>
            <a:r>
              <a:rPr lang="es-CO" sz="1200" kern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División Contratos y Adquisiciones</a:t>
            </a:r>
          </a:p>
          <a:p>
            <a:pPr lvl="0" defTabSz="888978">
              <a:spcBef>
                <a:spcPts val="800"/>
              </a:spcBef>
            </a:pPr>
            <a:r>
              <a:rPr lang="es-CO" sz="1200" b="1" kern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Representantes trabajadores </a:t>
            </a:r>
            <a:r>
              <a:rPr lang="es-CO" sz="1200" b="1" kern="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(4)</a:t>
            </a:r>
            <a:endParaRPr lang="es-CO" sz="1200" b="1" kern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defTabSz="888978">
              <a:spcBef>
                <a:spcPct val="0"/>
              </a:spcBef>
            </a:pPr>
            <a:r>
              <a:rPr lang="es-CO" sz="1200" kern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Principales</a:t>
            </a:r>
          </a:p>
          <a:p>
            <a:pPr lvl="0" defTabSz="888978">
              <a:spcBef>
                <a:spcPct val="0"/>
              </a:spcBef>
            </a:pPr>
            <a:r>
              <a:rPr lang="es-CO" sz="1200" kern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Suplentes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630C8BA-80A6-403B-B8E6-F2192FDC8263}"/>
              </a:ext>
            </a:extLst>
          </p:cNvPr>
          <p:cNvSpPr/>
          <p:nvPr/>
        </p:nvSpPr>
        <p:spPr>
          <a:xfrm>
            <a:off x="6720068" y="4514598"/>
            <a:ext cx="6251979" cy="28173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lvl="0" defTabSz="888978">
              <a:spcBef>
                <a:spcPct val="0"/>
              </a:spcBef>
            </a:pPr>
            <a:r>
              <a:rPr lang="es-CO" sz="1200" b="1" kern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Representantes UMNG </a:t>
            </a:r>
            <a:r>
              <a:rPr lang="es-CO" sz="1200" b="1" kern="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(4)</a:t>
            </a:r>
            <a:endParaRPr lang="es-CO" sz="1200" b="1" kern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defTabSz="888978">
              <a:spcBef>
                <a:spcPct val="0"/>
              </a:spcBef>
            </a:pPr>
            <a:r>
              <a:rPr lang="es-CO" sz="1200" i="1" kern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Principales</a:t>
            </a:r>
          </a:p>
          <a:p>
            <a:pPr marL="228600" lvl="0" indent="-228600" defTabSz="888978">
              <a:spcBef>
                <a:spcPct val="0"/>
              </a:spcBef>
              <a:buAutoNum type="arabicPeriod"/>
            </a:pPr>
            <a:r>
              <a:rPr lang="es-CO" sz="1200" kern="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Jefe </a:t>
            </a:r>
            <a:r>
              <a:rPr lang="es-CO" sz="1200" kern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Oficina </a:t>
            </a:r>
            <a:r>
              <a:rPr lang="es-CO" sz="1200" kern="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Jurídica</a:t>
            </a:r>
          </a:p>
          <a:p>
            <a:pPr marL="228600" lvl="0" indent="-228600" defTabSz="888978">
              <a:spcBef>
                <a:spcPct val="0"/>
              </a:spcBef>
              <a:buAutoNum type="arabicPeriod"/>
            </a:pPr>
            <a:r>
              <a:rPr lang="es-CO" sz="1200" kern="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Jefe Oficina Protección al Patrimonio</a:t>
            </a:r>
            <a:endParaRPr lang="es-CO" sz="1200" kern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defTabSz="888978">
              <a:spcBef>
                <a:spcPct val="0"/>
              </a:spcBef>
            </a:pPr>
            <a:r>
              <a:rPr lang="es-CO" sz="1200" kern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Jefe División de Gestión del Talento Humano</a:t>
            </a:r>
          </a:p>
          <a:p>
            <a:pPr lvl="0" defTabSz="888978">
              <a:spcBef>
                <a:spcPct val="0"/>
              </a:spcBef>
            </a:pPr>
            <a:r>
              <a:rPr lang="es-CO" sz="1200" kern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es-CO" sz="1200" kern="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Jefe de Sección de Recursos Educativos Campus</a:t>
            </a:r>
            <a:endParaRPr lang="es-CO" sz="1200" kern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defTabSz="888978">
              <a:spcBef>
                <a:spcPts val="800"/>
              </a:spcBef>
            </a:pPr>
            <a:r>
              <a:rPr lang="es-CO" sz="1200" i="1" kern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Suplentes</a:t>
            </a:r>
          </a:p>
          <a:p>
            <a:pPr lvl="0" defTabSz="888978">
              <a:spcBef>
                <a:spcPct val="0"/>
              </a:spcBef>
            </a:pPr>
            <a:r>
              <a:rPr lang="es-CO" sz="1200" kern="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</a:t>
            </a:r>
            <a:r>
              <a:rPr lang="es-CO" sz="1200" kern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 </a:t>
            </a:r>
            <a:r>
              <a:rPr lang="es-CO" sz="1200" kern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Oficina </a:t>
            </a:r>
            <a:r>
              <a:rPr lang="es-CO" sz="1200" kern="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Jurídica</a:t>
            </a:r>
          </a:p>
          <a:p>
            <a:pPr defTabSz="888978">
              <a:spcBef>
                <a:spcPct val="0"/>
              </a:spcBef>
            </a:pPr>
            <a:r>
              <a:rPr lang="es-CO" sz="1200" kern="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PE </a:t>
            </a:r>
            <a:r>
              <a:rPr lang="es-CO" sz="1200" kern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Oficina Protección al Patrimonio</a:t>
            </a:r>
          </a:p>
          <a:p>
            <a:pPr defTabSz="888978">
              <a:spcBef>
                <a:spcPct val="0"/>
              </a:spcBef>
            </a:pPr>
            <a:r>
              <a:rPr lang="es-CO" sz="1200" kern="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PE </a:t>
            </a:r>
            <a:r>
              <a:rPr lang="es-CO" sz="1200" kern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División de Gestión del Talento Humano</a:t>
            </a:r>
          </a:p>
          <a:p>
            <a:pPr defTabSz="888978">
              <a:spcBef>
                <a:spcPct val="0"/>
              </a:spcBef>
            </a:pPr>
            <a:r>
              <a:rPr lang="es-CO" sz="1200" kern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4.PE  Sección de Recursos Educativos </a:t>
            </a:r>
            <a:r>
              <a:rPr lang="es-CO" sz="1200" kern="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Campus</a:t>
            </a:r>
          </a:p>
          <a:p>
            <a:pPr defTabSz="888978">
              <a:spcBef>
                <a:spcPct val="0"/>
              </a:spcBef>
            </a:pPr>
            <a:endParaRPr lang="es-CO" sz="1200" kern="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defTabSz="888978">
              <a:spcBef>
                <a:spcPct val="0"/>
              </a:spcBef>
            </a:pPr>
            <a:r>
              <a:rPr lang="es-CO" sz="1200" b="1" kern="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Representantes </a:t>
            </a:r>
            <a:r>
              <a:rPr lang="es-CO" sz="1200" b="1" kern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trabajadores </a:t>
            </a:r>
            <a:r>
              <a:rPr lang="es-CO" sz="1200" b="1" kern="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(4)</a:t>
            </a:r>
            <a:endParaRPr lang="es-CO" sz="1200" b="1" kern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defTabSz="888978">
              <a:spcBef>
                <a:spcPct val="0"/>
              </a:spcBef>
            </a:pPr>
            <a:r>
              <a:rPr lang="es-CO" sz="1200" kern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Principales</a:t>
            </a:r>
          </a:p>
          <a:p>
            <a:pPr lvl="0" defTabSz="888978">
              <a:spcBef>
                <a:spcPct val="0"/>
              </a:spcBef>
            </a:pPr>
            <a:r>
              <a:rPr lang="es-CO" sz="1200" kern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Suplentes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CB826B-63BA-41C6-9433-B6273BE5E84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752" y="6675718"/>
            <a:ext cx="2180736" cy="95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9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2C719-0BD3-E644-BB5F-730C2C269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Comités SST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CB826B-63BA-41C6-9433-B6273BE5E84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723" y="6714883"/>
            <a:ext cx="2180736" cy="952890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8CEE1B2E-D3F6-4733-8EC9-4CDAA906DF19}"/>
              </a:ext>
            </a:extLst>
          </p:cNvPr>
          <p:cNvGrpSpPr/>
          <p:nvPr/>
        </p:nvGrpSpPr>
        <p:grpSpPr>
          <a:xfrm>
            <a:off x="575841" y="1440400"/>
            <a:ext cx="12313368" cy="5287733"/>
            <a:chOff x="359817" y="1075835"/>
            <a:chExt cx="12961440" cy="6629393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2AD2631B-FEB8-4875-A382-016C8AC92611}"/>
                </a:ext>
              </a:extLst>
            </p:cNvPr>
            <p:cNvGrpSpPr/>
            <p:nvPr/>
          </p:nvGrpSpPr>
          <p:grpSpPr>
            <a:xfrm>
              <a:off x="359817" y="2435874"/>
              <a:ext cx="12961440" cy="5269354"/>
              <a:chOff x="359817" y="2304628"/>
              <a:chExt cx="12961440" cy="526935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2AE60DA4-3DB7-4EDD-ABE7-3EB3D44453C3}"/>
                  </a:ext>
                </a:extLst>
              </p:cNvPr>
              <p:cNvGrpSpPr/>
              <p:nvPr/>
            </p:nvGrpSpPr>
            <p:grpSpPr>
              <a:xfrm>
                <a:off x="359817" y="2304628"/>
                <a:ext cx="4392488" cy="5269354"/>
                <a:chOff x="0" y="1044614"/>
                <a:chExt cx="13249472" cy="5269354"/>
              </a:xfrm>
            </p:grpSpPr>
            <p:sp>
              <p:nvSpPr>
                <p:cNvPr id="15" name="Rectángulo 14">
                  <a:extLst>
                    <a:ext uri="{FF2B5EF4-FFF2-40B4-BE49-F238E27FC236}">
                      <a16:creationId xmlns:a16="http://schemas.microsoft.com/office/drawing/2014/main" id="{18FD1364-6418-4C47-B4C9-6C7BCF05ADA5}"/>
                    </a:ext>
                  </a:extLst>
                </p:cNvPr>
                <p:cNvSpPr/>
                <p:nvPr/>
              </p:nvSpPr>
              <p:spPr>
                <a:xfrm>
                  <a:off x="0" y="1044614"/>
                  <a:ext cx="13249472" cy="5269354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16" name="CuadroTexto 15">
                  <a:extLst>
                    <a:ext uri="{FF2B5EF4-FFF2-40B4-BE49-F238E27FC236}">
                      <a16:creationId xmlns:a16="http://schemas.microsoft.com/office/drawing/2014/main" id="{D4766C09-330F-4FBE-BA06-5A8F52E7761D}"/>
                    </a:ext>
                  </a:extLst>
                </p:cNvPr>
                <p:cNvSpPr txBox="1"/>
                <p:nvPr/>
              </p:nvSpPr>
              <p:spPr>
                <a:xfrm>
                  <a:off x="0" y="1044615"/>
                  <a:ext cx="13249472" cy="526935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spcFirstLastPara="0" vert="horz" wrap="square" lIns="99568" tIns="17780" rIns="99568" bIns="17780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400" b="1" kern="12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Instalaciones Villa académica</a:t>
                  </a:r>
                </a:p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s-ES" sz="1400" b="1" kern="12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400" b="1" kern="12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- Comandante del incidente: </a:t>
                  </a:r>
                  <a:r>
                    <a:rPr lang="es-ES" sz="1400" kern="12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Rector o Vicerrector General</a:t>
                  </a:r>
                </a:p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400" b="1" kern="12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- Oficial de Seguridad: </a:t>
                  </a:r>
                  <a:r>
                    <a:rPr lang="es-ES" sz="1400" kern="12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Jefe de la Oficina de Protección del Patrimonio</a:t>
                  </a:r>
                </a:p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400" b="1" kern="12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- Oficial de Enlace: </a:t>
                  </a:r>
                  <a:r>
                    <a:rPr lang="es-ES" sz="1400" kern="12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Jefe de Seguridad</a:t>
                  </a:r>
                </a:p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400" b="1" kern="12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- Oficial de Comunicaciones: </a:t>
                  </a:r>
                  <a:r>
                    <a:rPr lang="es-ES" sz="1400" kern="12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Secretaria Privada</a:t>
                  </a:r>
                </a:p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400" b="1" kern="12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- Comité de Planeación: </a:t>
                  </a:r>
                  <a:r>
                    <a:rPr lang="es-ES" sz="1400" kern="12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Jefe de la Oficina Asesora de Planeación</a:t>
                  </a:r>
                </a:p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400" b="1" kern="12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- Comité de Operaciones: </a:t>
                  </a:r>
                  <a:r>
                    <a:rPr lang="es-ES" sz="1400" kern="12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Jefe sección seguridad, salud en el trabajo y ambiente</a:t>
                  </a:r>
                </a:p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400" b="1" kern="12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- Comité de Logística y Finanzas: </a:t>
                  </a:r>
                  <a:r>
                    <a:rPr lang="es-ES" sz="1400" kern="12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Vicerrector Administrativo</a:t>
                  </a:r>
                </a:p>
              </p:txBody>
            </p:sp>
          </p:grpSp>
          <p:grpSp>
            <p:nvGrpSpPr>
              <p:cNvPr id="9" name="Grupo 8">
                <a:extLst>
                  <a:ext uri="{FF2B5EF4-FFF2-40B4-BE49-F238E27FC236}">
                    <a16:creationId xmlns:a16="http://schemas.microsoft.com/office/drawing/2014/main" id="{E140D912-578B-4781-B1CC-EFF7A589F377}"/>
                  </a:ext>
                </a:extLst>
              </p:cNvPr>
              <p:cNvGrpSpPr/>
              <p:nvPr/>
            </p:nvGrpSpPr>
            <p:grpSpPr>
              <a:xfrm>
                <a:off x="4752305" y="2304628"/>
                <a:ext cx="4392488" cy="5269354"/>
                <a:chOff x="0" y="1044614"/>
                <a:chExt cx="13249472" cy="5269354"/>
              </a:xfrm>
            </p:grpSpPr>
            <p:sp>
              <p:nvSpPr>
                <p:cNvPr id="13" name="Rectángulo 12">
                  <a:extLst>
                    <a:ext uri="{FF2B5EF4-FFF2-40B4-BE49-F238E27FC236}">
                      <a16:creationId xmlns:a16="http://schemas.microsoft.com/office/drawing/2014/main" id="{AE94AAE0-E73B-4231-9167-1D44BCE55EB1}"/>
                    </a:ext>
                  </a:extLst>
                </p:cNvPr>
                <p:cNvSpPr/>
                <p:nvPr/>
              </p:nvSpPr>
              <p:spPr>
                <a:xfrm>
                  <a:off x="0" y="1044614"/>
                  <a:ext cx="13249472" cy="5269354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14" name="CuadroTexto 13">
                  <a:extLst>
                    <a:ext uri="{FF2B5EF4-FFF2-40B4-BE49-F238E27FC236}">
                      <a16:creationId xmlns:a16="http://schemas.microsoft.com/office/drawing/2014/main" id="{EBE6D78F-6E3C-4C51-A664-EF6069BD49C5}"/>
                    </a:ext>
                  </a:extLst>
                </p:cNvPr>
                <p:cNvSpPr txBox="1"/>
                <p:nvPr/>
              </p:nvSpPr>
              <p:spPr>
                <a:xfrm>
                  <a:off x="0" y="1044614"/>
                  <a:ext cx="13249472" cy="526935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spcFirstLastPara="0" vert="horz" wrap="square" lIns="99568" tIns="17780" rIns="99568" bIns="17780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400" b="1" kern="12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Instalaciones Fac. Medicina y Ciencias de la Salud</a:t>
                  </a:r>
                </a:p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s-ES" sz="1400" b="1" kern="12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400" b="1" kern="12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- Comandante del incidente: </a:t>
                  </a:r>
                  <a:r>
                    <a:rPr lang="es-ES" sz="1400" kern="12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Decano o Vicedecano Fac. Medicina y Ciencias de la Salud</a:t>
                  </a:r>
                </a:p>
                <a:p>
                  <a:pPr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400" b="1" kern="12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- Oficial de </a:t>
                  </a:r>
                  <a:r>
                    <a:rPr lang="es-ES" sz="14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S</a:t>
                  </a:r>
                  <a:r>
                    <a:rPr lang="es-ES" sz="1400" b="1" kern="12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eguridad y Enlace: </a:t>
                  </a:r>
                  <a:r>
                    <a:rPr lang="es-ES" sz="1400" kern="12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Jefe de </a:t>
                  </a:r>
                  <a:r>
                    <a:rPr lang="es-ES" sz="14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seguridad Fac. Medicina y Ciencias de la Salud</a:t>
                  </a:r>
                  <a:r>
                    <a:rPr lang="es-ES" sz="1400" kern="12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</a:t>
                  </a:r>
                </a:p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400" b="1" kern="12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- Oficial de Comunicaciones: </a:t>
                  </a:r>
                  <a:r>
                    <a:rPr lang="es-ES" sz="14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Vicedecano Fac. Medicina y Ciencias de la Salud</a:t>
                  </a:r>
                </a:p>
                <a:p>
                  <a:pPr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400" b="1" kern="12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- Comité de Planeación: </a:t>
                  </a:r>
                  <a:r>
                    <a:rPr lang="es-ES" sz="1400" kern="12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Director de Pregrado y Posgrados </a:t>
                  </a:r>
                  <a:r>
                    <a:rPr lang="es-ES" sz="14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Fac. Medicina y Ciencias de la Salud</a:t>
                  </a:r>
                  <a:endParaRPr lang="es-ES" sz="1400" kern="12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400" b="1" kern="12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- Comité de Operaciones: </a:t>
                  </a:r>
                  <a:r>
                    <a:rPr lang="es-ES" sz="1400" kern="12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Jefe sección seguridad, salud en el trabajo y ambiente</a:t>
                  </a:r>
                </a:p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400" b="1" kern="12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- Comité de Logística y Finanzas: </a:t>
                  </a:r>
                  <a:r>
                    <a:rPr lang="es-ES" sz="1400" kern="12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Coordinador Administrativo</a:t>
                  </a:r>
                </a:p>
              </p:txBody>
            </p:sp>
          </p:grpSp>
          <p:grpSp>
            <p:nvGrpSpPr>
              <p:cNvPr id="10" name="Grupo 9">
                <a:extLst>
                  <a:ext uri="{FF2B5EF4-FFF2-40B4-BE49-F238E27FC236}">
                    <a16:creationId xmlns:a16="http://schemas.microsoft.com/office/drawing/2014/main" id="{B39A8CCF-4E6C-4087-808B-9185832A730F}"/>
                  </a:ext>
                </a:extLst>
              </p:cNvPr>
              <p:cNvGrpSpPr/>
              <p:nvPr/>
            </p:nvGrpSpPr>
            <p:grpSpPr>
              <a:xfrm>
                <a:off x="9144793" y="2304628"/>
                <a:ext cx="4176464" cy="5269354"/>
                <a:chOff x="0" y="1044614"/>
                <a:chExt cx="13249472" cy="5269354"/>
              </a:xfrm>
            </p:grpSpPr>
            <p:sp>
              <p:nvSpPr>
                <p:cNvPr id="11" name="Rectángulo 10">
                  <a:extLst>
                    <a:ext uri="{FF2B5EF4-FFF2-40B4-BE49-F238E27FC236}">
                      <a16:creationId xmlns:a16="http://schemas.microsoft.com/office/drawing/2014/main" id="{2D995C2A-2234-4D13-8C5B-2EB542F493EF}"/>
                    </a:ext>
                  </a:extLst>
                </p:cNvPr>
                <p:cNvSpPr/>
                <p:nvPr/>
              </p:nvSpPr>
              <p:spPr>
                <a:xfrm>
                  <a:off x="0" y="1044614"/>
                  <a:ext cx="13249472" cy="5269354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</p:sp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384A8990-894C-4639-BF06-73E7CD95F4F4}"/>
                    </a:ext>
                  </a:extLst>
                </p:cNvPr>
                <p:cNvSpPr txBox="1"/>
                <p:nvPr/>
              </p:nvSpPr>
              <p:spPr>
                <a:xfrm>
                  <a:off x="0" y="1044614"/>
                  <a:ext cx="13249472" cy="526935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spcFirstLastPara="0" vert="horz" wrap="square" lIns="99568" tIns="17780" rIns="99568" bIns="17780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400" b="1" kern="12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Instalaciones Campus Nueva Granada</a:t>
                  </a:r>
                </a:p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s-ES" sz="1400" b="1" kern="12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400" b="1" kern="12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- Comandante del incidente: </a:t>
                  </a:r>
                  <a:r>
                    <a:rPr lang="es-ES" sz="1400" kern="12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Vicerrector Campus</a:t>
                  </a:r>
                </a:p>
                <a:p>
                  <a:pPr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400" b="1" kern="12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- Oficial de </a:t>
                  </a:r>
                  <a:r>
                    <a:rPr lang="es-ES" sz="1400" b="1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S</a:t>
                  </a:r>
                  <a:r>
                    <a:rPr lang="es-ES" sz="1400" b="1" kern="12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eguridad y Enlace: </a:t>
                  </a:r>
                  <a:r>
                    <a:rPr lang="es-ES" sz="1400" kern="12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Jefe seguridad del Campus</a:t>
                  </a:r>
                </a:p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400" b="1" kern="12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- Oficial de Comunicaciones: </a:t>
                  </a:r>
                  <a:r>
                    <a:rPr lang="es-ES" sz="14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Coordinador Académico del Campus</a:t>
                  </a:r>
                </a:p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400" b="1" kern="12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- Comité de Planeación: </a:t>
                  </a:r>
                  <a:r>
                    <a:rPr lang="es-ES" sz="1400" kern="12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Coordinador Administrativo Campus</a:t>
                  </a:r>
                </a:p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400" b="1" kern="12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- Comité de Operaciones: </a:t>
                  </a:r>
                  <a:r>
                    <a:rPr lang="es-ES" sz="1400" kern="12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Jefe sección seguridad, salud en el trabajo y ambiente</a:t>
                  </a:r>
                </a:p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1400" b="1" kern="12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- Comité de Logística y Finanzas: </a:t>
                  </a:r>
                  <a:r>
                    <a:rPr lang="es-ES" sz="140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Coordinador Administrativo Campus</a:t>
                  </a:r>
                  <a:endParaRPr lang="es-ES" sz="1400" kern="12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</p:grpSp>
        <p:sp>
          <p:nvSpPr>
            <p:cNvPr id="7" name="Rectangle 15">
              <a:extLst>
                <a:ext uri="{FF2B5EF4-FFF2-40B4-BE49-F238E27FC236}">
                  <a16:creationId xmlns:a16="http://schemas.microsoft.com/office/drawing/2014/main" id="{0F492986-6D95-49A0-B9AF-47DAFEC52BED}"/>
                </a:ext>
              </a:extLst>
            </p:cNvPr>
            <p:cNvSpPr/>
            <p:nvPr/>
          </p:nvSpPr>
          <p:spPr>
            <a:xfrm>
              <a:off x="359817" y="1075835"/>
              <a:ext cx="12961440" cy="779318"/>
            </a:xfrm>
            <a:prstGeom prst="rect">
              <a:avLst/>
            </a:prstGeom>
            <a:solidFill>
              <a:srgbClr val="7030A0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3840" tIns="60960" rIns="24384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defTabSz="1219170"/>
              <a:r>
                <a:rPr lang="es-CO" sz="2000" b="1" kern="0" dirty="0">
                  <a:solidFill>
                    <a:srgbClr val="FFFFFF"/>
                  </a:solidFill>
                  <a:latin typeface="Georgia" panose="02040502050405020303" pitchFamily="18" charset="0"/>
                </a:rPr>
                <a:t>Comité  Operativo de Emergencia (COE)</a:t>
              </a:r>
            </a:p>
          </p:txBody>
        </p:sp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E395B0F-A65E-42EC-82C5-423D129B8432}"/>
              </a:ext>
            </a:extLst>
          </p:cNvPr>
          <p:cNvSpPr/>
          <p:nvPr/>
        </p:nvSpPr>
        <p:spPr>
          <a:xfrm>
            <a:off x="559512" y="2011200"/>
            <a:ext cx="12313369" cy="81725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lvl="0" algn="ctr" defTabSz="1219170">
              <a:buFont typeface="Arial" panose="020B0604020202020204" pitchFamily="34" charset="0"/>
              <a:buChar char="•"/>
            </a:pPr>
            <a:r>
              <a:rPr lang="es-CO" sz="2400" b="1" kern="0" dirty="0">
                <a:solidFill>
                  <a:schemeClr val="tx1"/>
                </a:solidFill>
                <a:hlinkClick r:id="rId3" action="ppaction://hlinkfile"/>
              </a:rPr>
              <a:t>Resolución 2967 del 2013</a:t>
            </a:r>
            <a:endParaRPr lang="es-CO" sz="2400" b="1" kern="0" dirty="0">
              <a:solidFill>
                <a:schemeClr val="tx1"/>
              </a:solidFill>
            </a:endParaRPr>
          </a:p>
          <a:p>
            <a:pPr marL="285750" lvl="0" indent="-285750" algn="ctr" defTabSz="1219170">
              <a:buFont typeface="Arial" panose="020B0604020202020204" pitchFamily="34" charset="0"/>
              <a:buChar char="•"/>
            </a:pPr>
            <a:r>
              <a:rPr lang="es-CO" b="1" kern="0" dirty="0">
                <a:solidFill>
                  <a:schemeClr val="tx1"/>
                </a:solidFill>
              </a:rPr>
              <a:t>Planear, organizar, ejecutar e informar en las situaciones de emergencia que se presenten en la Universidad</a:t>
            </a:r>
          </a:p>
        </p:txBody>
      </p:sp>
    </p:spTree>
    <p:extLst>
      <p:ext uri="{BB962C8B-B14F-4D97-AF65-F5344CB8AC3E}">
        <p14:creationId xmlns:p14="http://schemas.microsoft.com/office/powerpoint/2010/main" val="365292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D80B2BA-5F38-2340-A554-D5C490F3D5D3}"/>
              </a:ext>
            </a:extLst>
          </p:cNvPr>
          <p:cNvSpPr txBox="1"/>
          <p:nvPr/>
        </p:nvSpPr>
        <p:spPr>
          <a:xfrm>
            <a:off x="6771992" y="2826374"/>
            <a:ext cx="6523107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s-CO" sz="5500" dirty="0">
                <a:solidFill>
                  <a:srgbClr val="000447"/>
                </a:solidFill>
                <a:latin typeface="Helvetica" pitchFamily="2" charset="0"/>
                <a:cs typeface="Arial Narrow" panose="020B0604020202020204" pitchFamily="34" charset="0"/>
              </a:rPr>
              <a:t>GRACIAS POR</a:t>
            </a:r>
          </a:p>
          <a:p>
            <a:pPr algn="r"/>
            <a:r>
              <a:rPr lang="es-CO" sz="5500" dirty="0">
                <a:solidFill>
                  <a:srgbClr val="000447"/>
                </a:solidFill>
                <a:latin typeface="Helvetica" pitchFamily="2" charset="0"/>
                <a:cs typeface="Arial Narrow" panose="020B0604020202020204" pitchFamily="34" charset="0"/>
              </a:rPr>
              <a:t>SU ATENCIÓN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11EBA2-2067-1748-B8F1-29C4C4FF8A6F}"/>
              </a:ext>
            </a:extLst>
          </p:cNvPr>
          <p:cNvSpPr txBox="1"/>
          <p:nvPr/>
        </p:nvSpPr>
        <p:spPr>
          <a:xfrm>
            <a:off x="6962115" y="863703"/>
            <a:ext cx="6111089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s-CO" sz="4500" dirty="0">
                <a:solidFill>
                  <a:srgbClr val="00245E"/>
                </a:solidFill>
                <a:latin typeface="Helvetica" pitchFamily="2" charset="0"/>
                <a:ea typeface="Franklin Gothic Demi Cond" charset="0"/>
                <a:cs typeface="Arial Narrow" panose="020B0604020202020204" pitchFamily="34" charset="0"/>
              </a:rPr>
              <a:t>Universidad Militar Nueva Granada</a:t>
            </a:r>
          </a:p>
        </p:txBody>
      </p:sp>
    </p:spTree>
    <p:extLst>
      <p:ext uri="{BB962C8B-B14F-4D97-AF65-F5344CB8AC3E}">
        <p14:creationId xmlns:p14="http://schemas.microsoft.com/office/powerpoint/2010/main" val="1028224000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tx1"/>
                </a:solidFill>
              </a:rPr>
              <a:t>Norma ISO </a:t>
            </a:r>
            <a:r>
              <a:rPr lang="es-CO" dirty="0" smtClean="0">
                <a:solidFill>
                  <a:schemeClr val="tx1"/>
                </a:solidFill>
              </a:rPr>
              <a:t>45001:2018</a:t>
            </a:r>
            <a:endParaRPr lang="es-CO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55512032"/>
              </p:ext>
            </p:extLst>
          </p:nvPr>
        </p:nvGraphicFramePr>
        <p:xfrm>
          <a:off x="4104862" y="1222407"/>
          <a:ext cx="5839181" cy="3309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94432343"/>
              </p:ext>
            </p:extLst>
          </p:nvPr>
        </p:nvGraphicFramePr>
        <p:xfrm>
          <a:off x="4062822" y="3645789"/>
          <a:ext cx="5879193" cy="3489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Rectángulo 7"/>
          <p:cNvSpPr/>
          <p:nvPr/>
        </p:nvSpPr>
        <p:spPr>
          <a:xfrm>
            <a:off x="5974698" y="1222406"/>
            <a:ext cx="29225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dirty="0" smtClean="0"/>
              <a:t> </a:t>
            </a:r>
            <a:r>
              <a:rPr lang="es-CO" sz="3200" dirty="0"/>
              <a:t>ISO 45001:2018</a:t>
            </a:r>
          </a:p>
        </p:txBody>
      </p:sp>
    </p:spTree>
    <p:extLst>
      <p:ext uri="{BB962C8B-B14F-4D97-AF65-F5344CB8AC3E}">
        <p14:creationId xmlns:p14="http://schemas.microsoft.com/office/powerpoint/2010/main" val="324086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2C719-0BD3-E644-BB5F-730C2C269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067" y="334932"/>
            <a:ext cx="11235349" cy="820738"/>
          </a:xfrm>
        </p:spPr>
        <p:txBody>
          <a:bodyPr/>
          <a:lstStyle/>
          <a:p>
            <a:r>
              <a:rPr lang="es-CO" dirty="0" smtClean="0"/>
              <a:t>Norma ISO </a:t>
            </a:r>
            <a:r>
              <a:rPr lang="es-CO" dirty="0"/>
              <a:t>45001: 2018 </a:t>
            </a:r>
            <a:r>
              <a:rPr lang="es-CO" dirty="0" smtClean="0"/>
              <a:t>Sistema de Gestión de </a:t>
            </a:r>
            <a:r>
              <a:rPr lang="es-CO" dirty="0"/>
              <a:t>l</a:t>
            </a:r>
            <a:r>
              <a:rPr lang="es-CO" dirty="0" smtClean="0"/>
              <a:t>a Seguridad y Salud en </a:t>
            </a:r>
            <a:r>
              <a:rPr lang="es-CO" dirty="0"/>
              <a:t>e</a:t>
            </a:r>
            <a:r>
              <a:rPr lang="es-CO" dirty="0" smtClean="0"/>
              <a:t>l Trabajo </a:t>
            </a:r>
            <a:endParaRPr lang="es-CO" dirty="0"/>
          </a:p>
        </p:txBody>
      </p:sp>
      <p:sp>
        <p:nvSpPr>
          <p:cNvPr id="10" name="CuadroTexto 9"/>
          <p:cNvSpPr txBox="1"/>
          <p:nvPr/>
        </p:nvSpPr>
        <p:spPr>
          <a:xfrm>
            <a:off x="5781122" y="2579985"/>
            <a:ext cx="49904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b="1" dirty="0"/>
              <a:t>¿ QUE ES?</a:t>
            </a:r>
          </a:p>
          <a:p>
            <a:pPr algn="just"/>
            <a:r>
              <a:rPr lang="es-CO" sz="2800" dirty="0">
                <a:solidFill>
                  <a:srgbClr val="000000"/>
                </a:solidFill>
              </a:rPr>
              <a:t>La NORMA ISO 45001 es un estándar internacional que especifica los requisitos para la administración del Sistema de Gestión de Seguridad y Salud en el Trabajo.</a:t>
            </a:r>
            <a:endParaRPr lang="es-CO" sz="2800" dirty="0"/>
          </a:p>
        </p:txBody>
      </p:sp>
      <p:pic>
        <p:nvPicPr>
          <p:cNvPr id="1026" name="Picture 2" descr="Resultado de imagen para S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1899"/>
            <a:ext cx="5781122" cy="442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146" y="6529565"/>
            <a:ext cx="2022296" cy="993659"/>
          </a:xfrm>
          <a:prstGeom prst="rect">
            <a:avLst/>
          </a:prstGeom>
        </p:spPr>
      </p:pic>
      <p:pic>
        <p:nvPicPr>
          <p:cNvPr id="3" name="Picture 2" descr="ISO 450012018 - Grupo Gis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549" y="2751386"/>
            <a:ext cx="2823030" cy="246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55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Objetivo norma ISO 45001:2018</a:t>
            </a:r>
            <a:endParaRPr lang="es-CO" dirty="0"/>
          </a:p>
        </p:txBody>
      </p:sp>
      <p:graphicFrame>
        <p:nvGraphicFramePr>
          <p:cNvPr id="14" name="Diagrama 13"/>
          <p:cNvGraphicFramePr/>
          <p:nvPr>
            <p:extLst/>
          </p:nvPr>
        </p:nvGraphicFramePr>
        <p:xfrm>
          <a:off x="2291739" y="1072792"/>
          <a:ext cx="11387749" cy="6079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Imagen 1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192" y="6450336"/>
            <a:ext cx="2022296" cy="993659"/>
          </a:xfrm>
          <a:prstGeom prst="rect">
            <a:avLst/>
          </a:prstGeom>
        </p:spPr>
      </p:pic>
      <p:pic>
        <p:nvPicPr>
          <p:cNvPr id="1026" name="Picture 2" descr="Seguridad en el trabajo png 2 » PNG Imag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000" b="89417" l="7250" r="96167">
                        <a14:foregroundMark x1="50833" y1="25000" x2="50833" y2="25000"/>
                        <a14:foregroundMark x1="79583" y1="67583" x2="79583" y2="67583"/>
                        <a14:foregroundMark x1="26167" y1="23583" x2="26167" y2="23583"/>
                        <a14:foregroundMark x1="48250" y1="21917" x2="48250" y2="21917"/>
                        <a14:foregroundMark x1="55083" y1="19333" x2="55083" y2="19333"/>
                        <a14:foregroundMark x1="47750" y1="15500" x2="47750" y2="15500"/>
                        <a14:backgroundMark x1="73667" y1="37167" x2="73667" y2="37167"/>
                        <a14:backgroundMark x1="37500" y1="75833" x2="37500" y2="75833"/>
                        <a14:backgroundMark x1="59167" y1="61583" x2="59167" y2="61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63" t="12887" r="5463" b="11578"/>
          <a:stretch/>
        </p:blipFill>
        <p:spPr bwMode="auto">
          <a:xfrm>
            <a:off x="589938" y="1552975"/>
            <a:ext cx="3679646" cy="318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96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Términos y definiciones</a:t>
            </a:r>
            <a:endParaRPr lang="es-CO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279454967"/>
              </p:ext>
            </p:extLst>
          </p:nvPr>
        </p:nvGraphicFramePr>
        <p:xfrm>
          <a:off x="787326" y="1490327"/>
          <a:ext cx="9251495" cy="6011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2" name="Picture 8" descr="Resultado de imagen para TRABAJAD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387" y="2751754"/>
            <a:ext cx="3635029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192" y="6507793"/>
            <a:ext cx="2022296" cy="99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5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2C719-0BD3-E644-BB5F-730C2C269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Sistema de Seguridad y Salud en el Trabajo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CB826B-63BA-41C6-9433-B6273BE5E84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771" y="6913423"/>
            <a:ext cx="1292173" cy="56462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F8C0236-03A2-464D-B7C3-BB8DD1C96762}"/>
              </a:ext>
            </a:extLst>
          </p:cNvPr>
          <p:cNvSpPr txBox="1"/>
          <p:nvPr/>
        </p:nvSpPr>
        <p:spPr>
          <a:xfrm>
            <a:off x="766835" y="3576922"/>
            <a:ext cx="3658682" cy="3645043"/>
          </a:xfrm>
          <a:prstGeom prst="rect">
            <a:avLst/>
          </a:prstGeom>
          <a:solidFill>
            <a:srgbClr val="FFFFCC"/>
          </a:solidFill>
          <a:ln>
            <a:solidFill>
              <a:srgbClr val="993366"/>
            </a:solidFill>
          </a:ln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marL="266700" lvl="0" indent="-26670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s-CO" sz="2100" b="1" dirty="0">
                <a:solidFill>
                  <a:srgbClr val="A5002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Malas posturas, movimientos repetitivos</a:t>
            </a:r>
          </a:p>
          <a:p>
            <a:pPr marL="266700" lvl="0" indent="-26670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s-CO" sz="2100" b="1" dirty="0">
                <a:solidFill>
                  <a:srgbClr val="A5002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Maquinaria en mal estado, pisos en mal estado (desniveles, etc.), instalaciones eléctricas en mal estado</a:t>
            </a:r>
          </a:p>
          <a:p>
            <a:pPr marL="266700" lvl="0" indent="-26670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s-CO" sz="2100" b="1" dirty="0">
                <a:solidFill>
                  <a:srgbClr val="A5002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Iluminación o ventilación inadecuada</a:t>
            </a:r>
          </a:p>
          <a:p>
            <a:pPr marL="266700" lvl="0" indent="-26670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s-CO" sz="2100" b="1" kern="1200" dirty="0">
                <a:solidFill>
                  <a:srgbClr val="A5002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Niveles de ruido excesivo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B56EE2E-B729-43C7-87BB-5A67A58586BA}"/>
              </a:ext>
            </a:extLst>
          </p:cNvPr>
          <p:cNvSpPr txBox="1"/>
          <p:nvPr/>
        </p:nvSpPr>
        <p:spPr>
          <a:xfrm>
            <a:off x="8115030" y="3460635"/>
            <a:ext cx="2656797" cy="3906324"/>
          </a:xfrm>
          <a:prstGeom prst="rect">
            <a:avLst/>
          </a:prstGeom>
          <a:solidFill>
            <a:srgbClr val="FF9933"/>
          </a:solidFill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marL="266700" lvl="0" indent="-26670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s-CO" sz="2300" b="1" dirty="0">
                <a:solidFill>
                  <a:srgbClr val="A5002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Riesgo Biomecánico</a:t>
            </a:r>
          </a:p>
          <a:p>
            <a:pPr marL="266700" indent="-26670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s-CO" sz="2300" b="1" dirty="0">
                <a:solidFill>
                  <a:srgbClr val="A5002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Riesgo Físico</a:t>
            </a:r>
          </a:p>
          <a:p>
            <a:pPr marL="266700" lvl="0" indent="-26670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s-ES" sz="2300" b="1" kern="1200" dirty="0">
                <a:solidFill>
                  <a:srgbClr val="A5002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Riesgo Químico</a:t>
            </a:r>
          </a:p>
          <a:p>
            <a:pPr marL="266700" lvl="0" indent="-26670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s-ES" sz="2300" b="1" dirty="0">
                <a:solidFill>
                  <a:srgbClr val="A5002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Riesgo Biológico</a:t>
            </a:r>
          </a:p>
          <a:p>
            <a:pPr marL="266700" lvl="0" indent="-26670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s-ES" sz="2300" b="1" dirty="0">
                <a:solidFill>
                  <a:srgbClr val="A5002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Riesgo Eléctrico</a:t>
            </a:r>
          </a:p>
          <a:p>
            <a:pPr marL="266700" lvl="0" indent="-26670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s-ES" sz="2300" b="1" dirty="0">
                <a:solidFill>
                  <a:srgbClr val="A5002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Riesgo Psicosocial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75881F1-192E-4CB6-9CB5-C906F433F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217" y="4901577"/>
            <a:ext cx="1298722" cy="1467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19C5EF4-8312-4E76-BCBF-64A6F68E5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866" y="3605995"/>
            <a:ext cx="2482343" cy="1265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ED8DDC0-95B3-449F-A80E-E6E6CA293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691" y="6369060"/>
            <a:ext cx="2336267" cy="13748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3E803F4-63D5-4281-81FE-A691BE2D90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42890">
            <a:off x="10945558" y="3585657"/>
            <a:ext cx="1317477" cy="114181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7C24FE7-AC48-4133-A7CD-C1FA4E95C6B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604" t="5191" r="15748" b="8219"/>
          <a:stretch/>
        </p:blipFill>
        <p:spPr>
          <a:xfrm rot="421512">
            <a:off x="12356368" y="4389197"/>
            <a:ext cx="1128979" cy="140359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EE62867-F4D4-4E98-8377-52E94593A4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67520">
            <a:off x="10863937" y="4864867"/>
            <a:ext cx="1069396" cy="940735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448C23AC-B3FA-4DC4-982F-BFB9EFA95C19}"/>
              </a:ext>
            </a:extLst>
          </p:cNvPr>
          <p:cNvGrpSpPr/>
          <p:nvPr/>
        </p:nvGrpSpPr>
        <p:grpSpPr>
          <a:xfrm>
            <a:off x="682689" y="1228211"/>
            <a:ext cx="4792826" cy="2243863"/>
            <a:chOff x="4035492" y="1259200"/>
            <a:chExt cx="3761623" cy="2296727"/>
          </a:xfrm>
          <a:solidFill>
            <a:srgbClr val="903349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7EBB52A3-CD41-4EEF-ADAF-3CA3C368BBA1}"/>
                </a:ext>
              </a:extLst>
            </p:cNvPr>
            <p:cNvSpPr/>
            <p:nvPr/>
          </p:nvSpPr>
          <p:spPr>
            <a:xfrm>
              <a:off x="4084203" y="1259200"/>
              <a:ext cx="3712912" cy="2227747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9CFF0879-61C0-4224-BD50-678E22A23F6C}"/>
                </a:ext>
              </a:extLst>
            </p:cNvPr>
            <p:cNvSpPr txBox="1"/>
            <p:nvPr/>
          </p:nvSpPr>
          <p:spPr>
            <a:xfrm>
              <a:off x="4035492" y="1328180"/>
              <a:ext cx="3712912" cy="2227747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u="sng" kern="1200" dirty="0"/>
                <a:t>PELIGR0</a:t>
              </a:r>
            </a:p>
            <a:p>
              <a:pPr lvl="0" algn="just"/>
              <a:r>
                <a:rPr lang="es-ES" sz="2400" dirty="0"/>
                <a:t>Fuente con un potencial para causar lesión y/o deterioro de la salud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AAE2CF8B-A02E-4C8B-9F91-6759337A2662}"/>
              </a:ext>
            </a:extLst>
          </p:cNvPr>
          <p:cNvGrpSpPr/>
          <p:nvPr/>
        </p:nvGrpSpPr>
        <p:grpSpPr>
          <a:xfrm>
            <a:off x="8115030" y="1224506"/>
            <a:ext cx="4697456" cy="2326187"/>
            <a:chOff x="6196212" y="350405"/>
            <a:chExt cx="5111056" cy="3547967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65A7151C-403D-4BDD-84F2-E51A98B5F20E}"/>
                </a:ext>
              </a:extLst>
            </p:cNvPr>
            <p:cNvSpPr/>
            <p:nvPr/>
          </p:nvSpPr>
          <p:spPr>
            <a:xfrm>
              <a:off x="6196212" y="350407"/>
              <a:ext cx="5111056" cy="3066633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AFF3A93E-3715-4E8B-B529-4A13FC90E502}"/>
                </a:ext>
              </a:extLst>
            </p:cNvPr>
            <p:cNvSpPr txBox="1"/>
            <p:nvPr/>
          </p:nvSpPr>
          <p:spPr>
            <a:xfrm>
              <a:off x="6196212" y="350405"/>
              <a:ext cx="5111056" cy="3547967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u="sng" kern="1200" dirty="0">
                  <a:solidFill>
                    <a:srgbClr val="C00000"/>
                  </a:solidFill>
                </a:rPr>
                <a:t>RIESGO</a:t>
              </a:r>
            </a:p>
            <a:p>
              <a:pPr lvl="0" algn="just"/>
              <a:r>
                <a:rPr lang="es-ES" sz="2200" dirty="0">
                  <a:solidFill>
                    <a:srgbClr val="FF0000"/>
                  </a:solidFill>
                </a:rPr>
                <a:t>Combinación de la probabilidad de que ocurra un evento o exposición peligrosa relacionado con el trabajo y la severidad de la lesión y/o deterioro de la salud que puede causar el evento o exposición</a:t>
              </a:r>
            </a:p>
          </p:txBody>
        </p:sp>
      </p:grpSp>
      <p:pic>
        <p:nvPicPr>
          <p:cNvPr id="24" name="Imagen 23">
            <a:extLst>
              <a:ext uri="{FF2B5EF4-FFF2-40B4-BE49-F238E27FC236}">
                <a16:creationId xmlns:a16="http://schemas.microsoft.com/office/drawing/2014/main" id="{8DFEDE9C-4817-4977-AF17-9592BF51D82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5335" t="15013" r="23995" b="6168"/>
          <a:stretch/>
        </p:blipFill>
        <p:spPr>
          <a:xfrm rot="529872">
            <a:off x="11105211" y="5867954"/>
            <a:ext cx="1251961" cy="146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55076471"/>
              </p:ext>
            </p:extLst>
          </p:nvPr>
        </p:nvGraphicFramePr>
        <p:xfrm>
          <a:off x="813839" y="1240971"/>
          <a:ext cx="5576075" cy="6420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Términos y definiciones</a:t>
            </a:r>
            <a:endParaRPr lang="es-CO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192" y="6559163"/>
            <a:ext cx="2022296" cy="993659"/>
          </a:xfrm>
          <a:prstGeom prst="rect">
            <a:avLst/>
          </a:prstGeom>
        </p:spPr>
      </p:pic>
      <p:grpSp>
        <p:nvGrpSpPr>
          <p:cNvPr id="34" name="Grupo 33"/>
          <p:cNvGrpSpPr/>
          <p:nvPr/>
        </p:nvGrpSpPr>
        <p:grpSpPr>
          <a:xfrm>
            <a:off x="6313714" y="1240971"/>
            <a:ext cx="4884802" cy="2969654"/>
            <a:chOff x="0" y="3341354"/>
            <a:chExt cx="5663058" cy="2738417"/>
          </a:xfrm>
        </p:grpSpPr>
        <p:sp>
          <p:nvSpPr>
            <p:cNvPr id="35" name="Rectángulo 34"/>
            <p:cNvSpPr/>
            <p:nvPr/>
          </p:nvSpPr>
          <p:spPr>
            <a:xfrm>
              <a:off x="0" y="3341354"/>
              <a:ext cx="5663058" cy="2738417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106248"/>
                <a:satOff val="12561"/>
                <a:lumOff val="11372"/>
                <a:alphaOff val="0"/>
              </a:schemeClr>
            </a:fillRef>
            <a:effectRef idx="3">
              <a:schemeClr val="accent5">
                <a:hueOff val="1106248"/>
                <a:satOff val="12561"/>
                <a:lumOff val="1137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CuadroTexto 35"/>
            <p:cNvSpPr txBox="1"/>
            <p:nvPr/>
          </p:nvSpPr>
          <p:spPr>
            <a:xfrm>
              <a:off x="0" y="3341354"/>
              <a:ext cx="5663058" cy="27384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u="sng" kern="1200" dirty="0" smtClean="0"/>
                <a:t>ACCIÓN CORRECTIVA   </a:t>
              </a:r>
            </a:p>
            <a:p>
              <a:pPr lvl="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kern="1200" dirty="0" smtClean="0"/>
                <a:t>Acción para eliminar la causa de una no conformidad o un incidente y evitar que vuelva a ocurrir </a:t>
              </a:r>
              <a:endParaRPr lang="es-ES" sz="2400" kern="1200" dirty="0"/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6313714" y="4498546"/>
            <a:ext cx="4884802" cy="2936397"/>
            <a:chOff x="3454298" y="123716"/>
            <a:chExt cx="5663058" cy="2772939"/>
          </a:xfrm>
        </p:grpSpPr>
        <p:sp>
          <p:nvSpPr>
            <p:cNvPr id="38" name="Rectángulo 37"/>
            <p:cNvSpPr/>
            <p:nvPr/>
          </p:nvSpPr>
          <p:spPr>
            <a:xfrm>
              <a:off x="3454298" y="123716"/>
              <a:ext cx="5663058" cy="277293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CuadroTexto 38"/>
            <p:cNvSpPr txBox="1"/>
            <p:nvPr/>
          </p:nvSpPr>
          <p:spPr>
            <a:xfrm>
              <a:off x="3454298" y="123716"/>
              <a:ext cx="5663058" cy="2772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u="sng" kern="1200" dirty="0" smtClean="0"/>
                <a:t>CONFORMIDAD/NO CONFORMIDAD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u="sng" kern="1200" dirty="0" smtClean="0"/>
                <a:t>       </a:t>
              </a:r>
            </a:p>
            <a:p>
              <a:pPr lvl="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kern="1200" dirty="0" smtClean="0"/>
                <a:t>Cumplimiento de un requisito</a:t>
              </a:r>
            </a:p>
            <a:p>
              <a:pPr lvl="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kern="1200" dirty="0" smtClean="0"/>
                <a:t>Incumplimiento de un requisito</a:t>
              </a:r>
              <a:endParaRPr lang="es-ES" sz="2400" kern="1200" dirty="0"/>
            </a:p>
          </p:txBody>
        </p:sp>
      </p:grpSp>
      <p:pic>
        <p:nvPicPr>
          <p:cNvPr id="40" name="Picture 8" descr="Resultado de imagen para requisit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516" y="2083273"/>
            <a:ext cx="2304596" cy="396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03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874067" y="540116"/>
            <a:ext cx="11235349" cy="41036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 defTabSz="1025957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800" b="0" i="0" kern="1200" spc="0" baseline="0">
                <a:solidFill>
                  <a:srgbClr val="000447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CO" dirty="0" smtClean="0"/>
              <a:t>Beneficios norma ISO 45001:2018</a:t>
            </a:r>
            <a:endParaRPr lang="es-CO" dirty="0"/>
          </a:p>
        </p:txBody>
      </p:sp>
      <p:sp>
        <p:nvSpPr>
          <p:cNvPr id="4" name="Preparación 3"/>
          <p:cNvSpPr/>
          <p:nvPr/>
        </p:nvSpPr>
        <p:spPr>
          <a:xfrm>
            <a:off x="859973" y="1948543"/>
            <a:ext cx="2569029" cy="2068286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Preparación 4"/>
          <p:cNvSpPr/>
          <p:nvPr/>
        </p:nvSpPr>
        <p:spPr>
          <a:xfrm>
            <a:off x="10715884" y="4002537"/>
            <a:ext cx="2569029" cy="2068286"/>
          </a:xfrm>
          <a:prstGeom prst="flowChartPreparati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Preparación 5"/>
          <p:cNvSpPr/>
          <p:nvPr/>
        </p:nvSpPr>
        <p:spPr>
          <a:xfrm>
            <a:off x="4174630" y="1948543"/>
            <a:ext cx="2569029" cy="2068286"/>
          </a:xfrm>
          <a:prstGeom prst="flowChartPreparati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Preparación 6"/>
          <p:cNvSpPr/>
          <p:nvPr/>
        </p:nvSpPr>
        <p:spPr>
          <a:xfrm>
            <a:off x="7557055" y="4521467"/>
            <a:ext cx="2569029" cy="2068286"/>
          </a:xfrm>
          <a:prstGeom prst="flowChartPreparation">
            <a:avLst/>
          </a:prstGeom>
          <a:solidFill>
            <a:srgbClr val="83EA3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Preparación 7"/>
          <p:cNvSpPr/>
          <p:nvPr/>
        </p:nvSpPr>
        <p:spPr>
          <a:xfrm>
            <a:off x="4186757" y="4521467"/>
            <a:ext cx="2569029" cy="2068286"/>
          </a:xfrm>
          <a:prstGeom prst="flowChartPreparat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Preparación 8"/>
          <p:cNvSpPr/>
          <p:nvPr/>
        </p:nvSpPr>
        <p:spPr>
          <a:xfrm>
            <a:off x="816459" y="4535780"/>
            <a:ext cx="2569029" cy="2068286"/>
          </a:xfrm>
          <a:prstGeom prst="flowChartPreparat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Preparación 9"/>
          <p:cNvSpPr/>
          <p:nvPr/>
        </p:nvSpPr>
        <p:spPr>
          <a:xfrm>
            <a:off x="7461726" y="1948543"/>
            <a:ext cx="2569029" cy="2068286"/>
          </a:xfrm>
          <a:prstGeom prst="flowChartPreparat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50" name="Picture 2" descr="Sistemas Integrales QS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6710" y1="6422" x2="56710" y2="6422"/>
                        <a14:foregroundMark x1="59740" y1="10092" x2="59740" y2="10092"/>
                        <a14:foregroundMark x1="54545" y1="2294" x2="54545" y2="2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038" y="2233430"/>
            <a:ext cx="1603347" cy="151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ultado de imagen para S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94" y="4891116"/>
            <a:ext cx="1819838" cy="139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1135914" y="1473781"/>
            <a:ext cx="214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000000"/>
                </a:solidFill>
              </a:rPr>
              <a:t>Cumplimiento legal</a:t>
            </a:r>
            <a:endParaRPr lang="es-CO" b="1" dirty="0">
              <a:solidFill>
                <a:srgbClr val="00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989799" y="6640286"/>
            <a:ext cx="2346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rgbClr val="000000"/>
                </a:solidFill>
              </a:rPr>
              <a:t>Permite identificar eficazmente y reducir los riesgos asociados a la SST</a:t>
            </a:r>
            <a:endParaRPr lang="es-CO" sz="1600" b="1" dirty="0">
              <a:solidFill>
                <a:srgbClr val="000000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4571103" y="1136697"/>
            <a:ext cx="2342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rgbClr val="000000"/>
                </a:solidFill>
              </a:rPr>
              <a:t>Promueve ambientes de trabajo seguro y saludable</a:t>
            </a:r>
            <a:endParaRPr lang="es-CO" sz="1600" b="1" dirty="0">
              <a:solidFill>
                <a:srgbClr val="000000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1138820" y="3313223"/>
            <a:ext cx="2146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000000"/>
                </a:solidFill>
              </a:rPr>
              <a:t>Promueve la mejora continua</a:t>
            </a:r>
            <a:endParaRPr lang="es-CO" b="1" dirty="0">
              <a:solidFill>
                <a:srgbClr val="000000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4526145" y="6604066"/>
            <a:ext cx="2146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rgbClr val="000000"/>
                </a:solidFill>
              </a:rPr>
              <a:t>Permite la integración con otros sistemas de gestión </a:t>
            </a:r>
            <a:endParaRPr lang="es-CO" sz="1600" b="1" dirty="0">
              <a:solidFill>
                <a:srgbClr val="000000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7557055" y="6640286"/>
            <a:ext cx="2721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rgbClr val="000000"/>
                </a:solidFill>
              </a:rPr>
              <a:t>Demuestra a las partes interesadas el compromiso de la organización con el SGSST</a:t>
            </a:r>
            <a:endParaRPr lang="es-CO" sz="1600" b="1" dirty="0">
              <a:solidFill>
                <a:srgbClr val="000000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9843054" y="1330925"/>
            <a:ext cx="2848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rgbClr val="000000"/>
                </a:solidFill>
              </a:rPr>
              <a:t>Permite reduciré el numero de accidentes y deterioro de la salud por problemas derivados de la actividad laboral</a:t>
            </a:r>
            <a:endParaRPr lang="es-CO" sz="1600" b="1" dirty="0">
              <a:solidFill>
                <a:srgbClr val="000000"/>
              </a:solidFill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4FCB826B-63BA-41C6-9433-B6273BE5E84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923" y="6543119"/>
            <a:ext cx="2180736" cy="952890"/>
          </a:xfrm>
          <a:prstGeom prst="rect">
            <a:avLst/>
          </a:prstGeom>
        </p:spPr>
      </p:pic>
      <p:pic>
        <p:nvPicPr>
          <p:cNvPr id="2" name="Picture 2" descr="Señal de peligro riesgo eléctrico – Canal del Área de Tecnología ...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95" y="4780786"/>
            <a:ext cx="1704450" cy="150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iclo PHVA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852" l="125" r="100000">
                        <a14:foregroundMark x1="58875" y1="28190" x2="58875" y2="28190"/>
                        <a14:foregroundMark x1="54125" y1="27448" x2="54125" y2="27448"/>
                        <a14:foregroundMark x1="42625" y1="26855" x2="42625" y2="26855"/>
                        <a14:foregroundMark x1="33125" y1="39763" x2="37125" y2="35608"/>
                        <a14:foregroundMark x1="34875" y1="8902" x2="34875" y2="8902"/>
                        <a14:foregroundMark x1="42375" y1="5786" x2="42375" y2="5786"/>
                        <a14:foregroundMark x1="56000" y1="5490" x2="56000" y2="5490"/>
                        <a14:foregroundMark x1="60375" y1="6528" x2="60375" y2="6528"/>
                        <a14:foregroundMark x1="66625" y1="7864" x2="66625" y2="7864"/>
                        <a14:foregroundMark x1="70125" y1="9941" x2="70125" y2="9941"/>
                        <a14:foregroundMark x1="72875" y1="12611" x2="72875" y2="12611"/>
                        <a14:foregroundMark x1="75500" y1="16024" x2="86000" y2="32344"/>
                        <a14:foregroundMark x1="85500" y1="33234" x2="88875" y2="56380"/>
                        <a14:foregroundMark x1="88875" y1="57122" x2="78375" y2="77745"/>
                        <a14:foregroundMark x1="78375" y1="77745" x2="53750" y2="92730"/>
                        <a14:foregroundMark x1="78000" y1="78487" x2="62375" y2="94659"/>
                        <a14:foregroundMark x1="62375" y1="94659" x2="38375" y2="93620"/>
                        <a14:foregroundMark x1="38000" y1="92582" x2="20625" y2="78783"/>
                        <a14:foregroundMark x1="20125" y1="78783" x2="12125" y2="56973"/>
                        <a14:foregroundMark x1="12125" y1="56973" x2="13500" y2="34570"/>
                        <a14:foregroundMark x1="13500" y1="34570" x2="29750" y2="11573"/>
                        <a14:foregroundMark x1="40125" y1="24777" x2="58125" y2="76113"/>
                        <a14:foregroundMark x1="33125" y1="67507" x2="67125" y2="34718"/>
                        <a14:foregroundMark x1="44875" y1="50297" x2="44875" y2="50297"/>
                        <a14:foregroundMark x1="36375" y1="51039" x2="60125" y2="52374"/>
                        <a14:foregroundMark x1="61500" y1="56677" x2="32375" y2="56677"/>
                        <a14:foregroundMark x1="57125" y1="37982" x2="51125" y2="50000"/>
                        <a14:foregroundMark x1="23750" y1="16617" x2="46875" y2="4748"/>
                        <a14:foregroundMark x1="10125" y1="46439" x2="10125" y2="46439"/>
                        <a14:foregroundMark x1="52875" y1="96736" x2="52875" y2="96736"/>
                        <a14:foregroundMark x1="57500" y1="96736" x2="57500" y2="96736"/>
                        <a14:foregroundMark x1="47750" y1="96439" x2="47750" y2="96439"/>
                        <a14:foregroundMark x1="23125" y1="83531" x2="23125" y2="83531"/>
                        <a14:foregroundMark x1="71250" y1="12908" x2="46375" y2="5193"/>
                        <a14:backgroundMark x1="4625" y1="5193" x2="4625" y2="5193"/>
                        <a14:backgroundMark x1="16000" y1="8160" x2="16000" y2="8160"/>
                        <a14:backgroundMark x1="92375" y1="10831" x2="92375" y2="10831"/>
                        <a14:backgroundMark x1="13750" y1="74036" x2="13750" y2="74036"/>
                        <a14:backgroundMark x1="8625" y1="86499" x2="8625" y2="86499"/>
                        <a14:backgroundMark x1="8000" y1="68249" x2="8000" y2="68249"/>
                        <a14:backgroundMark x1="7750" y1="70326" x2="18000" y2="99110"/>
                        <a14:backgroundMark x1="4000" y1="63205" x2="8125" y2="5193"/>
                        <a14:backgroundMark x1="31125" y1="4451" x2="31125" y2="4451"/>
                        <a14:backgroundMark x1="41125" y1="1335" x2="41125" y2="1335"/>
                        <a14:backgroundMark x1="66125" y1="2522" x2="66125" y2="2522"/>
                        <a14:backgroundMark x1="63125" y1="2819" x2="63125" y2="2819"/>
                        <a14:backgroundMark x1="60125" y1="1335" x2="60125" y2="1335"/>
                        <a14:backgroundMark x1="35750" y1="2522" x2="35750" y2="2522"/>
                        <a14:backgroundMark x1="31125" y1="4154" x2="39500" y2="1484"/>
                        <a14:backgroundMark x1="43500" y1="1484" x2="43500" y2="1484"/>
                        <a14:backgroundMark x1="56875" y1="1335" x2="56875" y2="1335"/>
                        <a14:backgroundMark x1="52000" y1="1335" x2="52000" y2="1335"/>
                        <a14:backgroundMark x1="46000" y1="1335" x2="46000" y2="13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327" y="4158415"/>
            <a:ext cx="1978142" cy="166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nalytics, decline, down, financial graph, red ic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1" b="89648" l="13086" r="89844">
                        <a14:foregroundMark x1="34961" y1="51367" x2="34961" y2="51367"/>
                        <a14:foregroundMark x1="59961" y1="45898" x2="59961" y2="45898"/>
                        <a14:foregroundMark x1="55469" y1="64648" x2="55469" y2="64648"/>
                        <a14:foregroundMark x1="70117" y1="72852" x2="70117" y2="72852"/>
                        <a14:foregroundMark x1="70508" y1="24023" x2="70508" y2="24023"/>
                        <a14:backgroundMark x1="55469" y1="20508" x2="55469" y2="20508"/>
                        <a14:backgroundMark x1="43359" y1="16992" x2="90625" y2="32422"/>
                        <a14:backgroundMark x1="83984" y1="67773" x2="80469" y2="95898"/>
                        <a14:backgroundMark x1="30469" y1="17773" x2="30469" y2="17773"/>
                        <a14:backgroundMark x1="29883" y1="27148" x2="29883" y2="27148"/>
                        <a14:backgroundMark x1="37109" y1="33789" x2="37109" y2="33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467" y="1750637"/>
            <a:ext cx="2324288" cy="232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roup Of People Background clipart - Job, Teacher, Recruitment ...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115" y="4801376"/>
            <a:ext cx="1594908" cy="153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a inducción de seguridad y salud en el trabajo (SST)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565" y="2153906"/>
            <a:ext cx="1922967" cy="173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51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0F235A"/>
      </a:dk1>
      <a:lt1>
        <a:srgbClr val="FFFFFF"/>
      </a:lt1>
      <a:dk2>
        <a:srgbClr val="0F235A"/>
      </a:dk2>
      <a:lt2>
        <a:srgbClr val="FFFFFF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8186</TotalTime>
  <Words>2088</Words>
  <Application>Microsoft Office PowerPoint</Application>
  <PresentationFormat>Personalizado</PresentationFormat>
  <Paragraphs>288</Paragraphs>
  <Slides>26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40" baseType="lpstr">
      <vt:lpstr>Arial</vt:lpstr>
      <vt:lpstr>Arial Narrow</vt:lpstr>
      <vt:lpstr>Calibri</vt:lpstr>
      <vt:lpstr>Calibri Light</vt:lpstr>
      <vt:lpstr>Franklin Gothic Book</vt:lpstr>
      <vt:lpstr>Franklin Gothic Demi</vt:lpstr>
      <vt:lpstr>Franklin Gothic Demi Cond</vt:lpstr>
      <vt:lpstr>Georgia</vt:lpstr>
      <vt:lpstr>Helvetica</vt:lpstr>
      <vt:lpstr>Segoe UI</vt:lpstr>
      <vt:lpstr>Times New Roman</vt:lpstr>
      <vt:lpstr>Verdana</vt:lpstr>
      <vt:lpstr>Wingdings</vt:lpstr>
      <vt:lpstr>Tema de Office</vt:lpstr>
      <vt:lpstr>Presentación de PowerPoint</vt:lpstr>
      <vt:lpstr>¿Que es un Sistema de Gestión de Seguridad y Salud En El Trabajo – SGSST?</vt:lpstr>
      <vt:lpstr>Norma ISO 45001:2018</vt:lpstr>
      <vt:lpstr>Norma ISO 45001: 2018 Sistema de Gestión de la Seguridad y Salud en el Trabajo </vt:lpstr>
      <vt:lpstr>Objetivo norma ISO 45001:2018</vt:lpstr>
      <vt:lpstr>Términos y definiciones</vt:lpstr>
      <vt:lpstr>Sistema de Seguridad y Salud en el Trabajo</vt:lpstr>
      <vt:lpstr>Términos y definiciones</vt:lpstr>
      <vt:lpstr>Presentación de PowerPoint</vt:lpstr>
      <vt:lpstr>Presentación de PowerPoint</vt:lpstr>
      <vt:lpstr>Norma ISO 45001:2018 Sistema De Gestión De La Seguridad Y Salud En El Trabajo </vt:lpstr>
      <vt:lpstr>CLAUSULA 5.LIDERAZGO Y  PARTICIPACIÓN DE LOS TRABAJADORES</vt:lpstr>
      <vt:lpstr>POLITICA INTEGRAL UMNG</vt:lpstr>
      <vt:lpstr>CONSULTA Y PARTICIPACIÓN DE LOS TRABAJADORES</vt:lpstr>
      <vt:lpstr>CONSULTA Y PARTICIPACIÓN DE LOS TRABAJADORES</vt:lpstr>
      <vt:lpstr>Presentación de PowerPoint</vt:lpstr>
      <vt:lpstr>CLAUSULA 7. APOYO </vt:lpstr>
      <vt:lpstr>Presentación de PowerPoint</vt:lpstr>
      <vt:lpstr>Presentación de PowerPoint</vt:lpstr>
      <vt:lpstr>Presentación de PowerPoint</vt:lpstr>
      <vt:lpstr>CLAUSULA 10. MEJORA</vt:lpstr>
      <vt:lpstr>Programas de Seguridad y Salud en el Trabajo (SST)</vt:lpstr>
      <vt:lpstr>Reporte de Actos y/o Condiciones Inseguras</vt:lpstr>
      <vt:lpstr>Comités SST</vt:lpstr>
      <vt:lpstr>Comités SST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Familia Munar Guayara</dc:creator>
  <cp:lastModifiedBy>Alexandra</cp:lastModifiedBy>
  <cp:revision>1169</cp:revision>
  <cp:lastPrinted>2019-05-21T22:36:54Z</cp:lastPrinted>
  <dcterms:created xsi:type="dcterms:W3CDTF">2018-02-05T08:15:30Z</dcterms:created>
  <dcterms:modified xsi:type="dcterms:W3CDTF">2020-08-25T16:40:54Z</dcterms:modified>
</cp:coreProperties>
</file>